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5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04" r:id="rId25"/>
    <p:sldId id="317" r:id="rId26"/>
    <p:sldId id="320" r:id="rId27"/>
    <p:sldId id="321" r:id="rId28"/>
    <p:sldId id="32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15"/>
    <p:restoredTop sz="94789"/>
  </p:normalViewPr>
  <p:slideViewPr>
    <p:cSldViewPr snapToGrid="0" snapToObjects="1">
      <p:cViewPr varScale="1">
        <p:scale>
          <a:sx n="108" d="100"/>
          <a:sy n="108" d="100"/>
        </p:scale>
        <p:origin x="193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095A1-F8A2-479F-A79F-2D0E233C73E6}" type="datetimeFigureOut">
              <a:rPr lang="pt-BR" smtClean="0"/>
              <a:t>30/06/2021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91298-7084-46EB-8D99-0124579062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8509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91298-7084-46EB-8D99-012457906264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10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E4F7-7E6A-D048-A0B4-77F3C60732FA}" type="datetimeFigureOut">
              <a:rPr lang="pt-BR" smtClean="0"/>
              <a:t>30/06/2021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6657-D62B-CE46-BCBF-0C90C8037F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28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E4F7-7E6A-D048-A0B4-77F3C60732FA}" type="datetimeFigureOut">
              <a:rPr lang="pt-BR" smtClean="0"/>
              <a:t>30/06/2021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6657-D62B-CE46-BCBF-0C90C8037F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75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E4F7-7E6A-D048-A0B4-77F3C60732FA}" type="datetimeFigureOut">
              <a:rPr lang="pt-BR" smtClean="0"/>
              <a:t>30/06/2021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6657-D62B-CE46-BCBF-0C90C8037F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50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E4F7-7E6A-D048-A0B4-77F3C60732FA}" type="datetimeFigureOut">
              <a:rPr lang="pt-BR" smtClean="0"/>
              <a:t>30/06/2021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6657-D62B-CE46-BCBF-0C90C8037F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9911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E4F7-7E6A-D048-A0B4-77F3C60732FA}" type="datetimeFigureOut">
              <a:rPr lang="pt-BR" smtClean="0"/>
              <a:t>30/06/2021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6657-D62B-CE46-BCBF-0C90C8037F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45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E4F7-7E6A-D048-A0B4-77F3C60732FA}" type="datetimeFigureOut">
              <a:rPr lang="pt-BR" smtClean="0"/>
              <a:t>30/06/2021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6657-D62B-CE46-BCBF-0C90C8037F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78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E4F7-7E6A-D048-A0B4-77F3C60732FA}" type="datetimeFigureOut">
              <a:rPr lang="pt-BR" smtClean="0"/>
              <a:t>30/06/2021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6657-D62B-CE46-BCBF-0C90C8037F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403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E4F7-7E6A-D048-A0B4-77F3C60732FA}" type="datetimeFigureOut">
              <a:rPr lang="pt-BR" smtClean="0"/>
              <a:t>30/06/2021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6657-D62B-CE46-BCBF-0C90C8037F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480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E4F7-7E6A-D048-A0B4-77F3C60732FA}" type="datetimeFigureOut">
              <a:rPr lang="pt-BR" smtClean="0"/>
              <a:t>30/06/2021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6657-D62B-CE46-BCBF-0C90C8037F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0483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E4F7-7E6A-D048-A0B4-77F3C60732FA}" type="datetimeFigureOut">
              <a:rPr lang="pt-BR" smtClean="0"/>
              <a:t>30/06/2021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6657-D62B-CE46-BCBF-0C90C8037F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03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E4F7-7E6A-D048-A0B4-77F3C60732FA}" type="datetimeFigureOut">
              <a:rPr lang="pt-BR" smtClean="0"/>
              <a:t>30/06/2021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6657-D62B-CE46-BCBF-0C90C8037F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75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EE4F7-7E6A-D048-A0B4-77F3C60732FA}" type="datetimeFigureOut">
              <a:rPr lang="pt-BR" smtClean="0"/>
              <a:t>30/06/2021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6657-D62B-CE46-BCBF-0C90C8037F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330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EE3BC7-2386-DD40-A814-417AF5B694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A5E372-F0DB-BA4A-B308-355C3E271D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4F8CC08C-CC43-E84A-A119-EF327C164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" y="0"/>
            <a:ext cx="9121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89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46689" y="169933"/>
            <a:ext cx="58910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Diretriz 1</a:t>
            </a:r>
          </a:p>
          <a:p>
            <a:r>
              <a:rPr lang="pt-BR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Educação na Saúde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12099" y="1909720"/>
            <a:ext cx="76955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Objetivos:</a:t>
            </a:r>
          </a:p>
          <a:p>
            <a:endParaRPr lang="pt-BR" sz="2400" b="1" dirty="0"/>
          </a:p>
          <a:p>
            <a:r>
              <a:rPr lang="pt-BR" sz="2400" dirty="0"/>
              <a:t>- Promover e estimular a Educação na Saúde com vistas à qualificação da atenção e gestão do SUS para gestores, equipes técnicas municipais, equipe COSEMS.</a:t>
            </a:r>
          </a:p>
          <a:p>
            <a:endParaRPr lang="pt-BR" sz="2400" dirty="0"/>
          </a:p>
          <a:p>
            <a:r>
              <a:rPr lang="pt-BR" sz="2400" dirty="0"/>
              <a:t>- Instrumentalizar os gestores, trabalhadores da Atenção Básica e Vigilância em Saúde, e equipe COSEMS para planejar e qualificar as ações e serviços de saúde, à luz da PNAB, com foco na </a:t>
            </a:r>
            <a:r>
              <a:rPr lang="pt-BR" sz="2400" dirty="0" err="1"/>
              <a:t>territorialização</a:t>
            </a:r>
            <a:r>
              <a:rPr lang="pt-BR" sz="2400" dirty="0"/>
              <a:t> e no financiamento da APS.</a:t>
            </a:r>
          </a:p>
        </p:txBody>
      </p:sp>
    </p:spTree>
    <p:extLst>
      <p:ext uri="{BB962C8B-B14F-4D97-AF65-F5344CB8AC3E}">
        <p14:creationId xmlns:p14="http://schemas.microsoft.com/office/powerpoint/2010/main" val="180506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46689" y="169933"/>
            <a:ext cx="58910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Diretriz 2</a:t>
            </a:r>
          </a:p>
          <a:p>
            <a:r>
              <a:rPr lang="pt-BR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Apoio Institucional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06903" y="2079653"/>
            <a:ext cx="82457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Esta diretriz trata de uma agenda permanente e é composta de ações/atividades dos membros da equipe técnica do COSEMS, em especial dos apoiadores regionais, visando garantir a </a:t>
            </a:r>
            <a:r>
              <a:rPr lang="pt-BR" sz="2000" dirty="0" err="1"/>
              <a:t>direcionalidade</a:t>
            </a:r>
            <a:r>
              <a:rPr lang="pt-BR" sz="2000" dirty="0"/>
              <a:t> das ações que a equipe deverá desenvolver durante o ano de 2021.</a:t>
            </a:r>
          </a:p>
          <a:p>
            <a:endParaRPr lang="pt-BR" sz="2400" b="1" dirty="0"/>
          </a:p>
          <a:p>
            <a:r>
              <a:rPr lang="pt-BR" sz="2400" b="1" dirty="0"/>
              <a:t>Objetivo:</a:t>
            </a:r>
          </a:p>
          <a:p>
            <a:r>
              <a:rPr lang="pt-BR" sz="2400" dirty="0"/>
              <a:t>Realizar o apoio institucional aos gestores visando o fortalecimento da governança regional.</a:t>
            </a:r>
          </a:p>
          <a:p>
            <a:pPr marL="342900" indent="-342900">
              <a:buFontTx/>
              <a:buChar char="-"/>
            </a:pP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331141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46689" y="169933"/>
            <a:ext cx="58910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Diretriz 3</a:t>
            </a:r>
          </a:p>
          <a:p>
            <a:r>
              <a:rPr lang="pt-BR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Gestão Colegiada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12098" y="2087745"/>
            <a:ext cx="76955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Objetivo:</a:t>
            </a:r>
          </a:p>
          <a:p>
            <a:endParaRPr lang="pt-BR" sz="2400" b="1" dirty="0"/>
          </a:p>
          <a:p>
            <a:r>
              <a:rPr lang="pt-BR" sz="2400" dirty="0"/>
              <a:t>Efetivar a participação dos membros da diretoria, conselho deliberativo e equipe técnica do COSEMS, bem como dos demais gestores municipais de saúde, nas instâncias de articulação </a:t>
            </a:r>
            <a:r>
              <a:rPr lang="pt-BR" sz="2400" dirty="0" err="1"/>
              <a:t>interfederativa</a:t>
            </a:r>
            <a:r>
              <a:rPr lang="pt-BR" sz="2400" dirty="0"/>
              <a:t> e interinstitucional com garantia de decisão colegiada do Cosems-PR.</a:t>
            </a:r>
          </a:p>
        </p:txBody>
      </p:sp>
    </p:spTree>
    <p:extLst>
      <p:ext uri="{BB962C8B-B14F-4D97-AF65-F5344CB8AC3E}">
        <p14:creationId xmlns:p14="http://schemas.microsoft.com/office/powerpoint/2010/main" val="2304680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46689" y="169933"/>
            <a:ext cx="58910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Diretriz 4</a:t>
            </a:r>
          </a:p>
          <a:p>
            <a:r>
              <a:rPr lang="pt-BR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Gestão Organizacional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06903" y="2079653"/>
            <a:ext cx="82457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Objetivos:</a:t>
            </a:r>
          </a:p>
          <a:p>
            <a:pPr marL="342900" indent="-342900">
              <a:buFontTx/>
              <a:buChar char="-"/>
            </a:pPr>
            <a:r>
              <a:rPr lang="pt-BR" sz="2400" dirty="0"/>
              <a:t>Atender as finalidades previstas no estatuto do Cosems-PR, para o pleno funcionamento da entidade, como interlocutora e suporte na busca pelo fortalecimento e autonomia dos municípios.</a:t>
            </a:r>
          </a:p>
          <a:p>
            <a:endParaRPr lang="pt-BR" sz="2400" dirty="0"/>
          </a:p>
          <a:p>
            <a:pPr marL="342900" indent="-342900">
              <a:buFontTx/>
              <a:buChar char="-"/>
            </a:pPr>
            <a:r>
              <a:rPr lang="pt-BR" sz="2400" dirty="0"/>
              <a:t>Garantir a organização e transparência nas ações da instituição, bem como imprimir maior qualidade aos serviços prestados.</a:t>
            </a:r>
          </a:p>
          <a:p>
            <a:pPr marL="342900" indent="-342900">
              <a:buFontTx/>
              <a:buChar char="-"/>
            </a:pPr>
            <a:endParaRPr lang="pt-BR" sz="2400" dirty="0"/>
          </a:p>
          <a:p>
            <a:pPr marL="342900" indent="-342900">
              <a:buFontTx/>
              <a:buChar char="-"/>
            </a:pP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049928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5;p5"/>
          <p:cNvSpPr txBox="1"/>
          <p:nvPr/>
        </p:nvSpPr>
        <p:spPr>
          <a:xfrm>
            <a:off x="2447305" y="138022"/>
            <a:ext cx="5838939" cy="11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ea typeface="Lato Black"/>
                <a:cs typeface="Lato Black"/>
                <a:sym typeface="Lato Black"/>
              </a:rPr>
              <a:t>Relatório de Atividades</a:t>
            </a:r>
            <a:r>
              <a:rPr lang="pt-BR" sz="4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ea typeface="Lato"/>
                <a:cs typeface="Lato"/>
                <a:sym typeface="Lato"/>
              </a:rPr>
              <a:t> </a:t>
            </a:r>
            <a:br>
              <a:rPr lang="pt-BR" sz="4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ea typeface="Lato"/>
                <a:cs typeface="Lato"/>
                <a:sym typeface="Lato"/>
              </a:rPr>
            </a:br>
            <a: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  <a:ea typeface="Lato"/>
                <a:cs typeface="Lato"/>
                <a:sym typeface="Lato"/>
              </a:rPr>
              <a:t>1º </a:t>
            </a:r>
            <a:r>
              <a:rPr lang="pt-BR" sz="40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ea typeface="Lato"/>
                <a:cs typeface="Lato"/>
                <a:sym typeface="Lato"/>
              </a:rPr>
              <a:t>Quadrimestre - 2021</a:t>
            </a:r>
            <a:endParaRPr sz="400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4" name="Google Shape;206;p5"/>
          <p:cNvSpPr txBox="1"/>
          <p:nvPr/>
        </p:nvSpPr>
        <p:spPr>
          <a:xfrm>
            <a:off x="363570" y="1046495"/>
            <a:ext cx="8594313" cy="539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b="1" i="0" u="none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Destaque </a:t>
            </a:r>
            <a:r>
              <a:rPr lang="pt-BR" b="1" dirty="0">
                <a:ea typeface="Lato"/>
                <a:cs typeface="Lato"/>
                <a:sym typeface="Lato"/>
              </a:rPr>
              <a:t>das</a:t>
            </a:r>
            <a:r>
              <a:rPr lang="pt-BR" b="1" i="0" u="none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 atividades realizadas em cada uma das diretrizes:</a:t>
            </a:r>
            <a:endParaRPr b="1" i="0" u="none" strike="noStrike" cap="none" dirty="0">
              <a:solidFill>
                <a:srgbClr val="000000"/>
              </a:solidFill>
              <a:ea typeface="Lato"/>
              <a:cs typeface="Lato"/>
              <a:sym typeface="Lato"/>
            </a:endParaRPr>
          </a:p>
          <a:p>
            <a:pPr marL="457200" lvl="0" indent="-349250">
              <a:lnSpc>
                <a:spcPct val="115000"/>
              </a:lnSpc>
              <a:spcBef>
                <a:spcPts val="1300"/>
              </a:spcBef>
              <a:buSzPts val="1900"/>
              <a:buFont typeface="Lato"/>
              <a:buAutoNum type="arabicPeriod"/>
            </a:pPr>
            <a:r>
              <a:rPr lang="pt-BR" b="0" i="0" u="sng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Educação na Saúde</a:t>
            </a:r>
            <a:r>
              <a:rPr lang="pt-BR" b="0" i="0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 </a:t>
            </a:r>
            <a:r>
              <a:rPr lang="pt-BR" b="0" i="0" u="none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– Atividades educativas dirigidas à equipe Cosems,  </a:t>
            </a:r>
            <a:r>
              <a:rPr lang="pt-BR" dirty="0">
                <a:ea typeface="Lato"/>
                <a:cs typeface="Lato"/>
                <a:sym typeface="Lato"/>
              </a:rPr>
              <a:t>gestores e equipes técnicas municipais, por meio de </a:t>
            </a:r>
            <a:r>
              <a:rPr lang="pt-BR" b="0" i="0" u="none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oficinas, reuniões temáticas e outros.</a:t>
            </a:r>
            <a:br>
              <a:rPr lang="pt-BR" b="0" i="0" u="none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</a:br>
            <a:endParaRPr b="0" i="0" u="none" strike="noStrike" cap="none" dirty="0">
              <a:solidFill>
                <a:srgbClr val="000000"/>
              </a:solidFill>
              <a:ea typeface="Lato"/>
              <a:cs typeface="Lato"/>
              <a:sym typeface="Lato"/>
            </a:endParaRPr>
          </a:p>
          <a:p>
            <a:pPr marL="457200" lvl="0" indent="-349250">
              <a:lnSpc>
                <a:spcPct val="115000"/>
              </a:lnSpc>
              <a:buSzPts val="1900"/>
              <a:buFont typeface="Lato"/>
              <a:buAutoNum type="arabicPeriod"/>
            </a:pPr>
            <a:r>
              <a:rPr lang="pt-BR" b="0" i="0" u="sng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Apoio Institucional</a:t>
            </a:r>
            <a:r>
              <a:rPr lang="pt-BR" b="0" i="0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 </a:t>
            </a:r>
            <a:r>
              <a:rPr lang="pt-BR" b="0" i="0" u="none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– Reuniões com diversos  atores</a:t>
            </a:r>
            <a:r>
              <a:rPr lang="pt-BR" dirty="0">
                <a:ea typeface="Lato"/>
                <a:cs typeface="Lato"/>
                <a:sym typeface="Lato"/>
              </a:rPr>
              <a:t>: </a:t>
            </a:r>
            <a:r>
              <a:rPr lang="pt-BR" dirty="0" err="1">
                <a:ea typeface="Lato"/>
                <a:cs typeface="Lato"/>
                <a:sym typeface="Lato"/>
              </a:rPr>
              <a:t>Cresems</a:t>
            </a:r>
            <a:r>
              <a:rPr lang="pt-BR" dirty="0">
                <a:ea typeface="Lato"/>
                <a:cs typeface="Lato"/>
                <a:sym typeface="Lato"/>
              </a:rPr>
              <a:t>, Consórcios</a:t>
            </a:r>
            <a:r>
              <a:rPr lang="pt-BR" b="0" i="0" u="none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, Comissão Intergestores Regionais (CIR), prestadores de serviços, hospitais, conselhos de saúde, implantação de protocolos, apoio aos instrumentos de gestão, COE-</a:t>
            </a:r>
            <a:r>
              <a:rPr lang="pt-BR" dirty="0">
                <a:ea typeface="Lato"/>
                <a:cs typeface="Lato"/>
                <a:sym typeface="Lato"/>
              </a:rPr>
              <a:t>regionais, </a:t>
            </a:r>
            <a:r>
              <a:rPr lang="pt-BR" b="0" i="0" u="none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organização e participação </a:t>
            </a:r>
            <a:r>
              <a:rPr lang="pt-BR" dirty="0">
                <a:ea typeface="Lato"/>
                <a:cs typeface="Lato"/>
                <a:sym typeface="Lato"/>
              </a:rPr>
              <a:t>em eventos e outros. </a:t>
            </a:r>
          </a:p>
          <a:p>
            <a:pPr marL="457200" lvl="0" indent="-349250" algn="just">
              <a:lnSpc>
                <a:spcPct val="115000"/>
              </a:lnSpc>
              <a:buSzPts val="1900"/>
              <a:buFont typeface="Lato"/>
              <a:buAutoNum type="arabicPeriod"/>
            </a:pPr>
            <a:endParaRPr b="0" i="0" u="none" strike="noStrike" cap="none" dirty="0">
              <a:solidFill>
                <a:srgbClr val="000000"/>
              </a:solidFill>
              <a:ea typeface="Lato"/>
              <a:cs typeface="Lato"/>
              <a:sym typeface="Lato"/>
            </a:endParaRPr>
          </a:p>
          <a:p>
            <a:pPr marL="457200" marR="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ato"/>
              <a:buAutoNum type="arabicPeriod"/>
            </a:pPr>
            <a:r>
              <a:rPr lang="pt-BR" b="0" i="0" u="sng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Gestão Colegiada</a:t>
            </a:r>
            <a:r>
              <a:rPr lang="pt-BR" b="0" i="0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 </a:t>
            </a:r>
            <a:r>
              <a:rPr lang="pt-BR" b="0" i="0" u="none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– Reuniões: Cosems, CIB estadual, CIT, Grupos Técnicos (GT) estaduais e nacionais, </a:t>
            </a:r>
            <a:r>
              <a:rPr lang="pt-BR" dirty="0">
                <a:ea typeface="Lato"/>
                <a:cs typeface="Lato"/>
                <a:sym typeface="Lato"/>
              </a:rPr>
              <a:t>articulação com órgãos de controle externo, associações de prefeitos, de consórcios, Ministério da Saúde e outros parceiros.</a:t>
            </a:r>
          </a:p>
          <a:p>
            <a:pPr marL="457200" marR="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ato"/>
              <a:buAutoNum type="arabicPeriod"/>
            </a:pPr>
            <a:endParaRPr lang="pt-BR" b="0" i="0" u="none" strike="noStrike" cap="none" dirty="0">
              <a:solidFill>
                <a:srgbClr val="000000"/>
              </a:solidFill>
              <a:ea typeface="Lato"/>
              <a:cs typeface="Lato"/>
              <a:sym typeface="Lato"/>
            </a:endParaRPr>
          </a:p>
          <a:p>
            <a:pPr marL="107950"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</a:pPr>
            <a:r>
              <a:rPr lang="pt-BR" b="0" i="0" u="none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4. </a:t>
            </a:r>
            <a:r>
              <a:rPr lang="pt-BR" b="0" i="0" u="sng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Gestão Organizacional</a:t>
            </a:r>
            <a:r>
              <a:rPr lang="pt-BR" b="0" i="0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 – Manutenção do apoio institucional; organização </a:t>
            </a:r>
          </a:p>
          <a:p>
            <a:pPr marL="107950" marR="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</a:pPr>
            <a:r>
              <a:rPr lang="pt-BR" b="0" i="0" strike="noStrike" cap="none" dirty="0">
                <a:solidFill>
                  <a:srgbClr val="000000"/>
                </a:solidFill>
                <a:ea typeface="Lato"/>
                <a:cs typeface="Lato"/>
                <a:sym typeface="Lato"/>
              </a:rPr>
              <a:t>     do processo de trabalho, manuais e rotinas. </a:t>
            </a:r>
            <a:br>
              <a:rPr lang="pt-BR" sz="19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endParaRPr sz="19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685800" marR="0" lvl="0" indent="-622300" algn="l" rtl="0">
              <a:lnSpc>
                <a:spcPct val="7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26569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5;p5"/>
          <p:cNvSpPr txBox="1"/>
          <p:nvPr/>
        </p:nvSpPr>
        <p:spPr>
          <a:xfrm>
            <a:off x="2447305" y="138022"/>
            <a:ext cx="5838939" cy="11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ea typeface="Lato Black"/>
                <a:cs typeface="Lato Black"/>
                <a:sym typeface="Lato Black"/>
              </a:rPr>
              <a:t>Relatório de Atividades</a:t>
            </a:r>
            <a:r>
              <a:rPr lang="pt-BR" sz="4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ea typeface="Lato"/>
                <a:cs typeface="Lato"/>
                <a:sym typeface="Lato"/>
              </a:rPr>
              <a:t> </a:t>
            </a:r>
            <a:br>
              <a:rPr lang="pt-BR" sz="40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ea typeface="Lato"/>
                <a:cs typeface="Lato"/>
                <a:sym typeface="Lato"/>
              </a:rPr>
            </a:br>
            <a:r>
              <a:rPr lang="pt-BR" sz="4000" dirty="0">
                <a:solidFill>
                  <a:schemeClr val="tx1">
                    <a:lumMod val="75000"/>
                    <a:lumOff val="25000"/>
                  </a:schemeClr>
                </a:solidFill>
                <a:ea typeface="Lato"/>
                <a:cs typeface="Lato"/>
                <a:sym typeface="Lato"/>
              </a:rPr>
              <a:t>1º </a:t>
            </a:r>
            <a:r>
              <a:rPr lang="pt-BR" sz="40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ea typeface="Lato"/>
                <a:cs typeface="Lato"/>
                <a:sym typeface="Lato"/>
              </a:rPr>
              <a:t>Quadrimestre - 2021</a:t>
            </a:r>
            <a:endParaRPr sz="400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  <a:sym typeface="Lato"/>
            </a:endParaRPr>
          </a:p>
        </p:txBody>
      </p:sp>
      <p:graphicFrame>
        <p:nvGraphicFramePr>
          <p:cNvPr id="4" name="Google Shape;291;p16"/>
          <p:cNvGraphicFramePr/>
          <p:nvPr>
            <p:extLst>
              <p:ext uri="{D42A27DB-BD31-4B8C-83A1-F6EECF244321}">
                <p14:modId xmlns:p14="http://schemas.microsoft.com/office/powerpoint/2010/main" val="4132697742"/>
              </p:ext>
            </p:extLst>
          </p:nvPr>
        </p:nvGraphicFramePr>
        <p:xfrm>
          <a:off x="121381" y="1432289"/>
          <a:ext cx="8901238" cy="443110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69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0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5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20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2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005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300"/>
                        <a:buFont typeface="Arial"/>
                        <a:buNone/>
                      </a:pPr>
                      <a:r>
                        <a:rPr lang="en-US" sz="1800" u="none" strike="noStrike" cap="none" dirty="0" err="1"/>
                        <a:t>Diretriz</a:t>
                      </a:r>
                      <a:r>
                        <a:rPr lang="en-US" sz="1800" u="none" strike="noStrike" cap="none" dirty="0"/>
                        <a:t> 1</a:t>
                      </a:r>
                      <a:endParaRPr sz="1800" u="none" strike="noStrike" cap="none" dirty="0"/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300"/>
                        <a:buFont typeface="Arial"/>
                        <a:buNone/>
                      </a:pPr>
                      <a:r>
                        <a:rPr lang="en-US" sz="1800" u="none" strike="noStrike" cap="none" dirty="0" err="1"/>
                        <a:t>Educação</a:t>
                      </a:r>
                      <a:r>
                        <a:rPr lang="en-US" sz="1800" u="none" strike="noStrike" cap="none" dirty="0"/>
                        <a:t> </a:t>
                      </a:r>
                      <a:r>
                        <a:rPr lang="en-US" sz="1800" u="none" strike="noStrike" cap="none" dirty="0" err="1"/>
                        <a:t>na</a:t>
                      </a:r>
                      <a:r>
                        <a:rPr lang="en-US" sz="1800" u="none" strike="noStrike" cap="none" dirty="0"/>
                        <a:t> </a:t>
                      </a:r>
                      <a:r>
                        <a:rPr lang="en-US" sz="1800" u="none" strike="noStrike" cap="none" dirty="0" err="1"/>
                        <a:t>Saúde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00" marR="121900" marT="121900" marB="1219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800" u="none" strike="noStrike" cap="none" dirty="0" err="1"/>
                        <a:t>Diretriz</a:t>
                      </a:r>
                      <a:r>
                        <a:rPr lang="en-US" sz="1800" u="none" strike="noStrike" cap="none" dirty="0"/>
                        <a:t> 2</a:t>
                      </a:r>
                      <a:endParaRPr sz="1800" u="none" strike="noStrike" cap="none" dirty="0"/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800" u="none" strike="noStrike" cap="none" dirty="0" err="1"/>
                        <a:t>Apoio</a:t>
                      </a:r>
                      <a:r>
                        <a:rPr lang="en-US" sz="1800" u="none" strike="noStrike" cap="none" dirty="0"/>
                        <a:t> </a:t>
                      </a:r>
                      <a:r>
                        <a:rPr lang="en-US" sz="1800" u="none" strike="noStrike" cap="none" dirty="0" err="1"/>
                        <a:t>Institucional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00" marR="121900" marT="121900" marB="1219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800" u="none" strike="noStrike" cap="none" dirty="0" err="1"/>
                        <a:t>Diretriz</a:t>
                      </a:r>
                      <a:r>
                        <a:rPr lang="en-US" sz="1800" u="none" strike="noStrike" cap="none" dirty="0"/>
                        <a:t> 3</a:t>
                      </a:r>
                      <a:endParaRPr sz="1800" u="none" strike="noStrike" cap="none" dirty="0"/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800" u="none" strike="noStrike" cap="none" dirty="0" err="1"/>
                        <a:t>Gestão</a:t>
                      </a:r>
                      <a:r>
                        <a:rPr lang="en-US" sz="1800" u="none" strike="noStrike" cap="none" dirty="0"/>
                        <a:t> </a:t>
                      </a:r>
                      <a:r>
                        <a:rPr lang="en-US" sz="1800" u="none" strike="noStrike" cap="none" dirty="0" err="1"/>
                        <a:t>Colegiada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00" marR="121900" marT="121900" marB="1219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800" u="none" strike="noStrike" cap="none" dirty="0">
                          <a:sym typeface="Lato"/>
                        </a:rPr>
                        <a:t>Diretriz 4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800" u="none" strike="noStrike" cap="none" dirty="0" err="1">
                          <a:sym typeface="Lato"/>
                        </a:rPr>
                        <a:t>Getsão</a:t>
                      </a:r>
                      <a:r>
                        <a:rPr lang="pt-BR" sz="1800" u="none" strike="noStrike" cap="none" dirty="0">
                          <a:sym typeface="Lato"/>
                        </a:rPr>
                        <a:t> Organizacional</a:t>
                      </a:r>
                      <a:endParaRPr sz="1800" b="0" u="none" strike="noStrike" cap="none" dirty="0">
                        <a:solidFill>
                          <a:schemeClr val="bg1"/>
                        </a:solidFill>
                        <a:latin typeface="Calibri" pitchFamily="34" charset="0"/>
                        <a:ea typeface="Lato"/>
                        <a:cs typeface="Calibri" pitchFamily="34" charset="0"/>
                        <a:sym typeface="Lato"/>
                      </a:endParaRPr>
                    </a:p>
                  </a:txBody>
                  <a:tcPr marL="121900" marR="121900" marT="121900" marB="1219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Total de </a:t>
                      </a:r>
                      <a:r>
                        <a:rPr lang="en-US" sz="1800" u="none" strike="noStrike" cap="none" baseline="0" dirty="0" err="1"/>
                        <a:t>relacionadas</a:t>
                      </a:r>
                      <a:r>
                        <a:rPr lang="en-US" sz="1800" u="none" strike="noStrike" cap="none" baseline="0" dirty="0"/>
                        <a:t> </a:t>
                      </a:r>
                      <a:r>
                        <a:rPr lang="en-US" sz="1800" u="none" strike="noStrike" cap="none" baseline="0" dirty="0" err="1"/>
                        <a:t>às</a:t>
                      </a:r>
                      <a:r>
                        <a:rPr lang="en-US" sz="1800" u="none" strike="noStrike" cap="none" baseline="0" dirty="0"/>
                        <a:t> </a:t>
                      </a:r>
                      <a:r>
                        <a:rPr lang="en-US" sz="1800" u="none" strike="noStrike" cap="none" baseline="0" dirty="0" err="1"/>
                        <a:t>Diretrizes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00" marR="121900" marT="121900" marB="12190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586 participações*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lang="pt-BR" sz="16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*Contabilização</a:t>
                      </a:r>
                      <a:r>
                        <a:rPr lang="pt-BR" sz="1600" b="0" i="0" u="none" strike="noStrike" cap="non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de cada um dos 22 apoiadores em cada atividade desenvolvida relacionada a esta diretriz.</a:t>
                      </a:r>
                      <a:endParaRPr lang="pt-BR" sz="16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6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00" marR="121900" marT="121900" marB="1219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597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--------------------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70</a:t>
                      </a:r>
                      <a:r>
                        <a:rPr lang="pt-BR" sz="1600" b="0" i="0" u="none" strike="noStrike" cap="non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reuniões de CRESEMS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600" b="0" i="0" u="none" strike="noStrike" cap="non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--------------------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600" b="0" i="0" u="none" strike="noStrike" cap="non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41 reuniões de CIR</a:t>
                      </a:r>
                      <a:endParaRPr lang="pt-BR" sz="16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00" marR="121900" marT="121900" marB="1219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670*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-------------------</a:t>
                      </a: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*Aproximadamente 270 atividades com</a:t>
                      </a:r>
                      <a:r>
                        <a:rPr lang="pt-BR" sz="1600" b="0" i="0" u="none" strike="noStrike" cap="non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a participação da c</a:t>
                      </a:r>
                      <a:r>
                        <a:rPr lang="pt-BR" sz="16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oordenação técnica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1600" b="0" i="0" u="none" strike="noStrike" cap="none" dirty="0">
                        <a:solidFill>
                          <a:schemeClr val="bg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00" marR="121900" marT="121900" marB="1219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 pitchFamily="34" charset="0"/>
                        <a:buChar char="•"/>
                      </a:pPr>
                      <a:r>
                        <a:rPr lang="pt-BR" sz="1200" b="0" i="0" u="none" strike="noStrike" cap="non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Seleção e contração de apoiadores;</a:t>
                      </a:r>
                    </a:p>
                    <a:p>
                      <a:pPr marL="285750" marR="0" lvl="0" indent="-2857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 pitchFamily="34" charset="0"/>
                        <a:buChar char="•"/>
                      </a:pPr>
                      <a:r>
                        <a:rPr lang="pt-BR" sz="1200" b="0" i="0" u="none" strike="noStrike" cap="non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Regulamento Interno de Compras e Contratações;</a:t>
                      </a:r>
                    </a:p>
                    <a:p>
                      <a:pPr marL="285750" marR="0" lvl="0" indent="-2857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 pitchFamily="34" charset="0"/>
                        <a:buChar char="•"/>
                      </a:pPr>
                      <a:r>
                        <a:rPr lang="pt-BR" sz="1200" b="0" i="0" u="none" strike="noStrike" cap="non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Regulamento Interno de Despesas;</a:t>
                      </a:r>
                    </a:p>
                    <a:p>
                      <a:pPr marL="285750" marR="0" lvl="0" indent="-2857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 pitchFamily="34" charset="0"/>
                        <a:buChar char="•"/>
                      </a:pPr>
                      <a:r>
                        <a:rPr lang="pt-BR" sz="1200" b="0" i="0" u="none" strike="noStrike" cap="non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Regimento Interno;</a:t>
                      </a:r>
                    </a:p>
                    <a:p>
                      <a:pPr marL="285750" marR="0" lvl="0" indent="-2857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 pitchFamily="34" charset="0"/>
                        <a:buChar char="•"/>
                      </a:pPr>
                      <a:r>
                        <a:rPr lang="pt-BR" sz="1200" b="0" i="0" u="none" strike="noStrike" cap="non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Atualização de contratos  de serviços;</a:t>
                      </a:r>
                    </a:p>
                    <a:p>
                      <a:pPr marL="285750" marR="0" lvl="0" indent="-2857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 pitchFamily="34" charset="0"/>
                        <a:buChar char="•"/>
                      </a:pPr>
                      <a:r>
                        <a:rPr lang="pt-BR" sz="1200" b="0" i="0" u="none" strike="noStrike" cap="non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Regularização de registros internos;</a:t>
                      </a:r>
                    </a:p>
                    <a:p>
                      <a:pPr marL="285750" marR="0" lvl="0" indent="-2857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 pitchFamily="34" charset="0"/>
                        <a:buChar char="•"/>
                      </a:pPr>
                      <a:r>
                        <a:rPr lang="pt-BR" sz="1200" b="0" i="0" u="none" strike="noStrike" cap="non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Auditoria externa;</a:t>
                      </a:r>
                    </a:p>
                    <a:p>
                      <a:pPr marL="285750" marR="0" lvl="0" indent="-2857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 pitchFamily="34" charset="0"/>
                        <a:buChar char="•"/>
                      </a:pPr>
                      <a:r>
                        <a:rPr lang="pt-BR" sz="1200" b="0" i="0" u="none" strike="noStrike" cap="non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Outras atividades para manutenção e funcionamento técnico e administrativo do COSEMS.</a:t>
                      </a:r>
                    </a:p>
                    <a:p>
                      <a:pPr marL="285750" marR="0" lvl="0" indent="-28575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 pitchFamily="34" charset="0"/>
                        <a:buChar char="•"/>
                      </a:pPr>
                      <a:endParaRPr lang="pt-BR" sz="1200" b="0" i="0" u="none" strike="noStrike" cap="none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00" marR="121900" marT="121900" marB="1219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1853*</a:t>
                      </a:r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-------------------</a:t>
                      </a: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600" b="0" i="0" u="none" strike="noStrike" cap="non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* Atividades</a:t>
                      </a:r>
                      <a:r>
                        <a:rPr lang="pt-BR" sz="1600" b="0" i="0" u="none" strike="noStrike" cap="non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que envolveram a participação presencial ou remota de membros da equipe técnica do Cosems. </a:t>
                      </a:r>
                      <a:endParaRPr lang="pt-BR" sz="1600" b="0" i="0" u="none" strike="noStrike" cap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00" marR="121900" marT="121900" marB="1219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577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32650" y="281466"/>
            <a:ext cx="64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Educação na Saúde: a equipe na prática...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70" y="989352"/>
            <a:ext cx="2564733" cy="1440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328069" y="2439971"/>
            <a:ext cx="2920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Capacitação e-gestor - 2ª RS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25" y="999971"/>
            <a:ext cx="2686881" cy="1440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283124" y="2439189"/>
            <a:ext cx="1946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Discussão RAG 1ª RS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173" y="2797889"/>
            <a:ext cx="2369140" cy="14400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68233" y="6217078"/>
            <a:ext cx="2920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Oficina Previne Brasil – 11ª RS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4" y="2797889"/>
            <a:ext cx="1920000" cy="14400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68232" y="4226922"/>
            <a:ext cx="2920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Apresentação Experiências Exitosas – 3ª RS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03" y="2797889"/>
            <a:ext cx="1920000" cy="144000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5877913" y="4214307"/>
            <a:ext cx="292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Oficina rastreamento e monitoramento de contatos – 9ª RS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6" y="4761109"/>
            <a:ext cx="1924008" cy="144000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188274" y="4226921"/>
            <a:ext cx="2920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Oficina Previne Brasil – 4ª RS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94" y="4761109"/>
            <a:ext cx="1920000" cy="14400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686675" y="6217078"/>
            <a:ext cx="1961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Oficina Pactuação </a:t>
            </a:r>
          </a:p>
          <a:p>
            <a:r>
              <a:rPr lang="pt-BR" sz="1200" dirty="0" err="1"/>
              <a:t>Interfederativa</a:t>
            </a:r>
            <a:r>
              <a:rPr lang="pt-BR" sz="1200" dirty="0"/>
              <a:t> – 13ª RS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883742" y="6207168"/>
            <a:ext cx="2920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Oficina Planejamento – 10ª RS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15" y="4761109"/>
            <a:ext cx="2304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64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32650" y="281466"/>
            <a:ext cx="64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Educação na Saúde: a equipe na prática...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44" y="981456"/>
            <a:ext cx="2559498" cy="1440000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255233" y="2434858"/>
            <a:ext cx="2920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Instrumentos de Gestão para CMS - 15ª RS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74" y="981456"/>
            <a:ext cx="2963344" cy="1440000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5136456" y="2427516"/>
            <a:ext cx="2920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Oficina financiamento - 17ª RS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98" y="2803828"/>
            <a:ext cx="2560000" cy="1440000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368061" y="4239699"/>
            <a:ext cx="2920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Roda de Conversa Saúde Mental – 19ª RS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02" y="2803828"/>
            <a:ext cx="2560000" cy="1440000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3288101" y="4243828"/>
            <a:ext cx="2560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Participação de encontros, </a:t>
            </a:r>
            <a:r>
              <a:rPr lang="pt-BR" sz="1200" dirty="0" err="1"/>
              <a:t>webnar</a:t>
            </a:r>
            <a:r>
              <a:rPr lang="pt-BR" sz="1200" dirty="0"/>
              <a:t>, cursos e outros eventos de formação. 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08" y="2799699"/>
            <a:ext cx="2560000" cy="1440000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6142007" y="4285865"/>
            <a:ext cx="2920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Reuniões semanais da equipe técnica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1" y="4705493"/>
            <a:ext cx="1440000" cy="1080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09" y="4705493"/>
            <a:ext cx="2375262" cy="1080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6" y="4705493"/>
            <a:ext cx="1920000" cy="1080000"/>
          </a:xfrm>
          <a:prstGeom prst="rect">
            <a:avLst/>
          </a:prstGeom>
        </p:spPr>
      </p:pic>
      <p:sp>
        <p:nvSpPr>
          <p:cNvPr id="37" name="Chave esquerda 36"/>
          <p:cNvSpPr/>
          <p:nvPr/>
        </p:nvSpPr>
        <p:spPr>
          <a:xfrm rot="16200000">
            <a:off x="4215901" y="2615500"/>
            <a:ext cx="396815" cy="700125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/>
          <p:cNvSpPr txBox="1"/>
          <p:nvPr/>
        </p:nvSpPr>
        <p:spPr>
          <a:xfrm>
            <a:off x="772119" y="6176036"/>
            <a:ext cx="7142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Encontro apoiadores macrorregionais: Noroeste, Norte, Leste e Oeste = Oficinas temáticas macrorregionais.  </a:t>
            </a: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59" y="4705493"/>
            <a:ext cx="222250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15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32650" y="281466"/>
            <a:ext cx="64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Apoio Institucional: a equipe na prática...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50" y="964565"/>
            <a:ext cx="1440000" cy="1080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432649" y="2044564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CRESEMS Litoral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05" y="964564"/>
            <a:ext cx="2094545" cy="1080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137804" y="2036042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CIR RMC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83" y="964565"/>
            <a:ext cx="1440000" cy="10800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449683" y="2048441"/>
            <a:ext cx="1892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GC Materno Infantil – 3ª RS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9" y="2606454"/>
            <a:ext cx="1776864" cy="108000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62079" y="3704662"/>
            <a:ext cx="1776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GT Saúde Mental  4ª RS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90" y="2606454"/>
            <a:ext cx="1920000" cy="108000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539767" y="3680125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CRESEMS 5ª RS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50" y="2600125"/>
            <a:ext cx="1440000" cy="10800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4792350" y="3686454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CIR 6ª RS 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36" y="2567153"/>
            <a:ext cx="1440000" cy="1080000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6611636" y="3680125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CIR 7ª RS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1" y="4223606"/>
            <a:ext cx="1920000" cy="1080000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90511" y="5365161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COE 8ª RS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69" y="4223606"/>
            <a:ext cx="1440000" cy="1080000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440869" y="5303606"/>
            <a:ext cx="143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Grupo monitoramento Rede Oncologia 9ª RS</a:t>
            </a: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81" y="4219419"/>
            <a:ext cx="1440000" cy="1080000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4389181" y="5303606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CT CIR 10ª RS</a:t>
            </a: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60" y="4204966"/>
            <a:ext cx="1920000" cy="1080000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6131636" y="5284966"/>
            <a:ext cx="192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Conselho Curador CIS 11ª RS</a:t>
            </a:r>
          </a:p>
        </p:txBody>
      </p:sp>
    </p:spTree>
    <p:extLst>
      <p:ext uri="{BB962C8B-B14F-4D97-AF65-F5344CB8AC3E}">
        <p14:creationId xmlns:p14="http://schemas.microsoft.com/office/powerpoint/2010/main" val="1454809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32650" y="281466"/>
            <a:ext cx="64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Apoio Institucional: a equipe na prática...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50" y="996351"/>
            <a:ext cx="1440000" cy="1080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432649" y="2044564"/>
            <a:ext cx="144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Reunião CIS 12ª RS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57" y="996351"/>
            <a:ext cx="1440000" cy="1080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155056" y="2039334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GT UE 13ª RS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057" y="996455"/>
            <a:ext cx="1440000" cy="10800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940725" y="2076455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CIR 14ª </a:t>
            </a:r>
            <a:r>
              <a:rPr lang="pt-BR" sz="1200" dirty="0" err="1"/>
              <a:t>Rs</a:t>
            </a:r>
            <a:endParaRPr lang="pt-BR" sz="12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62" y="2629130"/>
            <a:ext cx="1919624" cy="1080000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6900862" y="3744818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CRESEMS 15ª RS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57" y="2686048"/>
            <a:ext cx="1728000" cy="108000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4875057" y="3740170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CIR 16ª RS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24" y="2664819"/>
            <a:ext cx="2222508" cy="1080000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239993" y="3766048"/>
            <a:ext cx="2226939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" dirty="0"/>
              <a:t>Diretorias RS e CRESEMS – 17ª RS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664819"/>
            <a:ext cx="1440000" cy="108000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494989" y="3744819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CRESEMS 18ª RS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0" y="4428357"/>
            <a:ext cx="1920000" cy="1080000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494990" y="5508357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CIR 19ª RS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78" y="4428357"/>
            <a:ext cx="1440000" cy="1080000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674378" y="5514368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GTARO 20ª RS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57" y="4428357"/>
            <a:ext cx="1440000" cy="1080000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4438292" y="5529006"/>
            <a:ext cx="1242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CRESEMS 21ª RS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60" y="4362809"/>
            <a:ext cx="1920000" cy="1080000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6123011" y="5508356"/>
            <a:ext cx="164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Assembleia CIS 21ª RS</a:t>
            </a:r>
          </a:p>
        </p:txBody>
      </p:sp>
    </p:spTree>
    <p:extLst>
      <p:ext uri="{BB962C8B-B14F-4D97-AF65-F5344CB8AC3E}">
        <p14:creationId xmlns:p14="http://schemas.microsoft.com/office/powerpoint/2010/main" val="2958326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8;p1"/>
          <p:cNvSpPr txBox="1"/>
          <p:nvPr/>
        </p:nvSpPr>
        <p:spPr>
          <a:xfrm>
            <a:off x="2280218" y="1185334"/>
            <a:ext cx="5679083" cy="337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RELATÓRIO DE ATIVIDADES</a:t>
            </a:r>
            <a:endParaRPr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1.º QUADRIMESTRE/2021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JANEIRO À ABRIL</a:t>
            </a:r>
            <a:endParaRPr sz="32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463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32650" y="281466"/>
            <a:ext cx="64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Gestão Colegiada: a equipe na prática...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58" y="914012"/>
            <a:ext cx="1920000" cy="1440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337758" y="2388724"/>
            <a:ext cx="144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GTs</a:t>
            </a:r>
            <a:r>
              <a:rPr lang="pt-BR" sz="1200" dirty="0"/>
              <a:t> CIB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12" y="914012"/>
            <a:ext cx="2558473" cy="1440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41012" y="2388621"/>
            <a:ext cx="144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COSEMS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0" y="2795674"/>
            <a:ext cx="2564452" cy="1440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36430" y="4235674"/>
            <a:ext cx="144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CIB-PR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32" y="4686641"/>
            <a:ext cx="1920000" cy="14400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636332" y="6136303"/>
            <a:ext cx="144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CIESC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32" y="2839013"/>
            <a:ext cx="1920000" cy="14400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596332" y="4279013"/>
            <a:ext cx="144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COE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0" y="4669285"/>
            <a:ext cx="2560000" cy="144000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36430" y="6109285"/>
            <a:ext cx="2564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Comitê de Crise – CAOP/MPPR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53" y="4669285"/>
            <a:ext cx="1920000" cy="144000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057758" y="6126641"/>
            <a:ext cx="2223307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" dirty="0"/>
              <a:t>Comitê Executivo da Saúde - CNJ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48" y="2795674"/>
            <a:ext cx="2560000" cy="14400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3360248" y="4262237"/>
            <a:ext cx="144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Rede Colaborativa </a:t>
            </a:r>
          </a:p>
        </p:txBody>
      </p:sp>
    </p:spTree>
    <p:extLst>
      <p:ext uri="{BB962C8B-B14F-4D97-AF65-F5344CB8AC3E}">
        <p14:creationId xmlns:p14="http://schemas.microsoft.com/office/powerpoint/2010/main" val="299432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32650" y="281466"/>
            <a:ext cx="64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Gestão Colegiada: a equipe na prática...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50" y="905773"/>
            <a:ext cx="1920000" cy="1440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432649" y="2345773"/>
            <a:ext cx="1920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Grupo Condutor Implementação Guia Orientador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57" y="905773"/>
            <a:ext cx="2304000" cy="1440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612257" y="2407328"/>
            <a:ext cx="230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Grupo Focal AB-CONASEMS/COSEMS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9" y="2842403"/>
            <a:ext cx="1920000" cy="1440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12649" y="4288712"/>
            <a:ext cx="230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GT-VS CONASEMS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24" y="2842403"/>
            <a:ext cx="1920000" cy="14400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808024" y="4289748"/>
            <a:ext cx="230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GTTAF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24" y="2849748"/>
            <a:ext cx="2655908" cy="1440000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5112024" y="4289748"/>
            <a:ext cx="230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GT Nacional Informação em Saúde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9" y="4654875"/>
            <a:ext cx="1920000" cy="144000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504024" y="6094875"/>
            <a:ext cx="230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GT SESA/LACEN/IMBP/COSEMS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49" y="4654875"/>
            <a:ext cx="1920000" cy="1440000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808024" y="6095911"/>
            <a:ext cx="230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Comitê Protetivo Crianças Acolhidas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58" y="4654875"/>
            <a:ext cx="2702639" cy="144000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5112024" y="6096947"/>
            <a:ext cx="230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Comitê de Prevenção MMI</a:t>
            </a:r>
          </a:p>
        </p:txBody>
      </p:sp>
    </p:spTree>
    <p:extLst>
      <p:ext uri="{BB962C8B-B14F-4D97-AF65-F5344CB8AC3E}">
        <p14:creationId xmlns:p14="http://schemas.microsoft.com/office/powerpoint/2010/main" val="963478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20" y="1023823"/>
            <a:ext cx="1645762" cy="250762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432649" y="281466"/>
            <a:ext cx="6607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Gestão Organizacional: a equipe na prática...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1" t="14358" r="37467" b="11414"/>
          <a:stretch/>
        </p:blipFill>
        <p:spPr bwMode="auto">
          <a:xfrm>
            <a:off x="3600725" y="3547270"/>
            <a:ext cx="1948284" cy="284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9119" r="1920" b="9049"/>
          <a:stretch/>
        </p:blipFill>
        <p:spPr bwMode="auto">
          <a:xfrm>
            <a:off x="5308800" y="2058311"/>
            <a:ext cx="2558203" cy="121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19311" r="36982" b="6667"/>
          <a:stretch/>
        </p:blipFill>
        <p:spPr bwMode="auto">
          <a:xfrm>
            <a:off x="5549009" y="2837323"/>
            <a:ext cx="1900950" cy="284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79" y="2861870"/>
            <a:ext cx="2381390" cy="34572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5" t="12352" r="33961" b="9611"/>
          <a:stretch/>
        </p:blipFill>
        <p:spPr bwMode="auto">
          <a:xfrm>
            <a:off x="2590709" y="1065360"/>
            <a:ext cx="2020033" cy="288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520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9;p2"/>
          <p:cNvSpPr txBox="1"/>
          <p:nvPr/>
        </p:nvSpPr>
        <p:spPr>
          <a:xfrm>
            <a:off x="2362809" y="211410"/>
            <a:ext cx="4711523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Prestação</a:t>
            </a:r>
            <a:r>
              <a:rPr lang="en-US" sz="3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contas</a:t>
            </a:r>
            <a:endParaRPr lang="en-US" sz="3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Janeiro –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/2021</a:t>
            </a:r>
            <a:endParaRPr sz="2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352E26-FD54-4297-8474-E911EDFF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" y="1070700"/>
            <a:ext cx="9131853" cy="56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0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5;p5"/>
          <p:cNvSpPr txBox="1"/>
          <p:nvPr/>
        </p:nvSpPr>
        <p:spPr>
          <a:xfrm>
            <a:off x="2342108" y="118638"/>
            <a:ext cx="6720972" cy="128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ea typeface="Lato Black"/>
                <a:cs typeface="Lato Black"/>
                <a:sym typeface="Lato Black"/>
              </a:rPr>
              <a:t>Considerações sobre a atuação do COSEMS-PR no período</a:t>
            </a:r>
            <a:endParaRPr sz="400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02019" y="1752787"/>
            <a:ext cx="886106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/>
              <a:t> Este primeiro quadrimestre apontou </a:t>
            </a:r>
            <a:r>
              <a:rPr lang="pt-BR" sz="2100" b="1" i="1" dirty="0"/>
              <a:t>desafios</a:t>
            </a:r>
            <a:r>
              <a:rPr lang="pt-BR" sz="2100" dirty="0"/>
              <a:t> importantes para a instituição:</a:t>
            </a:r>
          </a:p>
          <a:p>
            <a:endParaRPr lang="pt-BR" sz="21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100" dirty="0"/>
              <a:t>Acolhimento aos novos gestores em meio ao recrudescimento da pandemia;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1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100" dirty="0"/>
              <a:t>Reorganização da Rede de Atenção para enfrentamento à Covid-19 diante do aumento exponencial dos casos e, consequentemente, escassez de leitos, medicamentos e insumos que exigiram (e ainda exigem) vigília constante dos gestores e dedicação intensa e exaustiva das equipes;</a:t>
            </a:r>
          </a:p>
          <a:p>
            <a:endParaRPr lang="pt-BR" sz="21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100" dirty="0"/>
              <a:t>Necessidade de discussões e debates diante do agravamento de situações crônicas de saúde em virtude da dedicação quase que exclusiva dos serviços;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1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100" dirty="0"/>
              <a:t>Organização da campanha de vacinação com doses insuficientes à </a:t>
            </a:r>
          </a:p>
          <a:p>
            <a:r>
              <a:rPr lang="pt-BR" sz="2100" dirty="0"/>
              <a:t>      demanda e ao atendimento da expectativa da população.</a:t>
            </a:r>
          </a:p>
          <a:p>
            <a:endParaRPr lang="pt-BR" sz="2000" dirty="0"/>
          </a:p>
          <a:p>
            <a:pPr marL="342900" indent="-342900">
              <a:buFont typeface="Arial" pitchFamily="34" charset="0"/>
              <a:buChar char="•"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042764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5;p5"/>
          <p:cNvSpPr txBox="1"/>
          <p:nvPr/>
        </p:nvSpPr>
        <p:spPr>
          <a:xfrm>
            <a:off x="2342108" y="118638"/>
            <a:ext cx="6720972" cy="128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ea typeface="Lato Black"/>
                <a:cs typeface="Lato Black"/>
                <a:sym typeface="Lato Black"/>
              </a:rPr>
              <a:t>Considerações sobre a atuação do COSEMS-PR no período</a:t>
            </a:r>
            <a:endParaRPr sz="400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2938" y="1943190"/>
            <a:ext cx="886106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/>
              <a:t>Nos levou à </a:t>
            </a:r>
            <a:r>
              <a:rPr lang="pt-BR" sz="2100" b="1" i="1" dirty="0"/>
              <a:t>caminhos</a:t>
            </a:r>
            <a:r>
              <a:rPr lang="pt-BR" sz="2100" dirty="0"/>
              <a:t> importantes para superá-los:</a:t>
            </a:r>
          </a:p>
          <a:p>
            <a:endParaRPr lang="pt-BR" sz="21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000" dirty="0"/>
              <a:t>União e cooperação entre gestores, principalmente nas regiões de saúde o que fez com  que a luta não se tornasse solitária;</a:t>
            </a:r>
          </a:p>
          <a:p>
            <a:endParaRPr lang="pt-BR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000" dirty="0"/>
              <a:t>Dedicação das equipes para acompanhar as informações em volume, intensidade e velocidade incalculáveis;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000" dirty="0"/>
              <a:t>Discussões vivas nas regiões através do funcionamento ativo dos CRESEMS, das CIR, dos GT, COE e outros grupos de trabalho.</a:t>
            </a:r>
          </a:p>
          <a:p>
            <a:endParaRPr lang="pt-BR" sz="2000" dirty="0"/>
          </a:p>
          <a:p>
            <a:pPr marL="342900" indent="-342900">
              <a:buFont typeface="Arial" pitchFamily="34" charset="0"/>
              <a:buChar char="•"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699801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5;p5"/>
          <p:cNvSpPr txBox="1"/>
          <p:nvPr/>
        </p:nvSpPr>
        <p:spPr>
          <a:xfrm>
            <a:off x="2342108" y="118638"/>
            <a:ext cx="6720972" cy="128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ea typeface="Lato Black"/>
                <a:cs typeface="Lato Black"/>
                <a:sym typeface="Lato Black"/>
              </a:rPr>
              <a:t>Considerações sobre a atuação do COSEMS-PR no período</a:t>
            </a:r>
            <a:endParaRPr sz="400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2938" y="1943190"/>
            <a:ext cx="886106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/>
              <a:t>E </a:t>
            </a:r>
            <a:r>
              <a:rPr lang="pt-BR" sz="2100" b="1" i="1" dirty="0"/>
              <a:t>nos exige olhar para:</a:t>
            </a:r>
          </a:p>
          <a:p>
            <a:endParaRPr lang="pt-BR" sz="21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000" dirty="0"/>
              <a:t>A construção de Planos Municipais de Saúde que considerem o novo cenário epidemiológico e as necessidades reais da população a partir da pandemia e suas consequências;</a:t>
            </a:r>
          </a:p>
          <a:p>
            <a:endParaRPr lang="pt-BR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000" dirty="0"/>
              <a:t>A retomada das discussões do PRI com foco no atendimento integral à população;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000" dirty="0"/>
              <a:t>Fortalecimento da APS e sua consolidação como ordenadora da RAS e coordenadora do cuidado;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000" dirty="0"/>
              <a:t>Fortalecimento da gestão municipal através dos processos de EPS.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057332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5;p5"/>
          <p:cNvSpPr txBox="1"/>
          <p:nvPr/>
        </p:nvSpPr>
        <p:spPr>
          <a:xfrm>
            <a:off x="2342108" y="118638"/>
            <a:ext cx="6720972" cy="128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ea typeface="Lato Black"/>
                <a:cs typeface="Lato Black"/>
                <a:sym typeface="Lato Black"/>
              </a:rPr>
              <a:t>Considerações sobre a atuação do COSEMS-PR no período</a:t>
            </a:r>
            <a:endParaRPr sz="400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2938" y="1943190"/>
            <a:ext cx="86803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/>
              <a:t>Como </a:t>
            </a:r>
            <a:r>
              <a:rPr lang="pt-BR" sz="2100" b="1" i="1" dirty="0"/>
              <a:t>tornar possível</a:t>
            </a:r>
            <a:r>
              <a:rPr lang="pt-BR" sz="2100" dirty="0"/>
              <a:t>?</a:t>
            </a:r>
            <a:endParaRPr lang="pt-BR" sz="2100" b="1" i="1" dirty="0"/>
          </a:p>
          <a:p>
            <a:endParaRPr lang="pt-BR" sz="21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000" dirty="0"/>
              <a:t>Manter os CRESEMS e o COSEMS fortalecidos para um diálogo ativo e articulado com a </a:t>
            </a:r>
            <a:r>
              <a:rPr lang="pt-BR" sz="2000" dirty="0" err="1"/>
              <a:t>Sesa</a:t>
            </a:r>
            <a:r>
              <a:rPr lang="pt-BR" sz="2000" dirty="0"/>
              <a:t> em prol da saúde da população;</a:t>
            </a:r>
          </a:p>
          <a:p>
            <a:endParaRPr lang="pt-BR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2000" dirty="0"/>
              <a:t>Compromisso com o SUS que acreditamos, para o qual trabalhamos e pelo qual lutamos.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594001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EE3BC7-2386-DD40-A814-417AF5B694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A5E372-F0DB-BA4A-B308-355C3E271D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4F8CC08C-CC43-E84A-A119-EF327C164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" y="0"/>
            <a:ext cx="9121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29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2"/>
          <p:cNvSpPr txBox="1"/>
          <p:nvPr/>
        </p:nvSpPr>
        <p:spPr>
          <a:xfrm>
            <a:off x="2322413" y="478782"/>
            <a:ext cx="5856515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Diretoria</a:t>
            </a:r>
            <a:r>
              <a:rPr lang="en-US" sz="5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000" b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Executiva</a:t>
            </a:r>
            <a:endParaRPr lang="en-US" sz="50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Janeiro –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/2021</a:t>
            </a:r>
            <a:endParaRPr sz="2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18;p2"/>
          <p:cNvSpPr txBox="1"/>
          <p:nvPr/>
        </p:nvSpPr>
        <p:spPr>
          <a:xfrm>
            <a:off x="356049" y="2164804"/>
            <a:ext cx="8189139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Presidente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US" sz="2200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Ivoliciano</a:t>
            </a:r>
            <a:r>
              <a:rPr lang="en-US" sz="22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Leonarchik</a:t>
            </a:r>
            <a:r>
              <a:rPr lang="en-US" sz="22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</a:t>
            </a:r>
            <a:endParaRPr sz="2200" dirty="0"/>
          </a:p>
          <a:p>
            <a:pPr lvl="0"/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1.º Vice-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presidente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US" sz="22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Juliana Ferreira </a:t>
            </a:r>
            <a:r>
              <a:rPr lang="en-US" sz="2200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Canassa</a:t>
            </a:r>
            <a:r>
              <a:rPr lang="en-US" sz="22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Campitelli</a:t>
            </a:r>
            <a:endParaRPr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2.º Vice-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presidente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pt-BR" sz="22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Cleide Terezinha dos Santos Messias</a:t>
            </a:r>
            <a:endParaRPr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1º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Diretor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Administrativo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US" sz="22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Sergio Henrique dos Santos</a:t>
            </a:r>
            <a:endParaRPr lang="en-US" sz="2200" b="1" dirty="0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2º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Diretor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Admnistrativo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US" sz="22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Fabio de Mello</a:t>
            </a:r>
            <a:endParaRPr lang="en-US" sz="2200" b="1" dirty="0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1ª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Diretor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200" b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Financeiro: </a:t>
            </a:r>
            <a:r>
              <a:rPr lang="en-US" sz="2200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Odileno</a:t>
            </a:r>
            <a:r>
              <a:rPr lang="en-US" sz="22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Garcia Toledo</a:t>
            </a:r>
            <a:endParaRPr sz="2200" dirty="0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2ª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Diretora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Financeira</a:t>
            </a:r>
            <a:r>
              <a:rPr lang="en-US" sz="22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US" sz="2200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Gislaine</a:t>
            </a:r>
            <a:r>
              <a:rPr lang="en-US" sz="22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Galvão</a:t>
            </a:r>
            <a:r>
              <a:rPr lang="en-US" sz="22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Inácio</a:t>
            </a:r>
            <a:endParaRPr sz="2200" dirty="0">
              <a:solidFill>
                <a:srgbClr val="595959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1º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Diretor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Relações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Institucionais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e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Parlamentares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US" sz="22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Jonas Welter</a:t>
            </a:r>
            <a:endParaRPr sz="2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2º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Diretor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Relações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Institucionais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 e </a:t>
            </a:r>
            <a:r>
              <a:rPr lang="en-US" sz="2200" b="1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Parlamentares</a:t>
            </a:r>
            <a:r>
              <a:rPr lang="en-US" sz="2200" b="1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US" sz="22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Cargo </a:t>
            </a:r>
            <a:r>
              <a:rPr lang="en-US" sz="2200" dirty="0" err="1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vago</a:t>
            </a:r>
            <a:endParaRPr sz="2200" dirty="0">
              <a:solidFill>
                <a:srgbClr val="595959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723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2"/>
          <p:cNvSpPr txBox="1"/>
          <p:nvPr/>
        </p:nvSpPr>
        <p:spPr>
          <a:xfrm>
            <a:off x="2516624" y="503058"/>
            <a:ext cx="5508556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Diretoria</a:t>
            </a:r>
            <a:r>
              <a:rPr lang="en-US" sz="5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000" b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Executiva</a:t>
            </a:r>
            <a:endParaRPr lang="en-US" sz="50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Janeiro –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/2021  </a:t>
            </a:r>
            <a:endParaRPr sz="2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8;p3"/>
          <p:cNvSpPr txBox="1"/>
          <p:nvPr/>
        </p:nvSpPr>
        <p:spPr>
          <a:xfrm>
            <a:off x="364141" y="2168273"/>
            <a:ext cx="8480843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1º </a:t>
            </a:r>
            <a:r>
              <a:rPr lang="pt-BR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Diretor</a:t>
            </a: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pt-BR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Macrorregião</a:t>
            </a: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Leste</a:t>
            </a: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pt-BR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Marcia </a:t>
            </a:r>
            <a:r>
              <a:rPr lang="pt-BR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Huçulak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2º </a:t>
            </a:r>
            <a:r>
              <a:rPr lang="pt-BR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Diretor da Macrorregião Leste</a:t>
            </a: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t-BR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Cargo vago</a:t>
            </a:r>
            <a:endParaRPr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1º Diretor da Macrorregião Oeste</a:t>
            </a: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t-BR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Francieli</a:t>
            </a:r>
            <a:r>
              <a:rPr lang="pt-BR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 Fátima Davi</a:t>
            </a:r>
            <a:endParaRPr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2º </a:t>
            </a:r>
            <a:r>
              <a:rPr lang="pt-BR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Diretor da Macrorregião </a:t>
            </a:r>
            <a:r>
              <a:rPr lang="en-US" sz="2400" b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Oeste</a:t>
            </a: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t-BR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Marcos </a:t>
            </a:r>
            <a:r>
              <a:rPr lang="pt-BR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Rigolon</a:t>
            </a:r>
            <a:endParaRPr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1º </a:t>
            </a:r>
            <a:r>
              <a:rPr lang="pt-BR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Diretor</a:t>
            </a: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pt-BR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Macrorregião</a:t>
            </a: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Norte: </a:t>
            </a:r>
            <a:r>
              <a:rPr lang="en-US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Márcia</a:t>
            </a:r>
            <a:r>
              <a:rPr lang="en-US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Regina Rossi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2º </a:t>
            </a:r>
            <a:r>
              <a:rPr lang="pt-BR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Diretor da Macrorregião </a:t>
            </a: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Norte: </a:t>
            </a:r>
            <a:r>
              <a:rPr lang="pt-BR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Verônica Sanches Gomes</a:t>
            </a:r>
            <a:endParaRPr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1º </a:t>
            </a:r>
            <a:r>
              <a:rPr lang="pt-BR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Diretor da Macrorregião Noroeste</a:t>
            </a: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t-BR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Rosângela </a:t>
            </a:r>
            <a:r>
              <a:rPr lang="pt-BR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Guandalin</a:t>
            </a:r>
            <a:endParaRPr lang="pt-BR"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2º </a:t>
            </a:r>
            <a:r>
              <a:rPr lang="pt-BR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Diretor da Macrorregião Noroeste</a:t>
            </a: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t-BR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Rebeca </a:t>
            </a:r>
            <a:r>
              <a:rPr lang="pt-BR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Galacci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3613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2"/>
          <p:cNvSpPr txBox="1"/>
          <p:nvPr/>
        </p:nvSpPr>
        <p:spPr>
          <a:xfrm>
            <a:off x="3686233" y="446413"/>
            <a:ext cx="4223032" cy="1083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1666"/>
              </a:lnSpc>
            </a:pPr>
            <a:r>
              <a:rPr lang="en-US" sz="5000" b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Conselho</a:t>
            </a:r>
            <a:r>
              <a:rPr lang="en-US" sz="5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Fiscal</a:t>
            </a: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Janeiro –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/2021 </a:t>
            </a:r>
            <a:endParaRPr sz="2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39;p4"/>
          <p:cNvSpPr txBox="1"/>
          <p:nvPr/>
        </p:nvSpPr>
        <p:spPr>
          <a:xfrm>
            <a:off x="1321769" y="2156379"/>
            <a:ext cx="659628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Titulares</a:t>
            </a: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Marly Terezinha </a:t>
            </a:r>
            <a:r>
              <a:rPr lang="pt-BR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Perelli</a:t>
            </a:r>
            <a:endParaRPr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Julio</a:t>
            </a:r>
            <a:r>
              <a:rPr lang="pt-BR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Cesar </a:t>
            </a:r>
            <a:r>
              <a:rPr lang="pt-BR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Sandrini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Alessandra Farias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Suplentes</a:t>
            </a:r>
            <a:r>
              <a:rPr lang="en-US" sz="24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Priscila Aparecida </a:t>
            </a:r>
            <a:r>
              <a:rPr lang="en-US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Lunardon</a:t>
            </a:r>
            <a:r>
              <a:rPr lang="en-US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Gody</a:t>
            </a:r>
            <a:r>
              <a:rPr lang="en-US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Cavenachi</a:t>
            </a:r>
            <a:endParaRPr lang="en-US"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Emanuelle</a:t>
            </a:r>
            <a:r>
              <a:rPr lang="en-US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 Mattos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Cargo </a:t>
            </a:r>
            <a:r>
              <a:rPr lang="en-US" sz="24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Vago</a:t>
            </a:r>
            <a:endParaRPr sz="24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2764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2"/>
          <p:cNvSpPr txBox="1"/>
          <p:nvPr/>
        </p:nvSpPr>
        <p:spPr>
          <a:xfrm>
            <a:off x="2144391" y="492336"/>
            <a:ext cx="6999609" cy="1012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Equipe</a:t>
            </a:r>
            <a:r>
              <a:rPr lang="en-US" sz="4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técnica</a:t>
            </a:r>
            <a:r>
              <a:rPr lang="en-US" sz="4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45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admistrativa</a:t>
            </a:r>
            <a:endParaRPr lang="en-US" sz="4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Janeiro –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/2021 </a:t>
            </a:r>
            <a:endParaRPr sz="2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0;p5"/>
          <p:cNvSpPr txBox="1"/>
          <p:nvPr/>
        </p:nvSpPr>
        <p:spPr>
          <a:xfrm>
            <a:off x="541691" y="1752428"/>
            <a:ext cx="7963037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Secretaria Executiva: </a:t>
            </a:r>
            <a:r>
              <a:rPr lang="pt-BR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Leila Cristina </a:t>
            </a:r>
            <a:r>
              <a:rPr lang="pt-BR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Pilonetto</a:t>
            </a:r>
            <a:endParaRPr lang="pt-BR" sz="20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pt-BR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Coordenação Técnica: </a:t>
            </a:r>
            <a:r>
              <a:rPr lang="pt-BR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Marina Martins</a:t>
            </a:r>
            <a:endParaRPr lang="pt-BR" sz="2000" dirty="0"/>
          </a:p>
          <a:p>
            <a:pPr lvl="0"/>
            <a:r>
              <a:rPr lang="pt-BR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Assessoria Técnica: </a:t>
            </a:r>
            <a:r>
              <a:rPr lang="pt-BR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Giorgia</a:t>
            </a:r>
            <a:r>
              <a:rPr lang="pt-BR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Regina </a:t>
            </a:r>
            <a:r>
              <a:rPr lang="pt-BR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Luchese</a:t>
            </a:r>
            <a:endParaRPr lang="pt-BR" sz="2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pt-BR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Assessoria de Comunicação: </a:t>
            </a:r>
            <a:r>
              <a:rPr lang="pt-BR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Paulo de Tarso Pires dos Santos</a:t>
            </a:r>
            <a:endParaRPr lang="pt-BR" sz="20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Aux. </a:t>
            </a:r>
            <a:r>
              <a:rPr lang="en-US" sz="2000" b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Administrativo</a:t>
            </a:r>
            <a:r>
              <a:rPr lang="en-US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Edilcelli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Oliveira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Pendraki</a:t>
            </a:r>
            <a:endParaRPr sz="2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000" b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Apoiadores</a:t>
            </a:r>
            <a:r>
              <a:rPr lang="en-US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Regionais</a:t>
            </a:r>
            <a:r>
              <a:rPr lang="en-US" sz="2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Michele Straub; Luna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Rezende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Machado de Sousa;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Ediane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 Fatima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Mance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Burdinski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Marcieli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Adelaine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Pereira Ferreira; Carlos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Vinícius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Sbardelotto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 Fernanda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Rosilda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Loth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Braciak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Mateus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Magri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Nadiane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Schlosser; Arlene Bernini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Fernandes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Lilian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Welz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 Ellen Alessandra de Souza Jesus; Regina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Vasconcelos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Ulian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Peron; Marcia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Vicentina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Ricardo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Benedet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 Carla Daniele de Oliveira; Mauro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Sérgio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Araújo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Luana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Carla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Tironi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Giacometti; Rodrigo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Luiz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Brassarotto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Luppi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Eloa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Baptistone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Wada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Helbel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 Wagner Mancuso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Faria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 Renato Augusto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Marcon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Pesibiczeski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 Francisco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Leônidas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Carneiro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Junior; </a:t>
            </a:r>
            <a:r>
              <a:rPr lang="en-US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João</a:t>
            </a:r>
            <a:r>
              <a:rPr lang="en-US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Felipe Marques da Silva.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584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4;p3"/>
          <p:cNvSpPr txBox="1"/>
          <p:nvPr/>
        </p:nvSpPr>
        <p:spPr>
          <a:xfrm>
            <a:off x="2736147" y="1256865"/>
            <a:ext cx="3989803" cy="1190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90"/>
              <a:buFont typeface="Arial"/>
              <a:buNone/>
            </a:pPr>
            <a:r>
              <a:rPr lang="pt-BR" sz="2090" b="0" i="0" u="none" strike="noStrike" cap="none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Missão</a:t>
            </a:r>
            <a:endParaRPr sz="209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95"/>
              <a:buFont typeface="Arial"/>
              <a:buNone/>
            </a:pPr>
            <a:r>
              <a:rPr lang="pt-BR" sz="1595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 Cosems tem por finalidade lutar pelo fortalecimento e autonomia dos municípios na área da saúde.</a:t>
            </a:r>
            <a:endParaRPr sz="1595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185;p3"/>
          <p:cNvSpPr txBox="1"/>
          <p:nvPr/>
        </p:nvSpPr>
        <p:spPr>
          <a:xfrm>
            <a:off x="2799886" y="2856057"/>
            <a:ext cx="3862326" cy="164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None/>
            </a:pPr>
            <a:r>
              <a:rPr lang="pt-BR" sz="2170" b="0" i="0" u="none" strike="noStrike" cap="none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Visão</a:t>
            </a:r>
            <a:endParaRPr sz="2170" b="0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10"/>
              <a:buFont typeface="Arial"/>
              <a:buNone/>
            </a:pPr>
            <a:r>
              <a:rPr lang="pt-BR" sz="161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Ser uma entidade modelo no país pela sua organização e funcionamento, sendo interlocutor e suporte dos gestores municipais nas políticas públicas de saúde no estado do Paraná.</a:t>
            </a:r>
            <a:endParaRPr sz="161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186;p3"/>
          <p:cNvSpPr txBox="1"/>
          <p:nvPr/>
        </p:nvSpPr>
        <p:spPr>
          <a:xfrm>
            <a:off x="2812921" y="4909211"/>
            <a:ext cx="3862326" cy="1149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Valores</a:t>
            </a:r>
            <a:endParaRPr sz="20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6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Ética, transparência, comprometimento, qualidade e solidariedade.</a:t>
            </a:r>
            <a:endParaRPr sz="16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58122" y="139016"/>
            <a:ext cx="33581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COSEMS-PR</a:t>
            </a:r>
          </a:p>
        </p:txBody>
      </p:sp>
    </p:spTree>
    <p:extLst>
      <p:ext uri="{BB962C8B-B14F-4D97-AF65-F5344CB8AC3E}">
        <p14:creationId xmlns:p14="http://schemas.microsoft.com/office/powerpoint/2010/main" val="108222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3;p3"/>
          <p:cNvSpPr txBox="1"/>
          <p:nvPr/>
        </p:nvSpPr>
        <p:spPr>
          <a:xfrm>
            <a:off x="1203882" y="1873207"/>
            <a:ext cx="7082362" cy="387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 dirty="0">
                <a:latin typeface="Calibri" pitchFamily="34" charset="0"/>
                <a:ea typeface="Lato"/>
                <a:cs typeface="Calibri" pitchFamily="34" charset="0"/>
                <a:sym typeface="Lato"/>
              </a:rPr>
              <a:t>O Cosems-PR, em consonância com sua missão, visão e valores, se propõe a: </a:t>
            </a:r>
            <a:endParaRPr sz="2000" b="1" i="0" u="none" strike="noStrike" cap="none" dirty="0">
              <a:latin typeface="Calibri" pitchFamily="34" charset="0"/>
              <a:ea typeface="Lato"/>
              <a:cs typeface="Calibri" pitchFamily="34" charset="0"/>
              <a:sym typeface="Lato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latin typeface="Calibri" pitchFamily="34" charset="0"/>
              <a:ea typeface="Lato"/>
              <a:cs typeface="Calibri" pitchFamily="34" charset="0"/>
              <a:sym typeface="Lato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r>
              <a:rPr lang="pt-BR" sz="1400" dirty="0">
                <a:latin typeface="Calibri" pitchFamily="34" charset="0"/>
                <a:ea typeface="Lato"/>
                <a:cs typeface="Calibri" pitchFamily="34" charset="0"/>
                <a:sym typeface="Lato"/>
              </a:rPr>
              <a:t>- P</a:t>
            </a:r>
            <a:r>
              <a:rPr lang="pt-BR" sz="1400" i="0" u="none" strike="noStrike" cap="none" dirty="0">
                <a:latin typeface="Calibri" pitchFamily="34" charset="0"/>
                <a:ea typeface="Lato"/>
                <a:cs typeface="Calibri" pitchFamily="34" charset="0"/>
                <a:sym typeface="Lato"/>
              </a:rPr>
              <a:t>articipar da formulação das políticas de saúde, a nível nacional e estadual, com representação nas instâncias de pactuação e deliberação do Sistema Único de Saúde (SUS); </a:t>
            </a:r>
            <a:endParaRPr sz="1400" i="0" u="none" strike="noStrike" cap="none" dirty="0">
              <a:latin typeface="Calibri" pitchFamily="34" charset="0"/>
              <a:ea typeface="Lato"/>
              <a:cs typeface="Calibri" pitchFamily="34" charset="0"/>
              <a:sym typeface="Lato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r>
              <a:rPr lang="pt-BR" sz="1400" dirty="0">
                <a:latin typeface="Calibri" pitchFamily="34" charset="0"/>
                <a:ea typeface="Lato"/>
                <a:cs typeface="Calibri" pitchFamily="34" charset="0"/>
                <a:sym typeface="Lato"/>
              </a:rPr>
              <a:t>- E</a:t>
            </a:r>
            <a:r>
              <a:rPr lang="pt-BR" sz="1400" i="0" u="none" strike="noStrike" cap="none" dirty="0">
                <a:latin typeface="Calibri" pitchFamily="34" charset="0"/>
                <a:ea typeface="Lato"/>
                <a:cs typeface="Calibri" pitchFamily="34" charset="0"/>
                <a:sym typeface="Lato"/>
              </a:rPr>
              <a:t>stimular a participação de instâncias organizadas da população, fortalecendo o controle social no sistema de saúde pública;</a:t>
            </a:r>
            <a:endParaRPr sz="1400" i="0" u="none" strike="noStrike" cap="none" dirty="0">
              <a:latin typeface="Calibri" pitchFamily="34" charset="0"/>
              <a:cs typeface="Calibri" pitchFamily="34" charset="0"/>
              <a:sym typeface="Arial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r>
              <a:rPr lang="pt-BR" sz="1400" i="0" u="none" strike="noStrike" cap="none" dirty="0">
                <a:latin typeface="Calibri" pitchFamily="34" charset="0"/>
                <a:ea typeface="Lato"/>
                <a:cs typeface="Calibri" pitchFamily="34" charset="0"/>
                <a:sym typeface="Lato"/>
              </a:rPr>
              <a:t>- Lutar pelo fortalecimento dos municípios no SUS, defendendo os interesses municipais no setor, promovendo ações necessárias na defesa da saúde da população; </a:t>
            </a:r>
            <a:endParaRPr sz="1400" i="0" u="none" strike="noStrike" cap="none" dirty="0">
              <a:latin typeface="Calibri" pitchFamily="34" charset="0"/>
              <a:ea typeface="Lato"/>
              <a:cs typeface="Calibri" pitchFamily="34" charset="0"/>
              <a:sym typeface="Lato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r>
              <a:rPr lang="pt-BR" sz="1400" dirty="0">
                <a:latin typeface="Calibri" pitchFamily="34" charset="0"/>
                <a:ea typeface="Lato"/>
                <a:cs typeface="Calibri" pitchFamily="34" charset="0"/>
                <a:sym typeface="Lato"/>
              </a:rPr>
              <a:t>- P</a:t>
            </a:r>
            <a:r>
              <a:rPr lang="pt-BR" sz="1400" i="0" u="none" strike="noStrike" cap="none" dirty="0">
                <a:latin typeface="Calibri" pitchFamily="34" charset="0"/>
                <a:ea typeface="Lato"/>
                <a:cs typeface="Calibri" pitchFamily="34" charset="0"/>
                <a:sym typeface="Lato"/>
              </a:rPr>
              <a:t>romover encontros, seminários, educação permanente ou outros eventos que possibilitem discussões, formulações e trocas de experiências; </a:t>
            </a:r>
            <a:endParaRPr sz="1400" i="0" u="none" strike="noStrike" cap="none" dirty="0">
              <a:latin typeface="Calibri" pitchFamily="34" charset="0"/>
              <a:ea typeface="Lato"/>
              <a:cs typeface="Calibri" pitchFamily="34" charset="0"/>
              <a:sym typeface="Lato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r>
              <a:rPr lang="pt-BR" sz="1400" dirty="0">
                <a:latin typeface="Calibri" pitchFamily="34" charset="0"/>
                <a:ea typeface="Lato"/>
                <a:cs typeface="Calibri" pitchFamily="34" charset="0"/>
                <a:sym typeface="Lato"/>
              </a:rPr>
              <a:t>- L</a:t>
            </a:r>
            <a:r>
              <a:rPr lang="pt-BR" sz="1400" i="0" u="none" strike="noStrike" cap="none" dirty="0">
                <a:latin typeface="Calibri" pitchFamily="34" charset="0"/>
                <a:ea typeface="Lato"/>
                <a:cs typeface="Calibri" pitchFamily="34" charset="0"/>
                <a:sym typeface="Lato"/>
              </a:rPr>
              <a:t>utar pelo fortalecimento da municipalização da saúde, com descentralização financeira, política e técnica.</a:t>
            </a:r>
            <a:endParaRPr sz="1400" i="0" u="none" strike="noStrike" cap="none" dirty="0"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58122" y="139016"/>
            <a:ext cx="33581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COSEMS-PR</a:t>
            </a:r>
          </a:p>
        </p:txBody>
      </p:sp>
    </p:spTree>
    <p:extLst>
      <p:ext uri="{BB962C8B-B14F-4D97-AF65-F5344CB8AC3E}">
        <p14:creationId xmlns:p14="http://schemas.microsoft.com/office/powerpoint/2010/main" val="4266709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95242" y="291313"/>
            <a:ext cx="58910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Diretrizes 2021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10910" y="2575163"/>
            <a:ext cx="67973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O COSEMS-PR busca por meio das diretrizes </a:t>
            </a:r>
            <a:r>
              <a:rPr lang="pt-BR" dirty="0" err="1"/>
              <a:t>orientativas</a:t>
            </a:r>
            <a:r>
              <a:rPr lang="pt-BR" dirty="0"/>
              <a:t> do processo de trabalho, responder às necessidades prioritárias da </a:t>
            </a:r>
            <a:r>
              <a:rPr lang="pt-BR" b="1" dirty="0"/>
              <a:t>Educação na Saúde</a:t>
            </a:r>
            <a:r>
              <a:rPr lang="pt-BR" dirty="0"/>
              <a:t>, do </a:t>
            </a:r>
            <a:r>
              <a:rPr lang="pt-BR" b="1" dirty="0"/>
              <a:t>Apoio Institucional</a:t>
            </a:r>
            <a:r>
              <a:rPr lang="pt-BR" dirty="0"/>
              <a:t>, da </a:t>
            </a:r>
            <a:r>
              <a:rPr lang="pt-BR" b="1" dirty="0"/>
              <a:t>Gestão Colegiada </a:t>
            </a:r>
            <a:r>
              <a:rPr lang="pt-BR" dirty="0"/>
              <a:t>e da</a:t>
            </a:r>
            <a:r>
              <a:rPr lang="pt-BR" b="1" dirty="0"/>
              <a:t> Gestão Organizacional</a:t>
            </a:r>
            <a:r>
              <a:rPr lang="pt-BR" dirty="0"/>
              <a:t>, diretrizes estas que são interdependentes e se relacionam nas diversas ações e atividades desenvolvidas para sua execução</a:t>
            </a:r>
          </a:p>
        </p:txBody>
      </p:sp>
    </p:spTree>
    <p:extLst>
      <p:ext uri="{BB962C8B-B14F-4D97-AF65-F5344CB8AC3E}">
        <p14:creationId xmlns:p14="http://schemas.microsoft.com/office/powerpoint/2010/main" val="16328062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889</TotalTime>
  <Words>1763</Words>
  <Application>Microsoft Office PowerPoint</Application>
  <PresentationFormat>Apresentação na tela (4:3)</PresentationFormat>
  <Paragraphs>224</Paragraphs>
  <Slides>28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Lato</vt:lpstr>
      <vt:lpstr>Lato Black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Mizael Dias Santana</dc:creator>
  <cp:lastModifiedBy>User</cp:lastModifiedBy>
  <cp:revision>45</cp:revision>
  <dcterms:created xsi:type="dcterms:W3CDTF">2021-05-03T21:02:27Z</dcterms:created>
  <dcterms:modified xsi:type="dcterms:W3CDTF">2021-06-30T16:32:05Z</dcterms:modified>
</cp:coreProperties>
</file>