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91" r:id="rId4"/>
    <p:sldId id="292" r:id="rId5"/>
    <p:sldId id="293" r:id="rId6"/>
    <p:sldId id="294" r:id="rId7"/>
    <p:sldId id="295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5" r:id="rId16"/>
    <p:sldId id="308" r:id="rId17"/>
    <p:sldId id="309" r:id="rId18"/>
    <p:sldId id="310" r:id="rId19"/>
    <p:sldId id="311" r:id="rId20"/>
    <p:sldId id="312" r:id="rId21"/>
    <p:sldId id="304" r:id="rId22"/>
    <p:sldId id="32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Estilo com Tema 1 - Ênfas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Ênfase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/>
    <p:restoredTop sz="94789"/>
  </p:normalViewPr>
  <p:slideViewPr>
    <p:cSldViewPr snapToGrid="0" snapToObjects="1">
      <p:cViewPr varScale="1">
        <p:scale>
          <a:sx n="108" d="100"/>
          <a:sy n="108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095A1-F8A2-479F-A79F-2D0E233C73E6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91298-7084-46EB-8D99-01245790626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8509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12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2751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4501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911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3456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84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3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480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0483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3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1757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EE4F7-7E6A-D048-A0B4-77F3C60732FA}" type="datetimeFigureOut">
              <a:rPr lang="pt-BR" smtClean="0"/>
              <a:pPr/>
              <a:t>19/05/2022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06657-D62B-CE46-BCBF-0C90C8037FC2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3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7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27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89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2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Apoio Institucional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Esta diretriz trata de uma agenda permanente e é composta de ações/atividades dos membros da equipe técnica do COSEMS, em especial dos apoiadores regionais, visando garantir a direcionalidade das ações que a equipe deverá desenvolver durante o ano de 2022.</a:t>
            </a:r>
          </a:p>
          <a:p>
            <a:endParaRPr lang="pt-BR" sz="2400" b="1" dirty="0"/>
          </a:p>
          <a:p>
            <a:r>
              <a:rPr lang="pt-BR" sz="2400" b="1" dirty="0"/>
              <a:t>Objetivo:</a:t>
            </a:r>
          </a:p>
          <a:p>
            <a:endParaRPr lang="pt-BR" sz="2400" b="1" dirty="0"/>
          </a:p>
          <a:p>
            <a:r>
              <a:rPr lang="pt-BR" sz="2400" dirty="0"/>
              <a:t>Realizar o apoio institucional aos gestores visando o fortalecimento da governança regional.</a:t>
            </a:r>
          </a:p>
          <a:p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331141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3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Colegiada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8" y="2087745"/>
            <a:ext cx="76955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Objetivo:</a:t>
            </a:r>
          </a:p>
          <a:p>
            <a:endParaRPr lang="pt-BR" sz="2400" b="1" dirty="0"/>
          </a:p>
          <a:p>
            <a:r>
              <a:rPr lang="pt-BR" sz="2400" dirty="0"/>
              <a:t>Efetivar a participação dos membros da diretoria, conselho fiscal, conselho deliberativo e equipe técnica do COSEMS, bem como dos demais gestores municipais de saúde, nas instâncias de articulação </a:t>
            </a:r>
            <a:r>
              <a:rPr lang="pt-BR" sz="2400" dirty="0" err="1"/>
              <a:t>interfederativa</a:t>
            </a:r>
            <a:r>
              <a:rPr lang="pt-BR" sz="2400" dirty="0"/>
              <a:t> e interinstitucional com garantia de decisão colegiada do Cosems-PR.</a:t>
            </a:r>
          </a:p>
        </p:txBody>
      </p:sp>
    </p:spTree>
    <p:extLst>
      <p:ext uri="{BB962C8B-B14F-4D97-AF65-F5344CB8AC3E}">
        <p14:creationId xmlns:p14="http://schemas.microsoft.com/office/powerpoint/2010/main" val="2304680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4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Gestão Organizacional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06903" y="2079653"/>
            <a:ext cx="824578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Objetivos:</a:t>
            </a:r>
          </a:p>
          <a:p>
            <a:pPr marL="342900" indent="-342900">
              <a:buFontTx/>
              <a:buChar char="-"/>
            </a:pPr>
            <a:r>
              <a:rPr lang="pt-BR" sz="2400" dirty="0"/>
              <a:t>Atender as finalidades previstas no estatuto do Cosems-PR, para o pleno funcionamento da entidade, como interlocutora e suporte na busca pelo fortalecimento e autonomia dos municípios.</a:t>
            </a:r>
          </a:p>
          <a:p>
            <a:endParaRPr lang="pt-BR" sz="2400" dirty="0"/>
          </a:p>
          <a:p>
            <a:pPr marL="342900" indent="-342900">
              <a:buFontTx/>
              <a:buChar char="-"/>
            </a:pPr>
            <a:r>
              <a:rPr lang="pt-BR" sz="2400" dirty="0"/>
              <a:t>Garantir a organização e transparência nas ações da instituição, bem como imprimir maior qualidade aos serviços prestados.</a:t>
            </a:r>
          </a:p>
          <a:p>
            <a:pPr marL="342900" indent="-342900">
              <a:buFontTx/>
              <a:buChar char="-"/>
            </a:pPr>
            <a:endParaRPr lang="pt-BR" sz="2400" dirty="0"/>
          </a:p>
          <a:p>
            <a:pPr marL="342900" indent="-342900">
              <a:buFontTx/>
              <a:buChar char="-"/>
            </a:pP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049928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47305" y="138022"/>
            <a:ext cx="5838939" cy="1164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</a:t>
            </a:r>
            <a: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 </a:t>
            </a:r>
            <a:b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</a:br>
            <a:r>
              <a:rPr lang="pt-BR" sz="40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1</a:t>
            </a:r>
            <a:r>
              <a:rPr lang="pt-BR" sz="4000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º </a:t>
            </a:r>
            <a:r>
              <a:rPr lang="pt-BR" sz="400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- 2022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206;p5"/>
          <p:cNvSpPr txBox="1"/>
          <p:nvPr/>
        </p:nvSpPr>
        <p:spPr>
          <a:xfrm>
            <a:off x="363570" y="1233107"/>
            <a:ext cx="8594313" cy="5397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Destaque </a:t>
            </a:r>
            <a:r>
              <a:rPr lang="pt-BR" b="1" dirty="0">
                <a:ea typeface="Lato"/>
                <a:cs typeface="Lato"/>
                <a:sym typeface="Lato"/>
              </a:rPr>
              <a:t>das</a:t>
            </a:r>
            <a:r>
              <a:rPr lang="pt-BR" b="1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atividades realizadas em cada uma das diretrizes:</a:t>
            </a:r>
            <a:endParaRPr b="1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spcBef>
                <a:spcPts val="1300"/>
              </a:spcBef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Educação na Saúde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Atividades educativas dirigidas à equipe Cosems,  </a:t>
            </a:r>
            <a:r>
              <a:rPr lang="pt-BR" dirty="0">
                <a:ea typeface="Lato"/>
                <a:cs typeface="Lato"/>
                <a:sym typeface="Lato"/>
              </a:rPr>
              <a:t>gestores e equipes técnicas municipais, por meio de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oficinas, reuniões temáticas e outros.</a:t>
            </a:r>
            <a:b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</a:b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lvl="0" indent="-349250">
              <a:lnSpc>
                <a:spcPct val="115000"/>
              </a:lnSpc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Apoio Institucional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 com diversos  atores</a:t>
            </a:r>
            <a:r>
              <a:rPr lang="pt-BR" dirty="0">
                <a:ea typeface="Lato"/>
                <a:cs typeface="Lato"/>
                <a:sym typeface="Lato"/>
              </a:rPr>
              <a:t>: </a:t>
            </a:r>
            <a:r>
              <a:rPr lang="pt-BR" dirty="0" err="1">
                <a:ea typeface="Lato"/>
                <a:cs typeface="Lato"/>
                <a:sym typeface="Lato"/>
              </a:rPr>
              <a:t>Cresems</a:t>
            </a:r>
            <a:r>
              <a:rPr lang="pt-BR" dirty="0">
                <a:ea typeface="Lato"/>
                <a:cs typeface="Lato"/>
                <a:sym typeface="Lato"/>
              </a:rPr>
              <a:t>, Consórcios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, Comissão Intergestores Regionais (CIR), prestadores de serviços, hospitais, conselhos de saúde, implantação de protocolos, apoio aos instrumentos de gestão, COE-</a:t>
            </a:r>
            <a:r>
              <a:rPr lang="pt-BR" dirty="0">
                <a:ea typeface="Lato"/>
                <a:cs typeface="Lato"/>
                <a:sym typeface="Lato"/>
              </a:rPr>
              <a:t>regionais,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organização e participação </a:t>
            </a:r>
            <a:r>
              <a:rPr lang="pt-BR" dirty="0">
                <a:ea typeface="Lato"/>
                <a:cs typeface="Lato"/>
                <a:sym typeface="Lato"/>
              </a:rPr>
              <a:t>em eventos e outros. </a:t>
            </a:r>
          </a:p>
          <a:p>
            <a:pPr marL="457200" lvl="0" indent="-349250" algn="just">
              <a:lnSpc>
                <a:spcPct val="115000"/>
              </a:lnSpc>
              <a:buSzPts val="1900"/>
              <a:buFont typeface="Lato"/>
              <a:buAutoNum type="arabicPeriod"/>
            </a:pPr>
            <a:endParaRPr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Colegiada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</a:t>
            </a: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– Reuniões: Cosems, CIB estadual, CIT, Grupos Técnicos (GT) estaduais e nacionais, </a:t>
            </a:r>
            <a:r>
              <a:rPr lang="pt-BR" dirty="0">
                <a:ea typeface="Lato"/>
                <a:cs typeface="Lato"/>
                <a:sym typeface="Lato"/>
              </a:rPr>
              <a:t>articulação com órgãos de controle externo, associações de prefeitos, de consórcios, Ministério da Saúde e outros parceiros.</a:t>
            </a:r>
          </a:p>
          <a:p>
            <a:pPr marL="457200" marR="0" lvl="0" indent="-3492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Lato"/>
              <a:buAutoNum type="arabicPeriod"/>
            </a:pPr>
            <a:endParaRPr lang="pt-BR" b="0" i="0" u="none" strike="noStrike" cap="none" dirty="0">
              <a:solidFill>
                <a:srgbClr val="000000"/>
              </a:solidFill>
              <a:ea typeface="Lato"/>
              <a:cs typeface="Lato"/>
              <a:sym typeface="Lato"/>
            </a:endParaRP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u="none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4. </a:t>
            </a:r>
            <a:r>
              <a:rPr lang="pt-BR" b="0" i="0" u="sng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Gestão Organizacional</a:t>
            </a: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– Manutenção do apoio institucional; organização </a:t>
            </a:r>
          </a:p>
          <a:p>
            <a:pPr marL="107950" marR="0"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</a:pPr>
            <a:r>
              <a:rPr lang="pt-BR" b="0" i="0" strike="noStrike" cap="none" dirty="0">
                <a:solidFill>
                  <a:srgbClr val="000000"/>
                </a:solidFill>
                <a:ea typeface="Lato"/>
                <a:cs typeface="Lato"/>
                <a:sym typeface="Lato"/>
              </a:rPr>
              <a:t>     do processo de trabalho, manuais e rotinas. </a:t>
            </a:r>
            <a:br>
              <a:rPr lang="pt-BR" sz="1900" b="0" i="0" u="none" strike="noStrike" cap="none" dirty="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endParaRPr sz="1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685800" marR="0" lvl="0" indent="-622300" algn="l" rtl="0">
              <a:lnSpc>
                <a:spcPct val="7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265698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498029" y="0"/>
            <a:ext cx="5423385" cy="7918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Relatório de Atividades </a:t>
            </a: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2800" b="1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1º </a:t>
            </a:r>
            <a:r>
              <a:rPr lang="pt-BR" sz="2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"/>
                <a:cs typeface="Lato"/>
                <a:sym typeface="Lato"/>
              </a:rPr>
              <a:t>Quadrimestre - 2022</a:t>
            </a:r>
            <a:endParaRPr sz="28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graphicFrame>
        <p:nvGraphicFramePr>
          <p:cNvPr id="4" name="Google Shape;291;p16"/>
          <p:cNvGraphicFramePr/>
          <p:nvPr>
            <p:extLst>
              <p:ext uri="{D42A27DB-BD31-4B8C-83A1-F6EECF244321}">
                <p14:modId xmlns:p14="http://schemas.microsoft.com/office/powerpoint/2010/main" val="3029849358"/>
              </p:ext>
            </p:extLst>
          </p:nvPr>
        </p:nvGraphicFramePr>
        <p:xfrm>
          <a:off x="121381" y="997130"/>
          <a:ext cx="8901238" cy="5397928"/>
        </p:xfrm>
        <a:graphic>
          <a:graphicData uri="http://schemas.openxmlformats.org/drawingml/2006/table">
            <a:tbl>
              <a:tblPr>
                <a:tableStyleId>{E8B1032C-EA38-4F05-BA0D-38AFFFC7BED3}</a:tableStyleId>
              </a:tblPr>
              <a:tblGrid>
                <a:gridCol w="1691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0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20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22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1983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1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43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Educação na Saúde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2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Apoio Institucional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Diretriz 3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Gestão Colegiada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Diretriz 4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dirty="0">
                          <a:sym typeface="Lato"/>
                        </a:rPr>
                        <a:t>Gestão Organizacional</a:t>
                      </a:r>
                      <a:endParaRPr sz="1600" b="0" u="none" strike="noStrike" cap="none" dirty="0">
                        <a:solidFill>
                          <a:schemeClr val="bg1"/>
                        </a:solidFill>
                        <a:latin typeface="Calibri" pitchFamily="34" charset="0"/>
                        <a:ea typeface="Lato"/>
                        <a:cs typeface="Calibri" pitchFamily="34" charset="0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600" u="none" strike="noStrike" cap="none" noProof="0" dirty="0"/>
                        <a:t>Total de atividades </a:t>
                      </a:r>
                      <a:r>
                        <a:rPr lang="pt-BR" sz="1600" u="none" strike="noStrike" cap="none" baseline="0" noProof="0" dirty="0"/>
                        <a:t>relacionadas às Diretrizes</a:t>
                      </a:r>
                      <a:endParaRPr lang="pt-BR" sz="1600" b="1" u="none" strike="noStrike" cap="none" noProof="0" dirty="0">
                        <a:solidFill>
                          <a:schemeClr val="bg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595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577 participações</a:t>
                      </a: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*Contabilização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de cada um dos 22 apoiadores em cada atividade desenvolvida relacionada a esta diretriz. Não contabilizado as participações da coordenação e assessoria técnica.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731 participações/ atividades registradas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64 reuniões de CRESEMS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--------------------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47 reuniões de CIR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297</a:t>
                      </a:r>
                      <a:r>
                        <a:rPr lang="pt-BR" sz="1400" b="1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participações*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1" i="0" u="none" strike="noStrike" cap="none" baseline="0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Não contabilizadas as participações da coordenação, assessoria técnica, diretoria e secretaria executiva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endParaRPr sz="1400" b="0" i="0" u="none" strike="noStrike" cap="none" dirty="0">
                        <a:solidFill>
                          <a:srgbClr val="FF0000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Atividades para manutenção e funcionamento técnico e administrativo do COSEMS;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Organização para garantir a participação dos membros da diretoria, gestores municipais e equipes técnicas nas atividades de educação na saúde e gestão colegiada;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Inicio das ações para realização do Congresso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;</a:t>
                      </a:r>
                    </a:p>
                    <a:p>
                      <a:pPr marL="285750" marR="0" lvl="0" indent="-28575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 pitchFamily="34" charset="0"/>
                        <a:buChar char="•"/>
                      </a:pP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Outras atividades.</a:t>
                      </a: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1605*</a:t>
                      </a:r>
                    </a:p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-----------------</a:t>
                      </a:r>
                    </a:p>
                    <a:p>
                      <a:pPr marL="0" marR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500"/>
                        <a:buFont typeface="Arial"/>
                        <a:buNone/>
                      </a:pPr>
                      <a:r>
                        <a:rPr lang="pt-BR" sz="1400" b="0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* Atividades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que envolveram a participação presencial ou remota de membros da equipe técnica do </a:t>
                      </a:r>
                      <a:r>
                        <a:rPr lang="pt-BR" sz="1400" b="0" i="0" u="none" strike="noStrike" cap="none" baseline="0" dirty="0" err="1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Cosems</a:t>
                      </a:r>
                      <a:r>
                        <a:rPr lang="pt-BR" sz="1400" b="0" i="0" u="none" strike="noStrike" cap="none" baseline="0" dirty="0">
                          <a:solidFill>
                            <a:schemeClr val="tx1"/>
                          </a:solidFill>
                          <a:latin typeface="+mn-lt"/>
                          <a:ea typeface="Lato"/>
                          <a:cs typeface="Lato"/>
                          <a:sym typeface="Lato"/>
                        </a:rPr>
                        <a:t> (apoiadores, coordenação e assessoria técnica). </a:t>
                      </a:r>
                      <a:endParaRPr lang="pt-BR" sz="1400" b="0" i="0" u="none" strike="noStrike" cap="none" dirty="0">
                        <a:solidFill>
                          <a:schemeClr val="tx1"/>
                        </a:solidFill>
                        <a:latin typeface="+mn-lt"/>
                        <a:ea typeface="Lato"/>
                        <a:cs typeface="Lato"/>
                        <a:sym typeface="Lato"/>
                      </a:endParaRPr>
                    </a:p>
                  </a:txBody>
                  <a:tcPr marL="121900" marR="121900" marT="121900" marB="12190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6C7039A-A264-497E-B51D-F7B83E369D96}"/>
              </a:ext>
            </a:extLst>
          </p:cNvPr>
          <p:cNvSpPr txBox="1"/>
          <p:nvPr/>
        </p:nvSpPr>
        <p:spPr>
          <a:xfrm>
            <a:off x="121381" y="6395058"/>
            <a:ext cx="7658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OBS: As atividades contabilizadas são relatadas individualmente pelos membros da equipe. </a:t>
            </a:r>
          </a:p>
        </p:txBody>
      </p:sp>
    </p:spTree>
    <p:extLst>
      <p:ext uri="{BB962C8B-B14F-4D97-AF65-F5344CB8AC3E}">
        <p14:creationId xmlns:p14="http://schemas.microsoft.com/office/powerpoint/2010/main" val="2602577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1049E1F-F0AD-4E1D-8B45-29176C82C148}"/>
              </a:ext>
            </a:extLst>
          </p:cNvPr>
          <p:cNvSpPr txBox="1"/>
          <p:nvPr/>
        </p:nvSpPr>
        <p:spPr>
          <a:xfrm>
            <a:off x="241553" y="2768807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entre apoiadores nas Macrorregiões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75011E4-B24F-4A08-A923-159D932DA50C}"/>
              </a:ext>
            </a:extLst>
          </p:cNvPr>
          <p:cNvSpPr txBox="1"/>
          <p:nvPr/>
        </p:nvSpPr>
        <p:spPr>
          <a:xfrm>
            <a:off x="2970766" y="2720165"/>
            <a:ext cx="2933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Oficinas/Workshops </a:t>
            </a:r>
            <a:r>
              <a:rPr lang="pt-BR" sz="1400" dirty="0" err="1"/>
              <a:t>PlanilficaSUS</a:t>
            </a:r>
            <a:r>
              <a:rPr lang="pt-BR" sz="1400" dirty="0"/>
              <a:t> nas Regiões de Saúde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322AA84-3D2F-4615-8846-A717320A9ABE}"/>
              </a:ext>
            </a:extLst>
          </p:cNvPr>
          <p:cNvSpPr txBox="1"/>
          <p:nvPr/>
        </p:nvSpPr>
        <p:spPr>
          <a:xfrm>
            <a:off x="6236851" y="2720165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Oficinas Escuta Qualificada da AB nas Regiões de Saúde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F0816DD-4282-44C5-9504-F2564568BB2D}"/>
              </a:ext>
            </a:extLst>
          </p:cNvPr>
          <p:cNvSpPr txBox="1"/>
          <p:nvPr/>
        </p:nvSpPr>
        <p:spPr>
          <a:xfrm>
            <a:off x="241553" y="5267583"/>
            <a:ext cx="256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com Controle Social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A801372-A75D-4264-8236-2EA8CA21B337}"/>
              </a:ext>
            </a:extLst>
          </p:cNvPr>
          <p:cNvSpPr txBox="1"/>
          <p:nvPr/>
        </p:nvSpPr>
        <p:spPr>
          <a:xfrm>
            <a:off x="2970766" y="5267583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Participação e tutoria curso “Ser Gestor”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D88E62C-CACD-454F-92C5-552E6C3170FC}"/>
              </a:ext>
            </a:extLst>
          </p:cNvPr>
          <p:cNvSpPr txBox="1"/>
          <p:nvPr/>
        </p:nvSpPr>
        <p:spPr>
          <a:xfrm>
            <a:off x="6236851" y="5263370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Atividades de formação da Rede Colaborativa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5DEB808-06E8-1F0D-A1EF-B12E423B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213" y="1328807"/>
            <a:ext cx="2963344" cy="14400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8F82EB59-5082-5B20-1839-63D9FEBAB8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50" r="4750"/>
          <a:stretch/>
        </p:blipFill>
        <p:spPr>
          <a:xfrm>
            <a:off x="6131255" y="1319811"/>
            <a:ext cx="2771192" cy="144000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001C0C7F-9773-A14C-E1D1-74166C54E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00" y="1319811"/>
            <a:ext cx="2560000" cy="1440000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2D20C402-4121-E44B-F93C-30EC607AC0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552" y="3718864"/>
            <a:ext cx="1991097" cy="144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CA56C9D1-6524-347D-664C-BC05928749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3213" y="3718864"/>
            <a:ext cx="2963344" cy="1440000"/>
          </a:xfrm>
          <a:prstGeom prst="rect">
            <a:avLst/>
          </a:prstGeom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56203FE4-E816-8FEA-D07B-381F3A8F00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6851" y="3718864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964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Educação na Saúde: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0D299A37-BBBF-4F5E-AFF2-EB5BA7990E96}"/>
              </a:ext>
            </a:extLst>
          </p:cNvPr>
          <p:cNvSpPr txBox="1"/>
          <p:nvPr/>
        </p:nvSpPr>
        <p:spPr>
          <a:xfrm>
            <a:off x="4356067" y="5118106"/>
            <a:ext cx="3574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Encontros equipe técnica e administrativa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CC22896-F9A5-45A3-B46C-E5C2BB1C8845}"/>
              </a:ext>
            </a:extLst>
          </p:cNvPr>
          <p:cNvSpPr txBox="1"/>
          <p:nvPr/>
        </p:nvSpPr>
        <p:spPr>
          <a:xfrm>
            <a:off x="3144022" y="2908662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Participação de Seminários e Oficinas com a SESA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2F0E9F99-F2A5-4F41-923C-34C09F32A0FF}"/>
              </a:ext>
            </a:extLst>
          </p:cNvPr>
          <p:cNvSpPr txBox="1"/>
          <p:nvPr/>
        </p:nvSpPr>
        <p:spPr>
          <a:xfrm>
            <a:off x="6166693" y="2908663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Oficinas Instrumentos de gestão (RAG) nas Regiões de Saúde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D0C5C21-4E92-424D-8501-BD437AEB3C0F}"/>
              </a:ext>
            </a:extLst>
          </p:cNvPr>
          <p:cNvSpPr txBox="1"/>
          <p:nvPr/>
        </p:nvSpPr>
        <p:spPr>
          <a:xfrm>
            <a:off x="403191" y="2927943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Oficinas/orientações às equipes municipais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4654A82-21CA-74A1-C7D5-B60402B4A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0495" y="1468662"/>
            <a:ext cx="2560000" cy="144000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84A8943-D920-FEE8-D48B-3DF194D2D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166" y="1487943"/>
            <a:ext cx="2560000" cy="1440000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B3A344E9-2DE7-D602-8BE2-13CC9FD791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662" y="1468662"/>
            <a:ext cx="2559498" cy="1440000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A7FE1C1C-F6E7-678D-A7C6-1D449E7F2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160" y="3614371"/>
            <a:ext cx="1920000" cy="1440000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3154BF72-E523-0271-ED89-EF9C2767E322}"/>
              </a:ext>
            </a:extLst>
          </p:cNvPr>
          <p:cNvSpPr txBox="1"/>
          <p:nvPr/>
        </p:nvSpPr>
        <p:spPr>
          <a:xfrm>
            <a:off x="329160" y="5031919"/>
            <a:ext cx="2560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Integração Ensino-Serviço na formação de gestores e equipes (</a:t>
            </a:r>
            <a:r>
              <a:rPr lang="pt-BR" sz="1400" dirty="0" err="1"/>
              <a:t>Progestão</a:t>
            </a:r>
            <a:r>
              <a:rPr lang="pt-BR" sz="1400" dirty="0"/>
              <a:t>)</a:t>
            </a:r>
          </a:p>
        </p:txBody>
      </p:sp>
      <p:pic>
        <p:nvPicPr>
          <p:cNvPr id="33" name="Imagem 32">
            <a:extLst>
              <a:ext uri="{FF2B5EF4-FFF2-40B4-BE49-F238E27FC236}">
                <a16:creationId xmlns:a16="http://schemas.microsoft.com/office/drawing/2014/main" id="{B31471BF-B0F8-DBB9-F6E8-2ACF9F95CB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0884"/>
          <a:stretch/>
        </p:blipFill>
        <p:spPr>
          <a:xfrm>
            <a:off x="3612000" y="3672409"/>
            <a:ext cx="1920000" cy="1440000"/>
          </a:xfrm>
          <a:prstGeom prst="rect">
            <a:avLst/>
          </a:prstGeom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id="{4D5A7294-1123-24E0-0744-C4BBFD51BF0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85" r="6183"/>
          <a:stretch/>
        </p:blipFill>
        <p:spPr>
          <a:xfrm>
            <a:off x="5684519" y="3672409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415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6C6F7A5-480F-4AC8-8022-FA9B62F60DE9}"/>
              </a:ext>
            </a:extLst>
          </p:cNvPr>
          <p:cNvSpPr txBox="1"/>
          <p:nvPr/>
        </p:nvSpPr>
        <p:spPr>
          <a:xfrm>
            <a:off x="717999" y="3083627"/>
            <a:ext cx="186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de </a:t>
            </a:r>
            <a:r>
              <a:rPr lang="pt-BR" sz="1400" dirty="0" err="1"/>
              <a:t>Cresems</a:t>
            </a:r>
            <a:endParaRPr lang="pt-BR" sz="1400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C3887FF4-4AD3-44CF-8A73-433244D291B4}"/>
              </a:ext>
            </a:extLst>
          </p:cNvPr>
          <p:cNvSpPr txBox="1"/>
          <p:nvPr/>
        </p:nvSpPr>
        <p:spPr>
          <a:xfrm>
            <a:off x="3578936" y="3083627"/>
            <a:ext cx="1655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de CIR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EB7A7CF-01C4-419B-AACE-B0280941363C}"/>
              </a:ext>
            </a:extLst>
          </p:cNvPr>
          <p:cNvSpPr txBox="1"/>
          <p:nvPr/>
        </p:nvSpPr>
        <p:spPr>
          <a:xfrm>
            <a:off x="572084" y="5314213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com consórcios de saúde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96A3942A-C8E1-41C9-842D-BA29C4BEEA72}"/>
              </a:ext>
            </a:extLst>
          </p:cNvPr>
          <p:cNvSpPr txBox="1"/>
          <p:nvPr/>
        </p:nvSpPr>
        <p:spPr>
          <a:xfrm>
            <a:off x="3458008" y="5372062"/>
            <a:ext cx="27675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temáticas – capacitações com municípios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01380D1-A15C-4D03-8603-7C8A9553733D}"/>
              </a:ext>
            </a:extLst>
          </p:cNvPr>
          <p:cNvSpPr txBox="1"/>
          <p:nvPr/>
        </p:nvSpPr>
        <p:spPr>
          <a:xfrm>
            <a:off x="6531393" y="5372062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GT e outros fóruns regionais 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37FDAFD-E0FC-4533-8CD8-D4AA63132C4F}"/>
              </a:ext>
            </a:extLst>
          </p:cNvPr>
          <p:cNvSpPr txBox="1"/>
          <p:nvPr/>
        </p:nvSpPr>
        <p:spPr>
          <a:xfrm>
            <a:off x="6225576" y="3129966"/>
            <a:ext cx="2702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Visitas e reuniões técnicas com municípios</a:t>
            </a:r>
          </a:p>
        </p:txBody>
      </p:sp>
      <p:pic>
        <p:nvPicPr>
          <p:cNvPr id="10" name="Imagem 9" descr="13164-WhatsApp%20Image%202022-05-09%20at%2011.38.54%20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999" y="1643627"/>
            <a:ext cx="1920000" cy="1440000"/>
          </a:xfrm>
          <a:prstGeom prst="rect">
            <a:avLst/>
          </a:prstGeom>
        </p:spPr>
      </p:pic>
      <p:pic>
        <p:nvPicPr>
          <p:cNvPr id="11" name="Imagem 10" descr="11767-11767-11767-9902a982-4787-4b64-9474-2e48405fa01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722" y="3932062"/>
            <a:ext cx="2671304" cy="1440000"/>
          </a:xfrm>
          <a:prstGeom prst="rect">
            <a:avLst/>
          </a:prstGeom>
        </p:spPr>
      </p:pic>
      <p:pic>
        <p:nvPicPr>
          <p:cNvPr id="12" name="Imagem 11" descr="13196-CI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8936" y="1643627"/>
            <a:ext cx="1920000" cy="1440000"/>
          </a:xfrm>
          <a:prstGeom prst="rect">
            <a:avLst/>
          </a:prstGeom>
        </p:spPr>
      </p:pic>
      <p:pic>
        <p:nvPicPr>
          <p:cNvPr id="15" name="Imagem 14" descr="12098-12098-12098-12098-12098-12098-12098-12098-12098-12098-20220210_10495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8008" y="3932062"/>
            <a:ext cx="2767568" cy="1440000"/>
          </a:xfrm>
          <a:prstGeom prst="rect">
            <a:avLst/>
          </a:prstGeom>
        </p:spPr>
      </p:pic>
      <p:pic>
        <p:nvPicPr>
          <p:cNvPr id="16" name="Imagem 15" descr="12609-GTARO%2017-03-22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3710" y="3887633"/>
            <a:ext cx="1920000" cy="1440000"/>
          </a:xfrm>
          <a:prstGeom prst="rect">
            <a:avLst/>
          </a:prstGeom>
        </p:spPr>
      </p:pic>
      <p:pic>
        <p:nvPicPr>
          <p:cNvPr id="18" name="Imagem 17" descr="12759-12759-2579a755-073b-4981-a59e-f3db24b65f6120(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5576" y="1643627"/>
            <a:ext cx="192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098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Apoio Institucional: a equipe na prática...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0AC7AC9-6A89-4EE3-9053-45267BCC7F63}"/>
              </a:ext>
            </a:extLst>
          </p:cNvPr>
          <p:cNvSpPr txBox="1"/>
          <p:nvPr/>
        </p:nvSpPr>
        <p:spPr>
          <a:xfrm>
            <a:off x="686314" y="2788906"/>
            <a:ext cx="23511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Alinhamento com Regionais de Saúde para ações conjuntas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3681DDC5-2C05-4601-A1F6-D9752C3619F9}"/>
              </a:ext>
            </a:extLst>
          </p:cNvPr>
          <p:cNvSpPr txBox="1"/>
          <p:nvPr/>
        </p:nvSpPr>
        <p:spPr>
          <a:xfrm>
            <a:off x="3794448" y="2788906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Oficinas/discussões Macrorregionais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0B94420A-F162-4B9B-B65D-EA5C2AFA02E9}"/>
              </a:ext>
            </a:extLst>
          </p:cNvPr>
          <p:cNvSpPr txBox="1"/>
          <p:nvPr/>
        </p:nvSpPr>
        <p:spPr>
          <a:xfrm>
            <a:off x="843242" y="5121814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Discussões regionais – Linhas de Cuidado à Saúde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9D6905-544B-4738-A329-D5DF8B1D3416}"/>
              </a:ext>
            </a:extLst>
          </p:cNvPr>
          <p:cNvSpPr txBox="1"/>
          <p:nvPr/>
        </p:nvSpPr>
        <p:spPr>
          <a:xfrm>
            <a:off x="3677475" y="5121814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Apoio nas discussões regionais com prestadores de serviços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8F7BD76-4E09-4A10-AEC5-474A3DE6C71A}"/>
              </a:ext>
            </a:extLst>
          </p:cNvPr>
          <p:cNvSpPr txBox="1"/>
          <p:nvPr/>
        </p:nvSpPr>
        <p:spPr>
          <a:xfrm>
            <a:off x="6555827" y="5076065"/>
            <a:ext cx="2560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Capacitações/reuniões temáticas regionais</a:t>
            </a:r>
          </a:p>
        </p:txBody>
      </p:sp>
      <p:pic>
        <p:nvPicPr>
          <p:cNvPr id="8" name="Imagem 7" descr="12050-12050-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5827" y="1142104"/>
            <a:ext cx="1940211" cy="1440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3681DDC5-2C05-4601-A1F6-D9752C3619F9}"/>
              </a:ext>
            </a:extLst>
          </p:cNvPr>
          <p:cNvSpPr txBox="1"/>
          <p:nvPr/>
        </p:nvSpPr>
        <p:spPr>
          <a:xfrm>
            <a:off x="6417345" y="2788906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Acolhimento novos gestores</a:t>
            </a:r>
          </a:p>
        </p:txBody>
      </p:sp>
      <p:pic>
        <p:nvPicPr>
          <p:cNvPr id="10" name="Imagem 9" descr="13286-13286-20220427_1434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448" y="3681814"/>
            <a:ext cx="1920000" cy="1440000"/>
          </a:xfrm>
          <a:prstGeom prst="rect">
            <a:avLst/>
          </a:prstGeom>
        </p:spPr>
      </p:pic>
      <p:pic>
        <p:nvPicPr>
          <p:cNvPr id="12" name="Imagem 11" descr="13086-27-04%20Regional%20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242" y="1185000"/>
            <a:ext cx="1920000" cy="1440000"/>
          </a:xfrm>
          <a:prstGeom prst="rect">
            <a:avLst/>
          </a:prstGeom>
        </p:spPr>
      </p:pic>
      <p:pic>
        <p:nvPicPr>
          <p:cNvPr id="14" name="Imagem 13" descr="12536-12536-IMG-20220317-WA0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7475" y="1185000"/>
            <a:ext cx="3200000" cy="1440000"/>
          </a:xfrm>
          <a:prstGeom prst="rect">
            <a:avLst/>
          </a:prstGeom>
        </p:spPr>
      </p:pic>
      <p:pic>
        <p:nvPicPr>
          <p:cNvPr id="15" name="Imagem 14" descr="13118-WhatsApp%20Image%202022-05-01%20at%2018.45.14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7534" y="3636065"/>
            <a:ext cx="2560000" cy="1440000"/>
          </a:xfrm>
          <a:prstGeom prst="rect">
            <a:avLst/>
          </a:prstGeom>
        </p:spPr>
      </p:pic>
      <p:pic>
        <p:nvPicPr>
          <p:cNvPr id="16" name="Imagem 15" descr="12632-WhatsApp%20Image%202022-04-04%20at%2014.25.31.jpe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13" y="3636065"/>
            <a:ext cx="2560000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32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8787217C-6B93-4D5E-B5B9-D86819A53AAF}"/>
              </a:ext>
            </a:extLst>
          </p:cNvPr>
          <p:cNvSpPr txBox="1"/>
          <p:nvPr/>
        </p:nvSpPr>
        <p:spPr>
          <a:xfrm>
            <a:off x="527378" y="2761834"/>
            <a:ext cx="224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Rede Colaborativa para o Fortalecimento da Gestão Municipal do SUS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D52DAEDB-4F6F-4D63-BA4D-A7931D45573B}"/>
              </a:ext>
            </a:extLst>
          </p:cNvPr>
          <p:cNvSpPr txBox="1"/>
          <p:nvPr/>
        </p:nvSpPr>
        <p:spPr>
          <a:xfrm>
            <a:off x="3292000" y="2761834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Acompanhamento reuniões CIT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50031F-2550-4E19-B649-61D0B563C864}"/>
              </a:ext>
            </a:extLst>
          </p:cNvPr>
          <p:cNvSpPr txBox="1"/>
          <p:nvPr/>
        </p:nvSpPr>
        <p:spPr>
          <a:xfrm>
            <a:off x="6213551" y="2766008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CIB-PR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D46DF11-6A04-4C9F-91AD-2253E368A074}"/>
              </a:ext>
            </a:extLst>
          </p:cNvPr>
          <p:cNvSpPr txBox="1"/>
          <p:nvPr/>
        </p:nvSpPr>
        <p:spPr>
          <a:xfrm>
            <a:off x="370448" y="5366797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do </a:t>
            </a:r>
            <a:r>
              <a:rPr lang="pt-BR" sz="1400" dirty="0" err="1"/>
              <a:t>Cosems</a:t>
            </a:r>
            <a:endParaRPr lang="pt-BR" sz="1400" dirty="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BE0DD32-F4D9-4835-9E8D-C8D2F8ABDA67}"/>
              </a:ext>
            </a:extLst>
          </p:cNvPr>
          <p:cNvSpPr txBox="1"/>
          <p:nvPr/>
        </p:nvSpPr>
        <p:spPr>
          <a:xfrm>
            <a:off x="3408732" y="5412964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Representação do PR no </a:t>
            </a:r>
            <a:r>
              <a:rPr lang="pt-BR" sz="1400" dirty="0" err="1"/>
              <a:t>Conares</a:t>
            </a:r>
            <a:endParaRPr lang="pt-BR" sz="1400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6316906" y="5404773"/>
            <a:ext cx="224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Grupos de Trabalho/Comitês e outros fóruns de discussão</a:t>
            </a:r>
          </a:p>
        </p:txBody>
      </p:sp>
      <p:pic>
        <p:nvPicPr>
          <p:cNvPr id="9" name="Imagem 8" descr="11955-MIF%2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3551" y="3926797"/>
            <a:ext cx="2560000" cy="1440000"/>
          </a:xfrm>
          <a:prstGeom prst="rect">
            <a:avLst/>
          </a:prstGeom>
        </p:spPr>
      </p:pic>
      <p:pic>
        <p:nvPicPr>
          <p:cNvPr id="12" name="Imagem 11" descr="11874-11874-WhatsApp20Image202022-01-2720at2014.48.44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999" y="1185000"/>
            <a:ext cx="2560000" cy="1440000"/>
          </a:xfrm>
          <a:prstGeom prst="rect">
            <a:avLst/>
          </a:prstGeom>
        </p:spPr>
      </p:pic>
      <p:pic>
        <p:nvPicPr>
          <p:cNvPr id="13" name="Imagem 12" descr="12303-Rede%20colaborativa%2021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378" y="1185000"/>
            <a:ext cx="2560000" cy="1440000"/>
          </a:xfrm>
          <a:prstGeom prst="rect">
            <a:avLst/>
          </a:prstGeom>
        </p:spPr>
      </p:pic>
      <p:pic>
        <p:nvPicPr>
          <p:cNvPr id="15" name="Imagem 14" descr="IMG-0752.JPG"/>
          <p:cNvPicPr>
            <a:picLocks noChangeAspect="1"/>
          </p:cNvPicPr>
          <p:nvPr/>
        </p:nvPicPr>
        <p:blipFill>
          <a:blip r:embed="rId5"/>
          <a:srcRect r="9894" b="14468"/>
          <a:stretch>
            <a:fillRect/>
          </a:stretch>
        </p:blipFill>
        <p:spPr>
          <a:xfrm>
            <a:off x="6213551" y="1185000"/>
            <a:ext cx="2022687" cy="1440000"/>
          </a:xfrm>
          <a:prstGeom prst="rect">
            <a:avLst/>
          </a:prstGeom>
        </p:spPr>
      </p:pic>
      <p:pic>
        <p:nvPicPr>
          <p:cNvPr id="16" name="Imagem 15" descr="IMG-0753.JPG"/>
          <p:cNvPicPr>
            <a:picLocks noChangeAspect="1"/>
          </p:cNvPicPr>
          <p:nvPr/>
        </p:nvPicPr>
        <p:blipFill>
          <a:blip r:embed="rId6"/>
          <a:srcRect r="17447" b="12325"/>
          <a:stretch>
            <a:fillRect/>
          </a:stretch>
        </p:blipFill>
        <p:spPr>
          <a:xfrm>
            <a:off x="363060" y="3926797"/>
            <a:ext cx="2410459" cy="1440000"/>
          </a:xfrm>
          <a:prstGeom prst="rect">
            <a:avLst/>
          </a:prstGeom>
        </p:spPr>
      </p:pic>
      <p:pic>
        <p:nvPicPr>
          <p:cNvPr id="18" name="Imagem 17" descr="IMG-0750.JPG"/>
          <p:cNvPicPr>
            <a:picLocks noChangeAspect="1"/>
          </p:cNvPicPr>
          <p:nvPr/>
        </p:nvPicPr>
        <p:blipFill>
          <a:blip r:embed="rId7"/>
          <a:srcRect r="11191" b="10419"/>
          <a:stretch>
            <a:fillRect/>
          </a:stretch>
        </p:blipFill>
        <p:spPr>
          <a:xfrm>
            <a:off x="3632064" y="3962163"/>
            <a:ext cx="1784486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8;p1"/>
          <p:cNvSpPr txBox="1"/>
          <p:nvPr/>
        </p:nvSpPr>
        <p:spPr>
          <a:xfrm>
            <a:off x="2280218" y="1185334"/>
            <a:ext cx="5679083" cy="3600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RELATÓRIO DE ATIVIDADES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QUADRIMESTRE/2022</a:t>
            </a: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rgbClr val="595959"/>
                </a:solidFill>
                <a:latin typeface="Calibri"/>
                <a:cs typeface="Calibri"/>
                <a:sym typeface="Calibri"/>
              </a:rPr>
              <a:t>JANEIRO-ABRIL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94633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432650" y="281466"/>
            <a:ext cx="64956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Gestão Colegiada: a equipe na prática...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D32712-4DA1-4266-A2CA-BB5E12DB9196}"/>
              </a:ext>
            </a:extLst>
          </p:cNvPr>
          <p:cNvSpPr txBox="1"/>
          <p:nvPr/>
        </p:nvSpPr>
        <p:spPr>
          <a:xfrm>
            <a:off x="213760" y="5930524"/>
            <a:ext cx="27026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GT CIB Gestão e Atenção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9F59E6-351E-4708-9B53-FAD8E95025B1}"/>
              </a:ext>
            </a:extLst>
          </p:cNvPr>
          <p:cNvSpPr txBox="1"/>
          <p:nvPr/>
        </p:nvSpPr>
        <p:spPr>
          <a:xfrm>
            <a:off x="3544419" y="5807413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GT CIB Vigilância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FA148822-856E-4F6E-942C-31261F3E0C5E}"/>
              </a:ext>
            </a:extLst>
          </p:cNvPr>
          <p:cNvSpPr txBox="1"/>
          <p:nvPr/>
        </p:nvSpPr>
        <p:spPr>
          <a:xfrm>
            <a:off x="6540539" y="5807413"/>
            <a:ext cx="2246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err="1"/>
              <a:t>GTs</a:t>
            </a:r>
            <a:r>
              <a:rPr lang="pt-BR" sz="1400" dirty="0"/>
              <a:t> CONASEMS</a:t>
            </a:r>
          </a:p>
        </p:txBody>
      </p:sp>
      <p:pic>
        <p:nvPicPr>
          <p:cNvPr id="9" name="Imagem 8" descr="12223-12223-12223-12223-12223-WhatsApp20Image202022-02-0820at2011.17.3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760" y="4367413"/>
            <a:ext cx="2560000" cy="1440000"/>
          </a:xfrm>
          <a:prstGeom prst="rect">
            <a:avLst/>
          </a:prstGeom>
        </p:spPr>
      </p:pic>
      <p:pic>
        <p:nvPicPr>
          <p:cNvPr id="10" name="Imagem 9" descr="12490-12490-12490-20220310200950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88" y="4367413"/>
            <a:ext cx="2835692" cy="1440000"/>
          </a:xfrm>
          <a:prstGeom prst="rect">
            <a:avLst/>
          </a:prstGeom>
        </p:spPr>
      </p:pic>
      <p:pic>
        <p:nvPicPr>
          <p:cNvPr id="12" name="Imagem 11" descr="12294-GT%20Vigilncia%2008-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566" y="4367413"/>
            <a:ext cx="2560000" cy="1440000"/>
          </a:xfrm>
          <a:prstGeom prst="rect">
            <a:avLst/>
          </a:prstGeom>
        </p:spPr>
      </p:pic>
      <p:pic>
        <p:nvPicPr>
          <p:cNvPr id="13" name="Imagem 12" descr="11955-MIF%20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7092" y="1748107"/>
            <a:ext cx="2560000" cy="1440000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6087092" y="3188107"/>
            <a:ext cx="224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Grupos de Trabalho/Comitês e outros fóruns de discussão</a:t>
            </a:r>
          </a:p>
        </p:txBody>
      </p:sp>
      <p:pic>
        <p:nvPicPr>
          <p:cNvPr id="15" name="Imagem 14" descr="11948-28%20de%20janeiro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5566" y="1748107"/>
            <a:ext cx="2560000" cy="1440000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3194735" y="3340507"/>
            <a:ext cx="22461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Discussões temáticas pontuais com </a:t>
            </a:r>
            <a:r>
              <a:rPr lang="pt-BR" sz="1400" dirty="0" err="1"/>
              <a:t>Conasems</a:t>
            </a:r>
            <a:r>
              <a:rPr lang="pt-BR" sz="1400" dirty="0"/>
              <a:t>, </a:t>
            </a:r>
            <a:r>
              <a:rPr lang="pt-BR" sz="1400" dirty="0" err="1"/>
              <a:t>Sesa</a:t>
            </a:r>
            <a:r>
              <a:rPr lang="pt-BR" sz="1400" dirty="0"/>
              <a:t> e outras instituições</a:t>
            </a:r>
          </a:p>
        </p:txBody>
      </p:sp>
      <p:pic>
        <p:nvPicPr>
          <p:cNvPr id="18" name="Imagem 17" descr="IMG-0751.JPG"/>
          <p:cNvPicPr>
            <a:picLocks noChangeAspect="1"/>
          </p:cNvPicPr>
          <p:nvPr/>
        </p:nvPicPr>
        <p:blipFill>
          <a:blip r:embed="rId7"/>
          <a:srcRect r="10851" b="15670"/>
          <a:stretch>
            <a:fillRect/>
          </a:stretch>
        </p:blipFill>
        <p:spPr>
          <a:xfrm>
            <a:off x="476655" y="1748107"/>
            <a:ext cx="2131207" cy="1440000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BCB905B0-8276-4AF2-BBC4-DD5AA477B4B6}"/>
              </a:ext>
            </a:extLst>
          </p:cNvPr>
          <p:cNvSpPr txBox="1"/>
          <p:nvPr/>
        </p:nvSpPr>
        <p:spPr>
          <a:xfrm>
            <a:off x="361721" y="3340507"/>
            <a:ext cx="2246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Reuniões diretoria – alinhamento com </a:t>
            </a:r>
            <a:r>
              <a:rPr lang="pt-BR" sz="1400" dirty="0" err="1"/>
              <a:t>Sesa</a:t>
            </a:r>
            <a:endParaRPr lang="pt-BR" sz="1400" dirty="0"/>
          </a:p>
        </p:txBody>
      </p:sp>
    </p:spTree>
    <p:extLst>
      <p:ext uri="{BB962C8B-B14F-4D97-AF65-F5344CB8AC3E}">
        <p14:creationId xmlns:p14="http://schemas.microsoft.com/office/powerpoint/2010/main" val="963478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5;p5"/>
          <p:cNvSpPr txBox="1"/>
          <p:nvPr/>
        </p:nvSpPr>
        <p:spPr>
          <a:xfrm>
            <a:off x="2342108" y="118638"/>
            <a:ext cx="6720972" cy="1286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t-BR" sz="4000" b="0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ea typeface="Lato Black"/>
                <a:cs typeface="Lato Black"/>
                <a:sym typeface="Lato Black"/>
              </a:rPr>
              <a:t>Considerações sobre a atuação do COSEMS-PR no período</a:t>
            </a:r>
            <a:endParaRPr sz="4000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60967" y="1605064"/>
            <a:ext cx="857174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dirty="0"/>
              <a:t>Após dois anos de pandemia, esses primeiros meses do ano foram marcados pelos encontros presenciais, para além das reuniões por </a:t>
            </a:r>
            <a:r>
              <a:rPr lang="pt-BR" sz="1500" dirty="0" err="1"/>
              <a:t>webconferência</a:t>
            </a:r>
            <a:r>
              <a:rPr lang="pt-BR" sz="1500" dirty="0"/>
              <a:t>. Realizaram-se encontros de formação para a equipe </a:t>
            </a:r>
            <a:r>
              <a:rPr lang="pt-BR" sz="1500" dirty="0" err="1"/>
              <a:t>Cosems</a:t>
            </a:r>
            <a:r>
              <a:rPr lang="pt-BR" sz="1500" dirty="0"/>
              <a:t>; oficinas, seminários, workshops (com destaque ao processo de implantação do </a:t>
            </a:r>
            <a:r>
              <a:rPr lang="pt-BR" sz="1500" dirty="0" err="1"/>
              <a:t>PlanificaSUS</a:t>
            </a:r>
            <a:r>
              <a:rPr lang="pt-BR" sz="1500" dirty="0"/>
              <a:t>) e outros eventos com a Secretaria de Estado da Saúde; reuniões e oficinas nas regiões de saúde e outras tantas atividades em que a troca de saberes e experiências, possibilitadas pelo encontro físico, lança novas possibilidades e desafios. Muitos desses encontros transmitidos via Redes Sociais ou realizados de forma híbrida como as reuniões de Grupos Técnicos, reuniões do </a:t>
            </a:r>
            <a:r>
              <a:rPr lang="pt-BR" sz="1500" dirty="0" err="1"/>
              <a:t>Cosems</a:t>
            </a:r>
            <a:r>
              <a:rPr lang="pt-BR" sz="1500" dirty="0"/>
              <a:t> e da CIB são o que movimentam a saúde e possibilitam a discussão e tomada de decisão de forma coletiva e mais assertiva. </a:t>
            </a:r>
          </a:p>
          <a:p>
            <a:r>
              <a:rPr lang="pt-BR" sz="1500" dirty="0"/>
              <a:t>Enquanto atuação técnica, neste primeiro quadrimestre a equipe </a:t>
            </a:r>
            <a:r>
              <a:rPr lang="pt-BR" sz="1500" dirty="0" err="1"/>
              <a:t>Cosems</a:t>
            </a:r>
            <a:r>
              <a:rPr lang="pt-BR" sz="1500" dirty="0"/>
              <a:t> buscou fortalecer o apoio institucional e, no aspecto de formação e alinhamento interno, foram trabalhados instrumentos de gestão, incluindo o planejamento interno e a prestação de contas da instituição, financiamento do SUS e Sistema de Informação Sobre o Orçamento Público da Saúde (SIOPS). Nas regiões, de forma articulada com a Sesa, o Relatório Anual de Gestão, Programação Anual de Saúde e os sistemas de informação fizeram parte do foco do trabalho dos apoiadores, sem perder de vista as necessidades de apoio  focado nos territórios. </a:t>
            </a:r>
          </a:p>
          <a:p>
            <a:r>
              <a:rPr lang="pt-BR" sz="1500" dirty="0"/>
              <a:t>Podemos dizer que o diálogo em torno da Rede de Atenção à Saúde, num contexto de controle da Covid-19, está  retomando espaço e nos mostra a necessidade de organizar as ações para regionalização, pensar e alinhar processos de contratualização nos territórios, implantar linhas de cuidado já pactuadas, etc. </a:t>
            </a:r>
          </a:p>
          <a:p>
            <a:r>
              <a:rPr lang="pt-BR" sz="1500" dirty="0"/>
              <a:t>A continuidade nos processos de formação/capacitação da equipe </a:t>
            </a:r>
            <a:r>
              <a:rPr lang="pt-BR" sz="1500" dirty="0" err="1"/>
              <a:t>Cosems</a:t>
            </a:r>
            <a:r>
              <a:rPr lang="pt-BR" sz="1500" dirty="0"/>
              <a:t>, bem como nas regiões de saúde com gestores e equipes técnicas serão fundamentais para a evolução desse diálogo e avanços no planejamento e execução de ações voltadas à realidade de cada região e no estado como um todo.</a:t>
            </a:r>
          </a:p>
        </p:txBody>
      </p:sp>
    </p:spTree>
    <p:extLst>
      <p:ext uri="{BB962C8B-B14F-4D97-AF65-F5344CB8AC3E}">
        <p14:creationId xmlns:p14="http://schemas.microsoft.com/office/powerpoint/2010/main" val="3042764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EE3BC7-2386-DD40-A814-417AF5B694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A5E372-F0DB-BA4A-B308-355C3E271D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4F8CC08C-CC43-E84A-A119-EF327C164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7" y="0"/>
            <a:ext cx="9121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029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322413" y="478782"/>
            <a:ext cx="5856515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 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Janeiro – Abril/2022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18;p2"/>
          <p:cNvSpPr txBox="1"/>
          <p:nvPr/>
        </p:nvSpPr>
        <p:spPr>
          <a:xfrm>
            <a:off x="356049" y="2164804"/>
            <a:ext cx="8601971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Ivoliciano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Leonarchik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endParaRPr sz="2200" dirty="0"/>
          </a:p>
          <a:p>
            <a:pPr lvl="0"/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 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Cleide Terezinha dos Santos Messias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Vice-presidente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Odileno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Garcia Toledo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Diretora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Administrativa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Marcia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Cecília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Huçulak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</a:t>
            </a:r>
            <a:r>
              <a:rPr lang="pt-BR" sz="2200" b="1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Admnistrativo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Fabio de Mello</a:t>
            </a:r>
            <a:endParaRPr lang="en-US" sz="2200" b="1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Financeiro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pt-BR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Sergio Henrique dos santos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2ª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Diretora Financeira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Gislaine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Galvão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Inácio</a:t>
            </a:r>
            <a:endParaRPr sz="2200" dirty="0">
              <a:solidFill>
                <a:srgbClr val="595959"/>
              </a:solidFill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1º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Jonas Welter</a:t>
            </a:r>
            <a:endParaRPr sz="22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2º </a:t>
            </a:r>
            <a:r>
              <a:rPr lang="pt-BR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Diretor de Relações  Institucionais e Parlamentares</a:t>
            </a:r>
            <a:r>
              <a:rPr lang="en-US" sz="2200" b="1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: </a:t>
            </a:r>
            <a:r>
              <a:rPr lang="en-US" sz="22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Roberto </a:t>
            </a:r>
            <a:r>
              <a:rPr lang="en-US" sz="22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Amatuzzi</a:t>
            </a:r>
            <a:endParaRPr sz="2200" dirty="0">
              <a:solidFill>
                <a:srgbClr val="FF0000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8723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516624" y="503058"/>
            <a:ext cx="5508556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Diretoria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Executiva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Janeiro – Abril/2022  </a:t>
            </a:r>
          </a:p>
        </p:txBody>
      </p:sp>
      <p:sp>
        <p:nvSpPr>
          <p:cNvPr id="3" name="Google Shape;128;p3"/>
          <p:cNvSpPr txBox="1"/>
          <p:nvPr/>
        </p:nvSpPr>
        <p:spPr>
          <a:xfrm>
            <a:off x="364141" y="2168273"/>
            <a:ext cx="8695883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Emanuelle de Matos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Leste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Marilda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Stadikowski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Pillissari</a:t>
            </a: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1º 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Marcos </a:t>
            </a:r>
            <a:r>
              <a:rPr lang="pt-BR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Rigolon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2º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 da Macrorregião 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Rafael Barboza Santos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da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Macrorregião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Norte: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Márcia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Rossi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Norte: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Verônica Sanches Gomes</a:t>
            </a:r>
            <a:endParaRPr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1ª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Rosângela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Guandalin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2ª </a:t>
            </a: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Diretora da Macrorregião Noroeste</a:t>
            </a:r>
            <a:r>
              <a:rPr lang="en-US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Francielli</a:t>
            </a: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Martins Lima Dario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3613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3686233" y="446413"/>
            <a:ext cx="4223032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1666"/>
              </a:lnSpc>
            </a:pPr>
            <a:r>
              <a:rPr lang="pt-BR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Conselho</a:t>
            </a:r>
            <a:r>
              <a:rPr lang="en-US" sz="5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Fiscal</a:t>
            </a: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Janeiro – Abril/2022  </a:t>
            </a:r>
          </a:p>
        </p:txBody>
      </p:sp>
      <p:sp>
        <p:nvSpPr>
          <p:cNvPr id="3" name="Google Shape;139;p4"/>
          <p:cNvSpPr txBox="1"/>
          <p:nvPr/>
        </p:nvSpPr>
        <p:spPr>
          <a:xfrm>
            <a:off x="1321769" y="2156379"/>
            <a:ext cx="6596288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Titulares: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Priscila A parecida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Lunardon</a:t>
            </a: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Godoy Cavenaghi</a:t>
            </a:r>
            <a:endParaRPr dirty="0"/>
          </a:p>
          <a:p>
            <a:r>
              <a:rPr lang="en-US" sz="2400" dirty="0" err="1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Wanderson</a:t>
            </a:r>
            <a:r>
              <a:rPr lang="en-US" sz="2400" dirty="0">
                <a:solidFill>
                  <a:srgbClr val="595959"/>
                </a:solidFill>
                <a:ea typeface="Calibri"/>
                <a:cs typeface="Calibri"/>
                <a:sym typeface="Calibri"/>
              </a:rPr>
              <a:t> de Oliveira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Amalia Cristina Alves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Suplentes: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André Luiz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Campitelli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Melissa Lair Trevizan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Gentilin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Bruna Cristina </a:t>
            </a:r>
            <a:r>
              <a:rPr lang="pt-BR" sz="24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Markevicz</a:t>
            </a:r>
            <a:endParaRPr lang="pt-BR" sz="24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2764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9;p2"/>
          <p:cNvSpPr txBox="1"/>
          <p:nvPr/>
        </p:nvSpPr>
        <p:spPr>
          <a:xfrm>
            <a:off x="2144391" y="240088"/>
            <a:ext cx="6999609" cy="1012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Equipe técnica e </a:t>
            </a:r>
            <a:r>
              <a:rPr lang="pt-BR" sz="45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admistrativa</a:t>
            </a:r>
            <a:endParaRPr lang="pt-BR" sz="45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lnSpc>
                <a:spcPct val="916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Janeiro – Abril/2022</a:t>
            </a: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150;p5"/>
          <p:cNvSpPr txBox="1"/>
          <p:nvPr/>
        </p:nvSpPr>
        <p:spPr>
          <a:xfrm>
            <a:off x="371209" y="1252633"/>
            <a:ext cx="7874157" cy="5940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Secretaria Executiva: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Leila Cristina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Pilonetto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Coordenação Técnica: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Sidineia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Ricardo Martins</a:t>
            </a:r>
            <a:endParaRPr lang="pt-BR" sz="2000" dirty="0"/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Giorgia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Regina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Luchese</a:t>
            </a:r>
            <a:endParaRPr lang="pt-BR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Técnica: </a:t>
            </a:r>
            <a:r>
              <a:rPr lang="pt-BR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Ediane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Fátima Mance 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 de Comunicação: </a:t>
            </a:r>
            <a:r>
              <a:rPr lang="pt-BR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Paulo de Tarso Pires dos Santos</a:t>
            </a:r>
            <a:endParaRPr lang="pt-BR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Coordenação Administrativa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Edilcelli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Pendraki</a:t>
            </a:r>
            <a:endParaRPr lang="en-US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Jurídica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Carlos Alexandre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Lorga</a:t>
            </a:r>
            <a:endParaRPr lang="en-US"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Assessoria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1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Contábil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Thiago Borges</a:t>
            </a:r>
            <a:endParaRPr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pt-BR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Apoiadores Regionais</a:t>
            </a:r>
            <a:r>
              <a:rPr lang="en-US" sz="20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Michele Straub;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Fabíola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Kmiecik; Angela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Conceição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Oliveira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Pompeu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Marcieli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Adelaine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Pereira Ferreira;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Keullin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Cristian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Oliboni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Fernanda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Rosilda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Loth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Braciak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Mateus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Magri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Nadiane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Schlosser; Carline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Slovinski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Acordi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Garcia; Lilian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Welz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Ellen Alessandra de Souza Jesus; Regina Vasconcelos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Ulian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Peron; Marcia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Vicentina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Ricardo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Benedet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Carla Daniele de Oliveira; Mauro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Sérgio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de Araújo; Juliana Ferreira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Canassa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Campitelli; Rodrigo Luiz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Brassarotto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Luppi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Eloa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Baptistone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Wada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Helbel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Wagner Mancuso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Faria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Andreia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Bento Maria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Scudeller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; Francisco </a:t>
            </a:r>
            <a:r>
              <a:rPr lang="en-US" sz="2000" dirty="0" err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Leônidas</a:t>
            </a:r>
            <a:r>
              <a:rPr lang="en-US" sz="2000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 Carneiro Junior; João Felipe Marques da Silva.</a:t>
            </a:r>
          </a:p>
          <a:p>
            <a:endParaRPr lang="en-US" sz="2000" b="1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4584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3"/>
          <p:cNvSpPr txBox="1"/>
          <p:nvPr/>
        </p:nvSpPr>
        <p:spPr>
          <a:xfrm>
            <a:off x="2736147" y="1256865"/>
            <a:ext cx="3989803" cy="119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90"/>
              <a:buFont typeface="Arial"/>
              <a:buNone/>
            </a:pPr>
            <a:r>
              <a:rPr lang="pt-BR" sz="209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Missão</a:t>
            </a:r>
            <a:endParaRPr sz="2090" b="1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95"/>
              <a:buFont typeface="Arial"/>
              <a:buNone/>
            </a:pPr>
            <a:r>
              <a:rPr lang="pt-BR" sz="1595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O Cosems tem por finalidade lutar pelo fortalecimento e autonomia dos municípios na área </a:t>
            </a:r>
            <a:r>
              <a:rPr lang="pt-BR" sz="1595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da saúde.</a:t>
            </a:r>
            <a:endParaRPr sz="1595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" name="Google Shape;185;p3"/>
          <p:cNvSpPr txBox="1"/>
          <p:nvPr/>
        </p:nvSpPr>
        <p:spPr>
          <a:xfrm>
            <a:off x="2799886" y="2856057"/>
            <a:ext cx="3862326" cy="164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70"/>
              <a:buFont typeface="Arial"/>
              <a:buNone/>
            </a:pPr>
            <a:r>
              <a:rPr lang="pt-BR" sz="217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Visão</a:t>
            </a:r>
            <a:endParaRPr sz="2170" b="1" i="0" u="none" strike="noStrike" cap="none" dirty="0">
              <a:solidFill>
                <a:schemeClr val="dk1"/>
              </a:solidFill>
              <a:ea typeface="Lato Black"/>
              <a:cs typeface="Lato Black"/>
              <a:sym typeface="Lato Black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10"/>
              <a:buFont typeface="Arial"/>
              <a:buNone/>
            </a:pPr>
            <a:r>
              <a:rPr lang="pt-BR" sz="161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Ser uma entidade modelo no país pela sua organização e funcionamento, sendo interlocutor e suporte dos gestores municipais nas políticas públicas de saúde no estado do Paraná.</a:t>
            </a:r>
            <a:endParaRPr sz="161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4" name="Google Shape;186;p3"/>
          <p:cNvSpPr txBox="1"/>
          <p:nvPr/>
        </p:nvSpPr>
        <p:spPr>
          <a:xfrm>
            <a:off x="2812921" y="4909211"/>
            <a:ext cx="3862326" cy="1149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ea typeface="Lato Black"/>
                <a:cs typeface="Lato Black"/>
                <a:sym typeface="Lato Black"/>
              </a:rPr>
              <a:t>Valores</a:t>
            </a:r>
            <a:endParaRPr sz="2000" b="1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  <a:p>
            <a:pPr marL="0" marR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pt-BR" sz="1600" b="0" i="0" u="none" strike="noStrike" cap="none" dirty="0">
                <a:solidFill>
                  <a:schemeClr val="dk1"/>
                </a:solidFill>
                <a:ea typeface="Lato"/>
                <a:cs typeface="Lato"/>
                <a:sym typeface="Lato"/>
              </a:rPr>
              <a:t>Ética, transparência, comprometimento, qualidade e solidariedade.</a:t>
            </a:r>
            <a:endParaRPr sz="1600" b="0" i="0" u="none" strike="noStrike" cap="none" dirty="0">
              <a:solidFill>
                <a:schemeClr val="dk1"/>
              </a:solidFill>
              <a:ea typeface="Lato"/>
              <a:cs typeface="Lato"/>
              <a:sym typeface="Lato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051951" y="254874"/>
            <a:ext cx="335819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COSEMS-PR</a:t>
            </a:r>
          </a:p>
        </p:txBody>
      </p:sp>
    </p:spTree>
    <p:extLst>
      <p:ext uri="{BB962C8B-B14F-4D97-AF65-F5344CB8AC3E}">
        <p14:creationId xmlns:p14="http://schemas.microsoft.com/office/powerpoint/2010/main" val="1082228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95242" y="291313"/>
            <a:ext cx="589100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Diretrizes 2022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10910" y="2575163"/>
            <a:ext cx="67973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/>
              <a:t>O COSEMS-PR busca por meio das diretrizes orientativas do processo de trabalho, responder às necessidades prioritárias da </a:t>
            </a:r>
            <a:r>
              <a:rPr lang="pt-BR" b="1" dirty="0"/>
              <a:t>Educação na Saúde</a:t>
            </a:r>
            <a:r>
              <a:rPr lang="pt-BR" dirty="0"/>
              <a:t>, do </a:t>
            </a:r>
            <a:r>
              <a:rPr lang="pt-BR" b="1" dirty="0"/>
              <a:t>Apoio Institucional</a:t>
            </a:r>
            <a:r>
              <a:rPr lang="pt-BR" dirty="0"/>
              <a:t>, da </a:t>
            </a:r>
            <a:r>
              <a:rPr lang="pt-BR" b="1" dirty="0"/>
              <a:t>Gestão Colegiada </a:t>
            </a:r>
            <a:r>
              <a:rPr lang="pt-BR" dirty="0"/>
              <a:t>e da</a:t>
            </a:r>
            <a:r>
              <a:rPr lang="pt-BR" b="1" dirty="0"/>
              <a:t> Gestão Organizacional</a:t>
            </a:r>
            <a:r>
              <a:rPr lang="pt-BR" dirty="0"/>
              <a:t>, diretrizes estas que são interdependentes e se relacionam nas diversas ações e atividades desenvolvidas para sua execução.</a:t>
            </a:r>
          </a:p>
        </p:txBody>
      </p:sp>
    </p:spTree>
    <p:extLst>
      <p:ext uri="{BB962C8B-B14F-4D97-AF65-F5344CB8AC3E}">
        <p14:creationId xmlns:p14="http://schemas.microsoft.com/office/powerpoint/2010/main" val="1632806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46689" y="169933"/>
            <a:ext cx="58910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Diretriz 1</a:t>
            </a:r>
          </a:p>
          <a:p>
            <a:r>
              <a:rPr lang="pt-BR" sz="4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Educação na Saúde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712099" y="1909720"/>
            <a:ext cx="76955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Objetivo:</a:t>
            </a:r>
          </a:p>
          <a:p>
            <a:endParaRPr lang="pt-BR" sz="2400" b="1" dirty="0"/>
          </a:p>
          <a:p>
            <a:r>
              <a:rPr lang="pt-BR" sz="2400" dirty="0"/>
              <a:t>Promover e estimular a Educação na Saúde com vistas à qualificação da atenção e gestão do SUS para gestores, equipes técnicas municipais, equipe COSEMS.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05069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2070</TotalTime>
  <Words>1634</Words>
  <Application>Microsoft Office PowerPoint</Application>
  <PresentationFormat>Apresentação na tela (4:3)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Lato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Mizael Dias Santana</dc:creator>
  <cp:lastModifiedBy>User</cp:lastModifiedBy>
  <cp:revision>86</cp:revision>
  <dcterms:created xsi:type="dcterms:W3CDTF">2021-05-03T21:02:27Z</dcterms:created>
  <dcterms:modified xsi:type="dcterms:W3CDTF">2022-05-19T18:20:20Z</dcterms:modified>
</cp:coreProperties>
</file>