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1qtSsl4xsMuzCzwh4LuLhc91M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85CFC4-C51D-4A4B-9D4A-12D977A99DAC}">
  <a:tblStyle styleId="{F285CFC4-C51D-4A4B-9D4A-12D977A99DA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47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2ac53fb72_0_3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112ac53fb72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3"/>
        <p:cNvGrpSpPr/>
        <p:nvPr/>
      </p:nvGrpSpPr>
      <p:grpSpPr>
        <a:xfrm>
          <a:off x="0" y="0"/>
          <a:ext cx="0" cy="0"/>
          <a:chOff x="0" y="0"/>
          <a:chExt cx="0" cy="0"/>
        </a:xfrm>
      </p:grpSpPr>
      <p:sp>
        <p:nvSpPr>
          <p:cNvPr id="24" name="Google Shape;24;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a:spLocks noGrp="1"/>
          </p:cNvSpPr>
          <p:nvPr>
            <p:ph type="pic" idx="2"/>
          </p:nvPr>
        </p:nvSpPr>
        <p:spPr>
          <a:xfrm>
            <a:off x="3887391" y="987426"/>
            <a:ext cx="4629150" cy="4873625"/>
          </a:xfrm>
          <a:prstGeom prst="rect">
            <a:avLst/>
          </a:prstGeom>
          <a:noFill/>
          <a:ln>
            <a:noFill/>
          </a:ln>
        </p:spPr>
      </p:sp>
      <p:sp>
        <p:nvSpPr>
          <p:cNvPr id="64" name="Google Shape;64;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9.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5" name="Google Shape;85;p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6" name="Google Shape;86;p1" descr="Uma imagem contendo Forma&#10;&#10;Descrição gerada automaticamente"/>
          <p:cNvPicPr preferRelativeResize="0"/>
          <p:nvPr/>
        </p:nvPicPr>
        <p:blipFill rotWithShape="1">
          <a:blip r:embed="rId3">
            <a:alphaModFix/>
          </a:blip>
          <a:srcRect/>
          <a:stretch/>
        </p:blipFill>
        <p:spPr>
          <a:xfrm>
            <a:off x="5743" y="0"/>
            <a:ext cx="9132513"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1"/>
          <p:cNvSpPr txBox="1"/>
          <p:nvPr/>
        </p:nvSpPr>
        <p:spPr>
          <a:xfrm>
            <a:off x="1106424" y="359910"/>
            <a:ext cx="740892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4000"/>
              <a:buFont typeface="Arial"/>
              <a:buNone/>
            </a:pPr>
            <a:r>
              <a:rPr lang="pt-BR" sz="4000" b="1" i="0" u="none" strike="noStrike" cap="none">
                <a:solidFill>
                  <a:srgbClr val="3A3838"/>
                </a:solidFill>
                <a:latin typeface="Calibri"/>
                <a:ea typeface="Calibri"/>
                <a:cs typeface="Calibri"/>
                <a:sym typeface="Calibri"/>
              </a:rPr>
              <a:t>Equipe Técnica e Administrativa</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39" name="Google Shape;139;p21"/>
          <p:cNvSpPr txBox="1"/>
          <p:nvPr/>
        </p:nvSpPr>
        <p:spPr>
          <a:xfrm>
            <a:off x="436728" y="1540747"/>
            <a:ext cx="8270543" cy="44934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Apoiadores Regionais: </a:t>
            </a:r>
            <a:endParaRPr/>
          </a:p>
          <a:p>
            <a:pPr marL="0" marR="0" lvl="0" indent="0" algn="just" rtl="0">
              <a:lnSpc>
                <a:spcPct val="100000"/>
              </a:lnSpc>
              <a:spcBef>
                <a:spcPts val="0"/>
              </a:spcBef>
              <a:spcAft>
                <a:spcPts val="0"/>
              </a:spcAft>
              <a:buNone/>
            </a:pPr>
            <a:endParaRPr sz="2200" b="1"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12ª Região de Saúde: </a:t>
            </a:r>
            <a:r>
              <a:rPr lang="pt-BR" sz="2200" b="0" i="0" u="none" strike="noStrike" cap="none">
                <a:solidFill>
                  <a:srgbClr val="3A3838"/>
                </a:solidFill>
                <a:latin typeface="Calibri"/>
                <a:ea typeface="Calibri"/>
                <a:cs typeface="Calibri"/>
                <a:sym typeface="Calibri"/>
              </a:rPr>
              <a:t>Regina Vasconcelos Ulian Peron</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13ª Região de Saúde: </a:t>
            </a:r>
            <a:r>
              <a:rPr lang="pt-BR" sz="2200" b="0" i="0" u="none" strike="noStrike" cap="none">
                <a:solidFill>
                  <a:srgbClr val="3A3838"/>
                </a:solidFill>
                <a:latin typeface="Calibri"/>
                <a:ea typeface="Calibri"/>
                <a:cs typeface="Calibri"/>
                <a:sym typeface="Calibri"/>
              </a:rPr>
              <a:t>Marcia Vicentina Ricardo Benedet</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14ª Região de Saúde: </a:t>
            </a:r>
            <a:r>
              <a:rPr lang="pt-BR" sz="2200" b="0" i="0" u="none" strike="noStrike" cap="none">
                <a:solidFill>
                  <a:srgbClr val="3A3838"/>
                </a:solidFill>
                <a:latin typeface="Calibri"/>
                <a:ea typeface="Calibri"/>
                <a:cs typeface="Calibri"/>
                <a:sym typeface="Calibri"/>
              </a:rPr>
              <a:t>Carla Daniele de Oliveira</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15ª Região de Saúde: </a:t>
            </a:r>
            <a:r>
              <a:rPr lang="pt-BR" sz="2200" b="0" i="0" u="none" strike="noStrike" cap="none">
                <a:solidFill>
                  <a:srgbClr val="3A3838"/>
                </a:solidFill>
                <a:latin typeface="Calibri"/>
                <a:ea typeface="Calibri"/>
                <a:cs typeface="Calibri"/>
                <a:sym typeface="Calibri"/>
              </a:rPr>
              <a:t>Mauro Sérgio de Araújo</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16ª Região de Saúde: </a:t>
            </a:r>
            <a:r>
              <a:rPr lang="pt-BR" sz="2200" b="0" i="0" u="none" strike="noStrike" cap="none">
                <a:solidFill>
                  <a:srgbClr val="3A3838"/>
                </a:solidFill>
                <a:latin typeface="Calibri"/>
                <a:ea typeface="Calibri"/>
                <a:cs typeface="Calibri"/>
                <a:sym typeface="Calibri"/>
              </a:rPr>
              <a:t>Juliana Ferreira Canassa Campitelli</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17ª Região de Saúde: </a:t>
            </a:r>
            <a:r>
              <a:rPr lang="pt-BR" sz="2200" b="0" i="0" u="none" strike="noStrike" cap="none">
                <a:solidFill>
                  <a:srgbClr val="3A3838"/>
                </a:solidFill>
                <a:latin typeface="Calibri"/>
                <a:ea typeface="Calibri"/>
                <a:cs typeface="Calibri"/>
                <a:sym typeface="Calibri"/>
              </a:rPr>
              <a:t>Rodrigo Luiz Brassarotto Luppi</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18ª Região de Saúde: </a:t>
            </a:r>
            <a:r>
              <a:rPr lang="pt-BR" sz="2200" b="0" i="0" u="none" strike="noStrike" cap="none">
                <a:solidFill>
                  <a:srgbClr val="3A3838"/>
                </a:solidFill>
                <a:latin typeface="Calibri"/>
                <a:ea typeface="Calibri"/>
                <a:cs typeface="Calibri"/>
                <a:sym typeface="Calibri"/>
              </a:rPr>
              <a:t>Eloa Baptistone Wada Helbel</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19ª Região de Saúde: </a:t>
            </a:r>
            <a:r>
              <a:rPr lang="pt-BR" sz="2200" b="0" i="0" u="none" strike="noStrike" cap="none">
                <a:solidFill>
                  <a:srgbClr val="3A3838"/>
                </a:solidFill>
                <a:latin typeface="Calibri"/>
                <a:ea typeface="Calibri"/>
                <a:cs typeface="Calibri"/>
                <a:sym typeface="Calibri"/>
              </a:rPr>
              <a:t>Wagner Mancuso Faria</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20ª Região de Saúde: </a:t>
            </a:r>
            <a:r>
              <a:rPr lang="pt-BR" sz="2200" b="0" i="0" u="none" strike="noStrike" cap="none">
                <a:solidFill>
                  <a:srgbClr val="3A3838"/>
                </a:solidFill>
                <a:latin typeface="Calibri"/>
                <a:ea typeface="Calibri"/>
                <a:cs typeface="Calibri"/>
                <a:sym typeface="Calibri"/>
              </a:rPr>
              <a:t>Andreia Bento Maria Scudeller</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21ª Região de Saúde: </a:t>
            </a:r>
            <a:r>
              <a:rPr lang="pt-BR" sz="2200" b="0" i="0" u="none" strike="noStrike" cap="none">
                <a:solidFill>
                  <a:srgbClr val="3A3838"/>
                </a:solidFill>
                <a:latin typeface="Calibri"/>
                <a:ea typeface="Calibri"/>
                <a:cs typeface="Calibri"/>
                <a:sym typeface="Calibri"/>
              </a:rPr>
              <a:t>Francisco Leônidas Carneiro Junior</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22ª Região de Saúde: </a:t>
            </a:r>
            <a:r>
              <a:rPr lang="pt-BR" sz="2200" b="0" i="0" u="none" strike="noStrike" cap="none">
                <a:solidFill>
                  <a:srgbClr val="3A3838"/>
                </a:solidFill>
                <a:latin typeface="Calibri"/>
                <a:ea typeface="Calibri"/>
                <a:cs typeface="Calibri"/>
                <a:sym typeface="Calibri"/>
              </a:rPr>
              <a:t>Luis Fernando Novais</a:t>
            </a:r>
            <a:endParaRPr sz="2200" b="0" i="0" u="none" strike="noStrike" cap="none">
              <a:solidFill>
                <a:srgbClr val="3A3838"/>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p:nvPr/>
        </p:nvSpPr>
        <p:spPr>
          <a:xfrm>
            <a:off x="2672409" y="758782"/>
            <a:ext cx="3989803" cy="1353482"/>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090"/>
              <a:buFont typeface="Arial"/>
              <a:buNone/>
            </a:pPr>
            <a:r>
              <a:rPr lang="pt-BR" sz="2000" b="1" i="0" u="none" strike="noStrike" cap="none">
                <a:solidFill>
                  <a:schemeClr val="dk1"/>
                </a:solidFill>
                <a:latin typeface="Calibri"/>
                <a:ea typeface="Calibri"/>
                <a:cs typeface="Calibri"/>
                <a:sym typeface="Calibri"/>
              </a:rPr>
              <a:t>Missão</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1000"/>
              </a:spcBef>
              <a:spcAft>
                <a:spcPts val="0"/>
              </a:spcAft>
              <a:buClr>
                <a:schemeClr val="dk1"/>
              </a:buClr>
              <a:buSzPts val="1595"/>
              <a:buFont typeface="Arial"/>
              <a:buNone/>
            </a:pPr>
            <a:r>
              <a:rPr lang="pt-BR" sz="2000" b="0" i="0" u="none" strike="noStrike" cap="none">
                <a:solidFill>
                  <a:schemeClr val="dk1"/>
                </a:solidFill>
                <a:latin typeface="Calibri"/>
                <a:ea typeface="Calibri"/>
                <a:cs typeface="Calibri"/>
                <a:sym typeface="Calibri"/>
              </a:rPr>
              <a:t>O Cosems tem por finalidade lutar pelo fortalecimento e autonomia dos municípios na área da saúde.</a:t>
            </a:r>
            <a:endParaRPr sz="2000" b="0" i="0" u="none" strike="noStrike" cap="none">
              <a:solidFill>
                <a:schemeClr val="dk1"/>
              </a:solidFill>
              <a:latin typeface="Calibri"/>
              <a:ea typeface="Calibri"/>
              <a:cs typeface="Calibri"/>
              <a:sym typeface="Calibri"/>
            </a:endParaRPr>
          </a:p>
        </p:txBody>
      </p:sp>
      <p:sp>
        <p:nvSpPr>
          <p:cNvPr id="145" name="Google Shape;145;p22"/>
          <p:cNvSpPr txBox="1"/>
          <p:nvPr/>
        </p:nvSpPr>
        <p:spPr>
          <a:xfrm>
            <a:off x="2799886" y="2334848"/>
            <a:ext cx="3862326" cy="2228007"/>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170"/>
              <a:buFont typeface="Arial"/>
              <a:buNone/>
            </a:pPr>
            <a:r>
              <a:rPr lang="pt-BR" sz="2000" b="1" i="0" u="none" strike="noStrike" cap="none">
                <a:solidFill>
                  <a:schemeClr val="dk1"/>
                </a:solidFill>
                <a:latin typeface="Calibri"/>
                <a:ea typeface="Calibri"/>
                <a:cs typeface="Calibri"/>
                <a:sym typeface="Calibri"/>
              </a:rPr>
              <a:t>Visão</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1000"/>
              </a:spcBef>
              <a:spcAft>
                <a:spcPts val="0"/>
              </a:spcAft>
              <a:buClr>
                <a:schemeClr val="dk1"/>
              </a:buClr>
              <a:buSzPts val="1610"/>
              <a:buFont typeface="Arial"/>
              <a:buNone/>
            </a:pPr>
            <a:r>
              <a:rPr lang="pt-BR" sz="2000" b="0" i="0" u="none" strike="noStrike" cap="none">
                <a:solidFill>
                  <a:schemeClr val="dk1"/>
                </a:solidFill>
                <a:latin typeface="Calibri"/>
                <a:ea typeface="Calibri"/>
                <a:cs typeface="Calibri"/>
                <a:sym typeface="Calibri"/>
              </a:rPr>
              <a:t>Ser uma entidade modelo no país pela sua organização e funcionamento, sendo interlocutor e suporte dos gestores municipais nas políticas públicas de saúde no estado do Paraná</a:t>
            </a:r>
            <a:r>
              <a:rPr lang="pt-BR"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p:txBody>
      </p:sp>
      <p:sp>
        <p:nvSpPr>
          <p:cNvPr id="146" name="Google Shape;146;p22"/>
          <p:cNvSpPr txBox="1"/>
          <p:nvPr/>
        </p:nvSpPr>
        <p:spPr>
          <a:xfrm>
            <a:off x="2812921" y="4785439"/>
            <a:ext cx="3862326" cy="16470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pt-BR" sz="2000" b="1" i="0" u="none" strike="noStrike" cap="none">
                <a:solidFill>
                  <a:schemeClr val="dk1"/>
                </a:solidFill>
                <a:latin typeface="Calibri"/>
                <a:ea typeface="Calibri"/>
                <a:cs typeface="Calibri"/>
                <a:sym typeface="Calibri"/>
              </a:rPr>
              <a:t>Valores</a:t>
            </a:r>
            <a:endParaRPr sz="2000" b="1" i="0" u="none" strike="noStrike" cap="none">
              <a:solidFill>
                <a:schemeClr val="dk1"/>
              </a:solidFill>
              <a:latin typeface="Calibri"/>
              <a:ea typeface="Calibri"/>
              <a:cs typeface="Calibri"/>
              <a:sym typeface="Calibri"/>
            </a:endParaRPr>
          </a:p>
          <a:p>
            <a:pPr marL="0" marR="0" lvl="0" indent="0" algn="ctr" rtl="0">
              <a:lnSpc>
                <a:spcPct val="120000"/>
              </a:lnSpc>
              <a:spcBef>
                <a:spcPts val="1000"/>
              </a:spcBef>
              <a:spcAft>
                <a:spcPts val="0"/>
              </a:spcAft>
              <a:buClr>
                <a:schemeClr val="dk1"/>
              </a:buClr>
              <a:buSzPts val="1600"/>
              <a:buFont typeface="Arial"/>
              <a:buNone/>
            </a:pPr>
            <a:r>
              <a:rPr lang="pt-BR" sz="2000" b="0" i="0" u="none" strike="noStrike" cap="none">
                <a:solidFill>
                  <a:schemeClr val="dk1"/>
                </a:solidFill>
                <a:latin typeface="Calibri"/>
                <a:ea typeface="Calibri"/>
                <a:cs typeface="Calibri"/>
                <a:sym typeface="Calibri"/>
              </a:rPr>
              <a:t>Ética, transparência, comprometimento, qualidade e solidariedade</a:t>
            </a:r>
            <a:r>
              <a:rPr lang="pt-BR" sz="20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body" idx="1"/>
          </p:nvPr>
        </p:nvSpPr>
        <p:spPr>
          <a:xfrm>
            <a:off x="82296" y="1527048"/>
            <a:ext cx="8979408" cy="4764024"/>
          </a:xfrm>
          <a:prstGeom prst="rect">
            <a:avLst/>
          </a:prstGeom>
          <a:noFill/>
          <a:ln>
            <a:noFill/>
          </a:ln>
        </p:spPr>
        <p:txBody>
          <a:bodyPr spcFirstLastPara="1" wrap="square" lIns="91425" tIns="45700" rIns="91425" bIns="45700" anchor="t" anchorCtr="0">
            <a:normAutofit fontScale="25000" lnSpcReduction="20000"/>
          </a:bodyPr>
          <a:lstStyle/>
          <a:p>
            <a:pPr marL="114300" lvl="0" indent="0" algn="just" rtl="0">
              <a:lnSpc>
                <a:spcPct val="120000"/>
              </a:lnSpc>
              <a:spcBef>
                <a:spcPts val="1000"/>
              </a:spcBef>
              <a:spcAft>
                <a:spcPts val="0"/>
              </a:spcAft>
              <a:buSzPct val="112500"/>
              <a:buNone/>
            </a:pPr>
            <a:r>
              <a:rPr lang="pt-BR" sz="6400"/>
              <a:t>O primeiro quadrimestre de 2023 foi marcado especialmente pela realização das Conferências Municipais de Saúde, elaboração dos Instrumentos de Gestão e Mostras de Experiências Exitosas nas regiões, para além das atividades singulares de cada região e da rotina das secretarias municipais de saúde. </a:t>
            </a:r>
            <a:endParaRPr/>
          </a:p>
          <a:p>
            <a:pPr marL="114300" lvl="0" indent="0" algn="just" rtl="0">
              <a:lnSpc>
                <a:spcPct val="120000"/>
              </a:lnSpc>
              <a:spcBef>
                <a:spcPts val="1000"/>
              </a:spcBef>
              <a:spcAft>
                <a:spcPts val="0"/>
              </a:spcAft>
              <a:buSzPct val="112500"/>
              <a:buNone/>
            </a:pPr>
            <a:r>
              <a:rPr lang="pt-BR" sz="6400"/>
              <a:t>Essas atividades fizeram parte da agenda da equipe, tanto no que tange a </a:t>
            </a:r>
            <a:r>
              <a:rPr lang="pt-BR" sz="6400" b="1"/>
              <a:t>educação na saúde</a:t>
            </a:r>
            <a:r>
              <a:rPr lang="pt-BR" sz="6400"/>
              <a:t>, quanto ao </a:t>
            </a:r>
            <a:r>
              <a:rPr lang="pt-BR" sz="6400" b="1"/>
              <a:t>apoio institucional </a:t>
            </a:r>
            <a:r>
              <a:rPr lang="pt-BR" sz="6400"/>
              <a:t>aos gestores e suas equipes nas regiões de saúde e municípios paranaenses. </a:t>
            </a:r>
            <a:endParaRPr/>
          </a:p>
          <a:p>
            <a:pPr marL="114300" lvl="0" indent="0" algn="just" rtl="0">
              <a:lnSpc>
                <a:spcPct val="120000"/>
              </a:lnSpc>
              <a:spcBef>
                <a:spcPts val="1000"/>
              </a:spcBef>
              <a:spcAft>
                <a:spcPts val="0"/>
              </a:spcAft>
              <a:buSzPct val="112500"/>
              <a:buNone/>
            </a:pPr>
            <a:r>
              <a:rPr lang="pt-BR" sz="6400"/>
              <a:t>Com a participação e apoio da diretoria, foi possível ainda promover os encontros presenciais para a formação técnica e subsidiar a discussão das demandas da saúde das regiões com o estado, por meio do incentivo à </a:t>
            </a:r>
            <a:r>
              <a:rPr lang="pt-BR" sz="6400" b="1"/>
              <a:t>Gestão Colegiada </a:t>
            </a:r>
            <a:r>
              <a:rPr lang="pt-BR" sz="6400"/>
              <a:t>e garantia da </a:t>
            </a:r>
            <a:r>
              <a:rPr lang="pt-BR" sz="6400" b="1"/>
              <a:t>Gestão Organizacional. </a:t>
            </a:r>
            <a:endParaRPr/>
          </a:p>
          <a:p>
            <a:pPr marL="114300" lvl="0" indent="0" algn="just" rtl="0">
              <a:lnSpc>
                <a:spcPct val="120000"/>
              </a:lnSpc>
              <a:spcBef>
                <a:spcPts val="1000"/>
              </a:spcBef>
              <a:spcAft>
                <a:spcPts val="0"/>
              </a:spcAft>
              <a:buSzPct val="112500"/>
              <a:buNone/>
            </a:pPr>
            <a:r>
              <a:rPr lang="pt-BR" sz="6400"/>
              <a:t>Este relatório traz em seu conteúdo a contabilização e análise das ações realizadas, considerando o acompanhamento dos relatórios mensais de atividades </a:t>
            </a:r>
            <a:r>
              <a:rPr lang="pt-BR" sz="6400">
                <a:highlight>
                  <a:schemeClr val="lt1"/>
                </a:highlight>
              </a:rPr>
              <a:t>e relatórios individuais quadrimestrais elaborados pela equipe técnica em consonância com as diretrizes do Plano de Trabalho do Cosems e do Projeto Rede Colaborativa para o Fortalecimento da Gestão Municipal do SUS, desenvolvido pela rede Conasems-Cosems por meio do Programa de Apoio ao Desenvolvimento Institucional do SUS (PROADI-SUS).</a:t>
            </a:r>
            <a:endParaRPr>
              <a:highlight>
                <a:schemeClr val="lt1"/>
              </a:highlight>
            </a:endParaRPr>
          </a:p>
          <a:p>
            <a:pPr marL="114300" lvl="0" indent="0" algn="just" rtl="0">
              <a:lnSpc>
                <a:spcPct val="90000"/>
              </a:lnSpc>
              <a:spcBef>
                <a:spcPts val="1000"/>
              </a:spcBef>
              <a:spcAft>
                <a:spcPts val="0"/>
              </a:spcAft>
              <a:buSzPct val="360000"/>
              <a:buNone/>
            </a:pPr>
            <a:endParaRPr sz="2000">
              <a:highlight>
                <a:schemeClr val="lt1"/>
              </a:highlight>
            </a:endParaRPr>
          </a:p>
        </p:txBody>
      </p:sp>
      <p:sp>
        <p:nvSpPr>
          <p:cNvPr id="152" name="Google Shape;152;p23"/>
          <p:cNvSpPr txBox="1"/>
          <p:nvPr/>
        </p:nvSpPr>
        <p:spPr>
          <a:xfrm>
            <a:off x="5074919" y="402772"/>
            <a:ext cx="3437709" cy="76944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pt-BR" sz="4400" b="0" i="0" u="none" strike="noStrike" cap="none">
                <a:solidFill>
                  <a:srgbClr val="000000"/>
                </a:solidFill>
                <a:latin typeface="Calibri"/>
                <a:ea typeface="Calibri"/>
                <a:cs typeface="Calibri"/>
                <a:sym typeface="Calibri"/>
              </a:rPr>
              <a:t>Apresentação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
        <p:nvSpPr>
          <p:cNvPr id="158" name="Google Shape;158;p24"/>
          <p:cNvSpPr txBox="1">
            <a:spLocks noGrp="1"/>
          </p:cNvSpPr>
          <p:nvPr>
            <p:ph type="body" idx="1"/>
          </p:nvPr>
        </p:nvSpPr>
        <p:spPr>
          <a:xfrm>
            <a:off x="628650" y="1734185"/>
            <a:ext cx="78867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sz="1800" b="1">
                <a:latin typeface="Calibri"/>
                <a:ea typeface="Calibri"/>
                <a:cs typeface="Calibri"/>
                <a:sym typeface="Calibri"/>
              </a:rPr>
              <a:t>Educação na Saúde</a:t>
            </a:r>
            <a:endParaRPr/>
          </a:p>
          <a:p>
            <a:pPr marL="114300" lvl="0" indent="0" algn="just" rtl="0">
              <a:lnSpc>
                <a:spcPct val="90000"/>
              </a:lnSpc>
              <a:spcBef>
                <a:spcPts val="1000"/>
              </a:spcBef>
              <a:spcAft>
                <a:spcPts val="0"/>
              </a:spcAft>
              <a:buSzPts val="1800"/>
              <a:buNone/>
            </a:pPr>
            <a:r>
              <a:rPr lang="pt-BR" sz="1800">
                <a:latin typeface="Calibri"/>
                <a:ea typeface="Calibri"/>
                <a:cs typeface="Calibri"/>
                <a:sym typeface="Calibri"/>
              </a:rPr>
              <a:t>Tem como objetivo promover e estimular a Educação na Saúde com vistas à qualificação da atenção e gestão do SUS para gestores, equipes técnicas municipais, equipe COSEMS.</a:t>
            </a:r>
            <a:endParaRPr/>
          </a:p>
          <a:p>
            <a:pPr marL="114300" lvl="0" indent="0" algn="just" rtl="0">
              <a:lnSpc>
                <a:spcPct val="90000"/>
              </a:lnSpc>
              <a:spcBef>
                <a:spcPts val="1000"/>
              </a:spcBef>
              <a:spcAft>
                <a:spcPts val="0"/>
              </a:spcAft>
              <a:buSzPts val="1800"/>
              <a:buNone/>
            </a:pPr>
            <a:r>
              <a:rPr lang="pt-BR" sz="1800">
                <a:solidFill>
                  <a:schemeClr val="dk1"/>
                </a:solidFill>
                <a:latin typeface="Calibri"/>
                <a:ea typeface="Calibri"/>
                <a:cs typeface="Calibri"/>
                <a:sym typeface="Calibri"/>
              </a:rPr>
              <a:t>Dentre as ações previstas destacam-se: a</a:t>
            </a:r>
            <a:r>
              <a:rPr lang="pt-BR" sz="1800" b="0" i="0" u="none" strike="noStrike" cap="none">
                <a:solidFill>
                  <a:schemeClr val="dk1"/>
                </a:solidFill>
                <a:latin typeface="Calibri"/>
                <a:ea typeface="Calibri"/>
                <a:cs typeface="Calibri"/>
                <a:sym typeface="Calibri"/>
              </a:rPr>
              <a:t>tividades educativas dirigidas à equipe Cosems,  </a:t>
            </a:r>
            <a:r>
              <a:rPr lang="pt-BR" sz="1800">
                <a:solidFill>
                  <a:schemeClr val="dk1"/>
                </a:solidFill>
                <a:latin typeface="Calibri"/>
                <a:ea typeface="Calibri"/>
                <a:cs typeface="Calibri"/>
                <a:sym typeface="Calibri"/>
              </a:rPr>
              <a:t>gestores e equipes técnicas municipais, por meio de </a:t>
            </a:r>
            <a:r>
              <a:rPr lang="pt-BR" sz="1800" b="0" i="0" u="none" strike="noStrike" cap="none">
                <a:solidFill>
                  <a:schemeClr val="dk1"/>
                </a:solidFill>
                <a:latin typeface="Calibri"/>
                <a:ea typeface="Calibri"/>
                <a:cs typeface="Calibri"/>
                <a:sym typeface="Calibri"/>
              </a:rPr>
              <a:t>oficinas, reuniões temáticas e outros encontros. </a:t>
            </a:r>
            <a:endParaRPr/>
          </a:p>
          <a:p>
            <a:pPr marL="114300" lvl="0" indent="0" algn="just" rtl="0">
              <a:lnSpc>
                <a:spcPct val="90000"/>
              </a:lnSpc>
              <a:spcBef>
                <a:spcPts val="1000"/>
              </a:spcBef>
              <a:spcAft>
                <a:spcPts val="0"/>
              </a:spcAft>
              <a:buSzPts val="1800"/>
              <a:buNone/>
            </a:pPr>
            <a:r>
              <a:rPr lang="pt-BR" sz="1800">
                <a:solidFill>
                  <a:schemeClr val="dk1"/>
                </a:solidFill>
                <a:latin typeface="Calibri"/>
                <a:ea typeface="Calibri"/>
                <a:cs typeface="Calibri"/>
                <a:sym typeface="Calibri"/>
              </a:rPr>
              <a:t>Para este relatório foram contabilizadas as participações</a:t>
            </a:r>
            <a:r>
              <a:rPr lang="pt-BR" sz="1800" b="0" i="0" u="none" strike="noStrike" cap="none">
                <a:solidFill>
                  <a:schemeClr val="dk1"/>
                </a:solidFill>
                <a:latin typeface="Calibri"/>
                <a:ea typeface="Calibri"/>
                <a:cs typeface="Calibri"/>
                <a:sym typeface="Calibri"/>
              </a:rPr>
              <a:t> de cada um dos 22 apoiadores, dos assessores e coordenação técnica em cada atividade desenvolvida relacionada a esta diretriz, incluindo o registro de atividades preparatórias (internas) e elaboração de análises crítico reflexivas da atuação no período como parte da construção do relatório de atividades mensal. </a:t>
            </a:r>
            <a:endParaRPr/>
          </a:p>
          <a:p>
            <a:pPr marL="114300" lvl="0" indent="0" algn="just" rtl="0">
              <a:lnSpc>
                <a:spcPct val="90000"/>
              </a:lnSpc>
              <a:spcBef>
                <a:spcPts val="1000"/>
              </a:spcBef>
              <a:spcAft>
                <a:spcPts val="0"/>
              </a:spcAft>
              <a:buSzPts val="1800"/>
              <a:buNone/>
            </a:pPr>
            <a:r>
              <a:rPr lang="pt-BR" sz="1800">
                <a:solidFill>
                  <a:schemeClr val="dk1"/>
                </a:solidFill>
                <a:latin typeface="Calibri"/>
                <a:ea typeface="Calibri"/>
                <a:cs typeface="Calibri"/>
                <a:sym typeface="Calibri"/>
              </a:rPr>
              <a:t>Ao todo foram </a:t>
            </a:r>
            <a:r>
              <a:rPr lang="pt-BR" sz="1800" b="1">
                <a:solidFill>
                  <a:schemeClr val="dk1"/>
                </a:solidFill>
                <a:latin typeface="Calibri"/>
                <a:ea typeface="Calibri"/>
                <a:cs typeface="Calibri"/>
                <a:sym typeface="Calibri"/>
              </a:rPr>
              <a:t>618 </a:t>
            </a:r>
            <a:r>
              <a:rPr lang="pt-BR" sz="1800">
                <a:solidFill>
                  <a:schemeClr val="dk1"/>
                </a:solidFill>
                <a:latin typeface="Calibri"/>
                <a:ea typeface="Calibri"/>
                <a:cs typeface="Calibri"/>
                <a:sym typeface="Calibri"/>
              </a:rPr>
              <a:t>participações.</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body" idx="1"/>
          </p:nvPr>
        </p:nvSpPr>
        <p:spPr>
          <a:xfrm>
            <a:off x="2622042" y="1110346"/>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Educação na Saúde</a:t>
            </a:r>
            <a:endParaRPr/>
          </a:p>
        </p:txBody>
      </p:sp>
      <p:pic>
        <p:nvPicPr>
          <p:cNvPr id="164" name="Google Shape;164;p25" descr="Pessoas sentadas ao redor de uma mesa com cadeiras&#10;&#10;Descrição gerada automaticamente"/>
          <p:cNvPicPr preferRelativeResize="0"/>
          <p:nvPr/>
        </p:nvPicPr>
        <p:blipFill rotWithShape="1">
          <a:blip r:embed="rId3">
            <a:alphaModFix/>
          </a:blip>
          <a:srcRect b="16871"/>
          <a:stretch/>
        </p:blipFill>
        <p:spPr>
          <a:xfrm>
            <a:off x="548829" y="1758967"/>
            <a:ext cx="3248018"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5" name="Google Shape;165;p25" descr="Foto editada de grupo de pessoas posando para foto&#10;&#10;Descrição gerada automaticamente com confiança média"/>
          <p:cNvPicPr preferRelativeResize="0"/>
          <p:nvPr/>
        </p:nvPicPr>
        <p:blipFill rotWithShape="1">
          <a:blip r:embed="rId4">
            <a:alphaModFix/>
          </a:blip>
          <a:srcRect/>
          <a:stretch/>
        </p:blipFill>
        <p:spPr>
          <a:xfrm>
            <a:off x="4744588" y="1758967"/>
            <a:ext cx="3770762"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66" name="Google Shape;166;p25"/>
          <p:cNvSpPr txBox="1"/>
          <p:nvPr/>
        </p:nvSpPr>
        <p:spPr>
          <a:xfrm>
            <a:off x="3319272" y="3652358"/>
            <a:ext cx="21488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Encontros da equipe</a:t>
            </a:r>
            <a:endParaRPr/>
          </a:p>
        </p:txBody>
      </p:sp>
      <p:pic>
        <p:nvPicPr>
          <p:cNvPr id="167" name="Google Shape;167;p25" descr="Tela de celular com foto de homem&#10;&#10;Descrição gerada automaticamente"/>
          <p:cNvPicPr preferRelativeResize="0"/>
          <p:nvPr/>
        </p:nvPicPr>
        <p:blipFill rotWithShape="1">
          <a:blip r:embed="rId5">
            <a:alphaModFix/>
          </a:blip>
          <a:srcRect/>
          <a:stretch/>
        </p:blipFill>
        <p:spPr>
          <a:xfrm>
            <a:off x="548829" y="4071814"/>
            <a:ext cx="224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8" name="Google Shape;168;p25" descr="Tela de computador com foto de homem&#10;&#10;Descrição gerada automaticamente"/>
          <p:cNvPicPr preferRelativeResize="0"/>
          <p:nvPr/>
        </p:nvPicPr>
        <p:blipFill rotWithShape="1">
          <a:blip r:embed="rId6">
            <a:alphaModFix/>
          </a:blip>
          <a:srcRect/>
          <a:stretch/>
        </p:blipFill>
        <p:spPr>
          <a:xfrm>
            <a:off x="2468782" y="4776917"/>
            <a:ext cx="2239562"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9" name="Google Shape;169;p25" descr="Interface gráfica do usuário, Aplicativo&#10;&#10;Descrição gerada automaticamente"/>
          <p:cNvPicPr preferRelativeResize="0"/>
          <p:nvPr/>
        </p:nvPicPr>
        <p:blipFill rotWithShape="1">
          <a:blip r:embed="rId7">
            <a:alphaModFix/>
          </a:blip>
          <a:srcRect/>
          <a:stretch/>
        </p:blipFill>
        <p:spPr>
          <a:xfrm>
            <a:off x="4282821" y="4053526"/>
            <a:ext cx="2243115"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0" name="Google Shape;170;p25" descr="Tela de celular com foto de homem&#10;&#10;Descrição gerada automaticamente"/>
          <p:cNvPicPr preferRelativeResize="0"/>
          <p:nvPr/>
        </p:nvPicPr>
        <p:blipFill rotWithShape="1">
          <a:blip r:embed="rId8">
            <a:alphaModFix/>
          </a:blip>
          <a:srcRect/>
          <a:stretch/>
        </p:blipFill>
        <p:spPr>
          <a:xfrm>
            <a:off x="6274255" y="4386834"/>
            <a:ext cx="2241095"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71" name="Google Shape;171;p25"/>
          <p:cNvSpPr txBox="1">
            <a:spLocks noGrp="1"/>
          </p:cNvSpPr>
          <p:nvPr>
            <p:ph type="title"/>
          </p:nvPr>
        </p:nvSpPr>
        <p:spPr>
          <a:xfrm>
            <a:off x="2622042"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6" descr="Interface gráfica do usuário, Aplicativo&#10;&#10;Descrição gerada automaticamente"/>
          <p:cNvPicPr preferRelativeResize="0"/>
          <p:nvPr/>
        </p:nvPicPr>
        <p:blipFill rotWithShape="1">
          <a:blip r:embed="rId3">
            <a:alphaModFix/>
          </a:blip>
          <a:srcRect/>
          <a:stretch/>
        </p:blipFill>
        <p:spPr>
          <a:xfrm>
            <a:off x="3162049" y="4274863"/>
            <a:ext cx="2241094"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7" name="Google Shape;177;p26" descr="Auditório com pessoas sentadas&#10;&#10;Descrição gerada automaticamente"/>
          <p:cNvPicPr preferRelativeResize="0"/>
          <p:nvPr/>
        </p:nvPicPr>
        <p:blipFill rotWithShape="1">
          <a:blip r:embed="rId4">
            <a:alphaModFix/>
          </a:blip>
          <a:srcRect/>
          <a:stretch/>
        </p:blipFill>
        <p:spPr>
          <a:xfrm>
            <a:off x="3184806" y="1795215"/>
            <a:ext cx="1674419"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78" name="Google Shape;178;p26"/>
          <p:cNvSpPr txBox="1">
            <a:spLocks noGrp="1"/>
          </p:cNvSpPr>
          <p:nvPr>
            <p:ph type="body" idx="1"/>
          </p:nvPr>
        </p:nvSpPr>
        <p:spPr>
          <a:xfrm>
            <a:off x="2911221" y="1010923"/>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Educação na Saúde</a:t>
            </a:r>
            <a:endParaRPr/>
          </a:p>
        </p:txBody>
      </p:sp>
      <p:sp>
        <p:nvSpPr>
          <p:cNvPr id="179" name="Google Shape;179;p26"/>
          <p:cNvSpPr txBox="1"/>
          <p:nvPr/>
        </p:nvSpPr>
        <p:spPr>
          <a:xfrm>
            <a:off x="1835658" y="5593765"/>
            <a:ext cx="50680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Oficinas e encontros temáticos nas regiões e municípios </a:t>
            </a:r>
            <a:endParaRPr/>
          </a:p>
        </p:txBody>
      </p:sp>
      <p:pic>
        <p:nvPicPr>
          <p:cNvPr id="180" name="Google Shape;180;p26" descr="Grupo de pessoas sentadas ao redor de uma mesa&#10;&#10;Descrição gerada automaticamente com confiança média"/>
          <p:cNvPicPr preferRelativeResize="0"/>
          <p:nvPr/>
        </p:nvPicPr>
        <p:blipFill rotWithShape="1">
          <a:blip r:embed="rId5">
            <a:alphaModFix/>
          </a:blip>
          <a:srcRect/>
          <a:stretch/>
        </p:blipFill>
        <p:spPr>
          <a:xfrm>
            <a:off x="262715" y="1708926"/>
            <a:ext cx="2592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1" name="Google Shape;181;p26" descr="Grupo de pessoas sentadas ao redor de uma mesa&#10;&#10;Descrição gerada automaticamente com confiança média"/>
          <p:cNvPicPr preferRelativeResize="0"/>
          <p:nvPr/>
        </p:nvPicPr>
        <p:blipFill rotWithShape="1">
          <a:blip r:embed="rId6">
            <a:alphaModFix/>
          </a:blip>
          <a:srcRect/>
          <a:stretch/>
        </p:blipFill>
        <p:spPr>
          <a:xfrm>
            <a:off x="1134372" y="2510604"/>
            <a:ext cx="1580207"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2" name="Google Shape;182;p26" descr="Multidão de pessoas&#10;&#10;Descrição gerada automaticamente com confiança média"/>
          <p:cNvPicPr preferRelativeResize="0"/>
          <p:nvPr/>
        </p:nvPicPr>
        <p:blipFill rotWithShape="1">
          <a:blip r:embed="rId7">
            <a:alphaModFix/>
          </a:blip>
          <a:srcRect/>
          <a:stretch/>
        </p:blipFill>
        <p:spPr>
          <a:xfrm>
            <a:off x="2357376" y="3006058"/>
            <a:ext cx="2663144"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3" name="Google Shape;183;p26" descr="Grupo de pessoas em pé lado a lado&#10;&#10;Descrição gerada automaticamente"/>
          <p:cNvPicPr preferRelativeResize="0"/>
          <p:nvPr/>
        </p:nvPicPr>
        <p:blipFill rotWithShape="1">
          <a:blip r:embed="rId8">
            <a:alphaModFix/>
          </a:blip>
          <a:srcRect/>
          <a:stretch/>
        </p:blipFill>
        <p:spPr>
          <a:xfrm>
            <a:off x="4797017" y="1652687"/>
            <a:ext cx="3170123"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4" name="Google Shape;184;p26" descr="Grupo de pessoas sentadas ao redor de uma mesa&#10;&#10;Descrição gerada automaticamente"/>
          <p:cNvPicPr preferRelativeResize="0"/>
          <p:nvPr/>
        </p:nvPicPr>
        <p:blipFill rotWithShape="1">
          <a:blip r:embed="rId9">
            <a:alphaModFix/>
          </a:blip>
          <a:srcRect/>
          <a:stretch/>
        </p:blipFill>
        <p:spPr>
          <a:xfrm>
            <a:off x="4662799" y="2942138"/>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5" name="Google Shape;185;p26" descr="Pessoas sentadas em uma sala&#10;&#10;Descrição gerada automaticamente com confiança média"/>
          <p:cNvPicPr preferRelativeResize="0"/>
          <p:nvPr/>
        </p:nvPicPr>
        <p:blipFill rotWithShape="1">
          <a:blip r:embed="rId10">
            <a:alphaModFix/>
          </a:blip>
          <a:srcRect/>
          <a:stretch/>
        </p:blipFill>
        <p:spPr>
          <a:xfrm>
            <a:off x="375901" y="3839034"/>
            <a:ext cx="279825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6" name="Google Shape;186;p26" descr="Pessoas sentadas ao redor de mesa com cadeira&#10;&#10;Descrição gerada automaticamente"/>
          <p:cNvPicPr preferRelativeResize="0"/>
          <p:nvPr/>
        </p:nvPicPr>
        <p:blipFill rotWithShape="1">
          <a:blip r:embed="rId11">
            <a:alphaModFix/>
          </a:blip>
          <a:srcRect/>
          <a:stretch/>
        </p:blipFill>
        <p:spPr>
          <a:xfrm>
            <a:off x="5410444" y="3867707"/>
            <a:ext cx="945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7" name="Google Shape;187;p26" descr="Auditório com pessoas sentadas&#10;&#10;Descrição gerada automaticamente"/>
          <p:cNvPicPr preferRelativeResize="0"/>
          <p:nvPr/>
        </p:nvPicPr>
        <p:blipFill rotWithShape="1">
          <a:blip r:embed="rId12">
            <a:alphaModFix/>
          </a:blip>
          <a:srcRect/>
          <a:stretch/>
        </p:blipFill>
        <p:spPr>
          <a:xfrm>
            <a:off x="6342799" y="3439295"/>
            <a:ext cx="1889055"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8" name="Google Shape;188;p26" descr="Grupo de pessoas sentadas ao redor de uma mesa&#10;&#10;Descrição gerada automaticamente com confiança média"/>
          <p:cNvPicPr preferRelativeResize="0"/>
          <p:nvPr/>
        </p:nvPicPr>
        <p:blipFill rotWithShape="1">
          <a:blip r:embed="rId5">
            <a:alphaModFix/>
          </a:blip>
          <a:srcRect/>
          <a:stretch/>
        </p:blipFill>
        <p:spPr>
          <a:xfrm>
            <a:off x="6367214" y="2492569"/>
            <a:ext cx="2592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9" name="Google Shape;189;p26"/>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2874789" y="1055313"/>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Educação na Saúde</a:t>
            </a:r>
            <a:endParaRPr/>
          </a:p>
        </p:txBody>
      </p:sp>
      <p:sp>
        <p:nvSpPr>
          <p:cNvPr id="195" name="Google Shape;195;p27"/>
          <p:cNvSpPr txBox="1"/>
          <p:nvPr/>
        </p:nvSpPr>
        <p:spPr>
          <a:xfrm>
            <a:off x="3026808" y="5879808"/>
            <a:ext cx="30175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Rede Colaborativa; CES; Cursos</a:t>
            </a:r>
            <a:endParaRPr/>
          </a:p>
        </p:txBody>
      </p:sp>
      <p:pic>
        <p:nvPicPr>
          <p:cNvPr id="196" name="Google Shape;196;p27" descr="Interface gráfica do usuário, Aplicativo&#10;&#10;Descrição gerada automaticamente"/>
          <p:cNvPicPr preferRelativeResize="0"/>
          <p:nvPr/>
        </p:nvPicPr>
        <p:blipFill rotWithShape="1">
          <a:blip r:embed="rId3">
            <a:alphaModFix/>
          </a:blip>
          <a:srcRect/>
          <a:stretch/>
        </p:blipFill>
        <p:spPr>
          <a:xfrm>
            <a:off x="690227" y="1786230"/>
            <a:ext cx="3845341" cy="21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7" name="Google Shape;197;p27" descr="Interface gráfica do usuário, Aplicativo&#10;&#10;Descrição gerada automaticamente"/>
          <p:cNvPicPr preferRelativeResize="0"/>
          <p:nvPr/>
        </p:nvPicPr>
        <p:blipFill rotWithShape="1">
          <a:blip r:embed="rId4">
            <a:alphaModFix/>
          </a:blip>
          <a:srcRect/>
          <a:stretch/>
        </p:blipFill>
        <p:spPr>
          <a:xfrm>
            <a:off x="4858306" y="1703934"/>
            <a:ext cx="3845341" cy="21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8" name="Google Shape;198;p27" descr="Foto editada de grupo de pessoas posando para foto&#10;&#10;Descrição gerada automaticamente"/>
          <p:cNvPicPr preferRelativeResize="0"/>
          <p:nvPr/>
        </p:nvPicPr>
        <p:blipFill rotWithShape="1">
          <a:blip r:embed="rId5">
            <a:alphaModFix/>
          </a:blip>
          <a:srcRect/>
          <a:stretch/>
        </p:blipFill>
        <p:spPr>
          <a:xfrm>
            <a:off x="2935636" y="3358661"/>
            <a:ext cx="3272728" cy="21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9" name="Google Shape;199;p27"/>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8"/>
          <p:cNvSpPr txBox="1">
            <a:spLocks noGrp="1"/>
          </p:cNvSpPr>
          <p:nvPr>
            <p:ph type="body" idx="1"/>
          </p:nvPr>
        </p:nvSpPr>
        <p:spPr>
          <a:xfrm>
            <a:off x="628650" y="1953641"/>
            <a:ext cx="7886700" cy="3221863"/>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sz="2000" b="1">
                <a:solidFill>
                  <a:schemeClr val="dk1"/>
                </a:solidFill>
                <a:latin typeface="Calibri"/>
                <a:ea typeface="Calibri"/>
                <a:cs typeface="Calibri"/>
                <a:sym typeface="Calibri"/>
              </a:rPr>
              <a:t>Apoio Institucional</a:t>
            </a:r>
            <a:endParaRPr/>
          </a:p>
          <a:p>
            <a:pPr marL="114300" lvl="0" indent="0" algn="just" rtl="0">
              <a:lnSpc>
                <a:spcPct val="90000"/>
              </a:lnSpc>
              <a:spcBef>
                <a:spcPts val="1000"/>
              </a:spcBef>
              <a:spcAft>
                <a:spcPts val="0"/>
              </a:spcAft>
              <a:buSzPts val="1800"/>
              <a:buNone/>
            </a:pPr>
            <a:r>
              <a:rPr lang="pt-BR" sz="2000">
                <a:solidFill>
                  <a:schemeClr val="dk1"/>
                </a:solidFill>
                <a:latin typeface="Calibri"/>
                <a:ea typeface="Calibri"/>
                <a:cs typeface="Calibri"/>
                <a:sym typeface="Calibri"/>
              </a:rPr>
              <a:t>O objetivo desta diretriz é realizar o apoio institucional aos gestores visando o fortalecimento da governança regional.</a:t>
            </a:r>
            <a:endParaRPr/>
          </a:p>
          <a:p>
            <a:pPr marL="114300" lvl="0" indent="0" algn="just" rtl="0">
              <a:lnSpc>
                <a:spcPct val="90000"/>
              </a:lnSpc>
              <a:spcBef>
                <a:spcPts val="1000"/>
              </a:spcBef>
              <a:spcAft>
                <a:spcPts val="0"/>
              </a:spcAft>
              <a:buSzPts val="1800"/>
              <a:buNone/>
            </a:pPr>
            <a:r>
              <a:rPr lang="pt-BR" sz="2000">
                <a:solidFill>
                  <a:schemeClr val="dk1"/>
                </a:solidFill>
                <a:latin typeface="Calibri"/>
                <a:ea typeface="Calibri"/>
                <a:cs typeface="Calibri"/>
                <a:sym typeface="Calibri"/>
              </a:rPr>
              <a:t>Trata da agenda permanente e é composta de ações/atividades dos membros da equipe técnica do COSEMS, em especial dos apoiadores regionais. </a:t>
            </a:r>
            <a:endParaRPr sz="2000">
              <a:solidFill>
                <a:schemeClr val="dk1"/>
              </a:solidFill>
              <a:latin typeface="Calibri"/>
              <a:ea typeface="Calibri"/>
              <a:cs typeface="Calibri"/>
              <a:sym typeface="Calibri"/>
            </a:endParaRPr>
          </a:p>
          <a:p>
            <a:pPr marL="114300" lvl="0" indent="0" algn="just" rtl="0">
              <a:lnSpc>
                <a:spcPct val="90000"/>
              </a:lnSpc>
              <a:spcBef>
                <a:spcPts val="1000"/>
              </a:spcBef>
              <a:spcAft>
                <a:spcPts val="0"/>
              </a:spcAft>
              <a:buSzPts val="1800"/>
              <a:buNone/>
            </a:pPr>
            <a:r>
              <a:rPr lang="pt-BR" sz="2000" b="0" i="0" u="none" strike="noStrike" cap="none">
                <a:solidFill>
                  <a:schemeClr val="dk1"/>
                </a:solidFill>
                <a:latin typeface="Calibri"/>
                <a:ea typeface="Calibri"/>
                <a:cs typeface="Calibri"/>
                <a:sym typeface="Calibri"/>
              </a:rPr>
              <a:t>No primeiro quadrimestre de 2023 </a:t>
            </a:r>
            <a:r>
              <a:rPr lang="pt-BR" sz="2000">
                <a:solidFill>
                  <a:schemeClr val="dk1"/>
                </a:solidFill>
                <a:latin typeface="Calibri"/>
                <a:ea typeface="Calibri"/>
                <a:cs typeface="Calibri"/>
                <a:sym typeface="Calibri"/>
              </a:rPr>
              <a:t>foram registradas </a:t>
            </a:r>
            <a:r>
              <a:rPr lang="pt-BR" sz="2000" b="1">
                <a:solidFill>
                  <a:schemeClr val="dk1"/>
                </a:solidFill>
                <a:latin typeface="Calibri"/>
                <a:ea typeface="Calibri"/>
                <a:cs typeface="Calibri"/>
                <a:sym typeface="Calibri"/>
              </a:rPr>
              <a:t>621</a:t>
            </a:r>
            <a:r>
              <a:rPr lang="pt-BR" sz="2000">
                <a:solidFill>
                  <a:schemeClr val="dk1"/>
                </a:solidFill>
                <a:latin typeface="Calibri"/>
                <a:ea typeface="Calibri"/>
                <a:cs typeface="Calibri"/>
                <a:sym typeface="Calibri"/>
              </a:rPr>
              <a:t> participações/atividades, sendo que </a:t>
            </a:r>
            <a:r>
              <a:rPr lang="pt-BR" sz="2000" b="1">
                <a:solidFill>
                  <a:schemeClr val="dk1"/>
                </a:solidFill>
                <a:latin typeface="Calibri"/>
                <a:ea typeface="Calibri"/>
                <a:cs typeface="Calibri"/>
                <a:sym typeface="Calibri"/>
              </a:rPr>
              <a:t>86</a:t>
            </a:r>
            <a:r>
              <a:rPr lang="pt-BR" sz="2000">
                <a:solidFill>
                  <a:schemeClr val="dk1"/>
                </a:solidFill>
                <a:latin typeface="Calibri"/>
                <a:ea typeface="Calibri"/>
                <a:cs typeface="Calibri"/>
                <a:sym typeface="Calibri"/>
              </a:rPr>
              <a:t> correspondem a reuniões de CRESEMS e </a:t>
            </a:r>
            <a:r>
              <a:rPr lang="pt-BR" sz="2000" b="1">
                <a:solidFill>
                  <a:schemeClr val="dk1"/>
                </a:solidFill>
                <a:latin typeface="Calibri"/>
                <a:ea typeface="Calibri"/>
                <a:cs typeface="Calibri"/>
                <a:sym typeface="Calibri"/>
              </a:rPr>
              <a:t>37</a:t>
            </a:r>
            <a:r>
              <a:rPr lang="pt-BR" sz="2000">
                <a:solidFill>
                  <a:schemeClr val="dk1"/>
                </a:solidFill>
                <a:latin typeface="Calibri"/>
                <a:ea typeface="Calibri"/>
                <a:cs typeface="Calibri"/>
                <a:sym typeface="Calibri"/>
              </a:rPr>
              <a:t> a reuniões de CIR. </a:t>
            </a:r>
            <a:endParaRPr sz="2000" b="0" i="0" u="none" strike="noStrike" cap="none">
              <a:solidFill>
                <a:schemeClr val="dk1"/>
              </a:solidFill>
              <a:latin typeface="Calibri"/>
              <a:ea typeface="Calibri"/>
              <a:cs typeface="Calibri"/>
              <a:sym typeface="Calibri"/>
            </a:endParaRPr>
          </a:p>
        </p:txBody>
      </p:sp>
      <p:sp>
        <p:nvSpPr>
          <p:cNvPr id="205" name="Google Shape;205;p28"/>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9" descr="Homem sentado em cadeira em frente a televisão&#10;&#10;Descrição gerada automaticamente com confiança média"/>
          <p:cNvPicPr preferRelativeResize="0"/>
          <p:nvPr/>
        </p:nvPicPr>
        <p:blipFill rotWithShape="1">
          <a:blip r:embed="rId3">
            <a:alphaModFix/>
          </a:blip>
          <a:srcRect/>
          <a:stretch/>
        </p:blipFill>
        <p:spPr>
          <a:xfrm>
            <a:off x="3816564" y="3936947"/>
            <a:ext cx="2205957"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11" name="Google Shape;211;p29"/>
          <p:cNvSpPr txBox="1">
            <a:spLocks noGrp="1"/>
          </p:cNvSpPr>
          <p:nvPr>
            <p:ph type="body" idx="1"/>
          </p:nvPr>
        </p:nvSpPr>
        <p:spPr>
          <a:xfrm>
            <a:off x="2691084" y="5348430"/>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Apoio Institucional</a:t>
            </a:r>
            <a:endParaRPr/>
          </a:p>
        </p:txBody>
      </p:sp>
      <p:sp>
        <p:nvSpPr>
          <p:cNvPr id="212" name="Google Shape;212;p29"/>
          <p:cNvSpPr txBox="1"/>
          <p:nvPr/>
        </p:nvSpPr>
        <p:spPr>
          <a:xfrm>
            <a:off x="2840355" y="6005331"/>
            <a:ext cx="30175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Reuniões de CIR e CRESEMS</a:t>
            </a:r>
            <a:endParaRPr/>
          </a:p>
        </p:txBody>
      </p:sp>
      <p:pic>
        <p:nvPicPr>
          <p:cNvPr id="213" name="Google Shape;213;p29" descr="Grupo de pessoas sentadas ao redor de uma mesa com cadeiras&#10;&#10;Descrição gerada automaticamente"/>
          <p:cNvPicPr preferRelativeResize="0"/>
          <p:nvPr/>
        </p:nvPicPr>
        <p:blipFill rotWithShape="1">
          <a:blip r:embed="rId4">
            <a:alphaModFix/>
          </a:blip>
          <a:srcRect/>
          <a:stretch/>
        </p:blipFill>
        <p:spPr>
          <a:xfrm>
            <a:off x="435696" y="1661053"/>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4" name="Google Shape;214;p29" descr="Auditório com pessoas sentadas&#10;&#10;Descrição gerada automaticamente"/>
          <p:cNvPicPr preferRelativeResize="0"/>
          <p:nvPr/>
        </p:nvPicPr>
        <p:blipFill rotWithShape="1">
          <a:blip r:embed="rId5">
            <a:alphaModFix/>
          </a:blip>
          <a:srcRect/>
          <a:stretch/>
        </p:blipFill>
        <p:spPr>
          <a:xfrm>
            <a:off x="1642872" y="2505456"/>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5" name="Google Shape;215;p29" descr="Grupo de pessoas sentadas em sala de aula&#10;&#10;Descrição gerada automaticamente"/>
          <p:cNvPicPr preferRelativeResize="0"/>
          <p:nvPr/>
        </p:nvPicPr>
        <p:blipFill rotWithShape="1">
          <a:blip r:embed="rId6">
            <a:alphaModFix/>
          </a:blip>
          <a:srcRect/>
          <a:stretch/>
        </p:blipFill>
        <p:spPr>
          <a:xfrm>
            <a:off x="2357038" y="1508335"/>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6" name="Google Shape;216;p29" descr="Grupo de pessoas sentadas ao redor de uma mesa&#10;&#10;Descrição gerada automaticamente"/>
          <p:cNvPicPr preferRelativeResize="0"/>
          <p:nvPr/>
        </p:nvPicPr>
        <p:blipFill rotWithShape="1">
          <a:blip r:embed="rId7">
            <a:alphaModFix/>
          </a:blip>
          <a:srcRect/>
          <a:stretch/>
        </p:blipFill>
        <p:spPr>
          <a:xfrm>
            <a:off x="3509115" y="2630005"/>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7" name="Google Shape;217;p29" descr="Grupo de pessoas sentadas em cadeiras&#10;&#10;Descrição gerada automaticamente com confiança média"/>
          <p:cNvPicPr preferRelativeResize="0"/>
          <p:nvPr/>
        </p:nvPicPr>
        <p:blipFill rotWithShape="1">
          <a:blip r:embed="rId8">
            <a:alphaModFix/>
          </a:blip>
          <a:srcRect/>
          <a:stretch/>
        </p:blipFill>
        <p:spPr>
          <a:xfrm>
            <a:off x="4252894" y="1661053"/>
            <a:ext cx="126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8" name="Google Shape;218;p29" descr="Pessoas sentadas ao redor de uma mesa&#10;&#10;Descrição gerada automaticamente"/>
          <p:cNvPicPr preferRelativeResize="0"/>
          <p:nvPr/>
        </p:nvPicPr>
        <p:blipFill rotWithShape="1">
          <a:blip r:embed="rId9">
            <a:alphaModFix/>
          </a:blip>
          <a:srcRect/>
          <a:stretch/>
        </p:blipFill>
        <p:spPr>
          <a:xfrm>
            <a:off x="5232418" y="2627894"/>
            <a:ext cx="2665785"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19" name="Google Shape;219;p29" descr="Sala de reunião com mesa e cadeiras&#10;&#10;Descrição gerada automaticamente com confiança média"/>
          <p:cNvPicPr preferRelativeResize="0"/>
          <p:nvPr/>
        </p:nvPicPr>
        <p:blipFill rotWithShape="1">
          <a:blip r:embed="rId10">
            <a:alphaModFix/>
          </a:blip>
          <a:srcRect/>
          <a:stretch/>
        </p:blipFill>
        <p:spPr>
          <a:xfrm>
            <a:off x="5677689" y="1863483"/>
            <a:ext cx="3017964"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0" name="Google Shape;220;p29" descr="Salão com pessoas ao redor de uma mesa&#10;&#10;Descrição gerada automaticamente"/>
          <p:cNvPicPr preferRelativeResize="0"/>
          <p:nvPr/>
        </p:nvPicPr>
        <p:blipFill rotWithShape="1">
          <a:blip r:embed="rId11">
            <a:alphaModFix/>
          </a:blip>
          <a:srcRect/>
          <a:stretch/>
        </p:blipFill>
        <p:spPr>
          <a:xfrm>
            <a:off x="1184124" y="3833192"/>
            <a:ext cx="2509329"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1" name="Google Shape;221;p29" descr="Grupo de pessoas em pé ao redor de uma mesa&#10;&#10;Descrição gerada automaticamente"/>
          <p:cNvPicPr preferRelativeResize="0"/>
          <p:nvPr/>
        </p:nvPicPr>
        <p:blipFill rotWithShape="1">
          <a:blip r:embed="rId12">
            <a:alphaModFix/>
          </a:blip>
          <a:srcRect/>
          <a:stretch/>
        </p:blipFill>
        <p:spPr>
          <a:xfrm>
            <a:off x="5753640" y="3721157"/>
            <a:ext cx="2797533"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22" name="Google Shape;222;p29"/>
          <p:cNvSpPr txBox="1"/>
          <p:nvPr/>
        </p:nvSpPr>
        <p:spPr>
          <a:xfrm>
            <a:off x="2642616" y="0"/>
            <a:ext cx="6339078" cy="1325563"/>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r" rtl="0">
              <a:lnSpc>
                <a:spcPct val="90000"/>
              </a:lnSpc>
              <a:spcBef>
                <a:spcPts val="0"/>
              </a:spcBef>
              <a:spcAft>
                <a:spcPts val="0"/>
              </a:spcAft>
              <a:buClr>
                <a:schemeClr val="dk1"/>
              </a:buClr>
              <a:buSzPct val="47337"/>
              <a:buFont typeface="Calibri"/>
              <a:buNone/>
            </a:pPr>
            <a:r>
              <a:rPr lang="pt-BR" sz="3900" b="0" i="0" u="none" strike="noStrike" cap="none">
                <a:solidFill>
                  <a:schemeClr val="dk1"/>
                </a:solidFill>
                <a:latin typeface="Calibri"/>
                <a:ea typeface="Calibri"/>
                <a:cs typeface="Calibri"/>
                <a:sym typeface="Calibri"/>
              </a:rPr>
              <a:t>Diretrizes</a:t>
            </a:r>
            <a:br>
              <a:rPr lang="pt-BR" sz="4400" b="0" i="0" u="none" strike="noStrike" cap="none">
                <a:solidFill>
                  <a:schemeClr val="dk1"/>
                </a:solidFill>
                <a:latin typeface="Calibri"/>
                <a:ea typeface="Calibri"/>
                <a:cs typeface="Calibri"/>
                <a:sym typeface="Calibri"/>
              </a:rPr>
            </a:br>
            <a:r>
              <a:rPr lang="pt-BR" sz="2800" b="0" i="0" u="none" strike="noStrike" cap="none">
                <a:solidFill>
                  <a:schemeClr val="dk1"/>
                </a:solidFill>
                <a:latin typeface="Calibri"/>
                <a:ea typeface="Calibri"/>
                <a:cs typeface="Calibri"/>
                <a:sym typeface="Calibri"/>
              </a:rPr>
              <a:t>Relatório de Atividades 1º Quadrimestre 2023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0" descr="Grupo de pessoas em pé lado a lado&#10;&#10;Descrição gerada automaticamente"/>
          <p:cNvPicPr preferRelativeResize="0"/>
          <p:nvPr/>
        </p:nvPicPr>
        <p:blipFill rotWithShape="1">
          <a:blip r:embed="rId3">
            <a:alphaModFix/>
          </a:blip>
          <a:srcRect/>
          <a:stretch/>
        </p:blipFill>
        <p:spPr>
          <a:xfrm>
            <a:off x="6022521" y="3917064"/>
            <a:ext cx="260129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28" name="Google Shape;228;p30"/>
          <p:cNvSpPr txBox="1">
            <a:spLocks noGrp="1"/>
          </p:cNvSpPr>
          <p:nvPr>
            <p:ph type="title"/>
          </p:nvPr>
        </p:nvSpPr>
        <p:spPr>
          <a:xfrm>
            <a:off x="6009894" y="109094"/>
            <a:ext cx="25054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pt-BR"/>
              <a:t>Diretrizes</a:t>
            </a:r>
            <a:endParaRPr/>
          </a:p>
        </p:txBody>
      </p:sp>
      <p:sp>
        <p:nvSpPr>
          <p:cNvPr id="229" name="Google Shape;229;p30"/>
          <p:cNvSpPr txBox="1">
            <a:spLocks noGrp="1"/>
          </p:cNvSpPr>
          <p:nvPr>
            <p:ph type="body" idx="1"/>
          </p:nvPr>
        </p:nvSpPr>
        <p:spPr>
          <a:xfrm>
            <a:off x="2688336" y="786036"/>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Apoio Institucional</a:t>
            </a:r>
            <a:endParaRPr/>
          </a:p>
        </p:txBody>
      </p:sp>
      <p:sp>
        <p:nvSpPr>
          <p:cNvPr id="230" name="Google Shape;230;p30"/>
          <p:cNvSpPr txBox="1"/>
          <p:nvPr/>
        </p:nvSpPr>
        <p:spPr>
          <a:xfrm>
            <a:off x="3005001" y="6019719"/>
            <a:ext cx="30175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Reuniões de CIR e CRESEMS</a:t>
            </a:r>
            <a:endParaRPr/>
          </a:p>
        </p:txBody>
      </p:sp>
      <p:pic>
        <p:nvPicPr>
          <p:cNvPr id="231" name="Google Shape;231;p30" descr="Salão com pessoas ao redor&#10;&#10;Descrição gerada automaticamente"/>
          <p:cNvPicPr preferRelativeResize="0"/>
          <p:nvPr/>
        </p:nvPicPr>
        <p:blipFill rotWithShape="1">
          <a:blip r:embed="rId4">
            <a:alphaModFix/>
          </a:blip>
          <a:srcRect/>
          <a:stretch/>
        </p:blipFill>
        <p:spPr>
          <a:xfrm>
            <a:off x="6215252" y="2521080"/>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2" name="Google Shape;232;p30" descr="Grupo de pessoas sentadas ao redor de um computador&#10;&#10;Descrição gerada automaticamente com confiança média"/>
          <p:cNvPicPr preferRelativeResize="0"/>
          <p:nvPr/>
        </p:nvPicPr>
        <p:blipFill rotWithShape="1">
          <a:blip r:embed="rId5">
            <a:alphaModFix/>
          </a:blip>
          <a:srcRect/>
          <a:stretch/>
        </p:blipFill>
        <p:spPr>
          <a:xfrm>
            <a:off x="1144296" y="3957041"/>
            <a:ext cx="1541157"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3" name="Google Shape;233;p30" descr="Grupo de pessoas sentadas ao redor de uma mesa&#10;&#10;Descrição gerada automaticamente"/>
          <p:cNvPicPr preferRelativeResize="0"/>
          <p:nvPr/>
        </p:nvPicPr>
        <p:blipFill rotWithShape="1">
          <a:blip r:embed="rId6">
            <a:alphaModFix/>
          </a:blip>
          <a:srcRect/>
          <a:stretch/>
        </p:blipFill>
        <p:spPr>
          <a:xfrm>
            <a:off x="503523" y="1516953"/>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4" name="Google Shape;234;p30" descr="Grupo de pessoas sentadas em uma sala&#10;&#10;Descrição gerada automaticamente com confiança média"/>
          <p:cNvPicPr preferRelativeResize="0"/>
          <p:nvPr/>
        </p:nvPicPr>
        <p:blipFill rotWithShape="1">
          <a:blip r:embed="rId7">
            <a:alphaModFix/>
          </a:blip>
          <a:srcRect/>
          <a:stretch/>
        </p:blipFill>
        <p:spPr>
          <a:xfrm>
            <a:off x="769118" y="2706592"/>
            <a:ext cx="1578728" cy="11840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5" name="Google Shape;235;p30" descr="Pessoas sentadas em uma sala&#10;&#10;Descrição gerada automaticamente"/>
          <p:cNvPicPr preferRelativeResize="0"/>
          <p:nvPr/>
        </p:nvPicPr>
        <p:blipFill rotWithShape="1">
          <a:blip r:embed="rId8">
            <a:alphaModFix/>
          </a:blip>
          <a:srcRect/>
          <a:stretch/>
        </p:blipFill>
        <p:spPr>
          <a:xfrm>
            <a:off x="2508156" y="1640960"/>
            <a:ext cx="2594595"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6" name="Google Shape;236;p30" descr="Interface gráfica do usuário&#10;&#10;Descrição gerada automaticamente"/>
          <p:cNvPicPr preferRelativeResize="0"/>
          <p:nvPr/>
        </p:nvPicPr>
        <p:blipFill rotWithShape="1">
          <a:blip r:embed="rId9">
            <a:alphaModFix/>
          </a:blip>
          <a:srcRect/>
          <a:stretch/>
        </p:blipFill>
        <p:spPr>
          <a:xfrm>
            <a:off x="2226895" y="2830599"/>
            <a:ext cx="2243116"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7" name="Google Shape;237;p30" descr="Grupo de pessoas em pé ao redor de uma mesa&#10;&#10;Descrição gerada automaticamente com confiança média"/>
          <p:cNvPicPr preferRelativeResize="0"/>
          <p:nvPr/>
        </p:nvPicPr>
        <p:blipFill rotWithShape="1">
          <a:blip r:embed="rId10">
            <a:alphaModFix/>
          </a:blip>
          <a:srcRect/>
          <a:stretch/>
        </p:blipFill>
        <p:spPr>
          <a:xfrm>
            <a:off x="5268374" y="1570599"/>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8" name="Google Shape;238;p30" descr="Grupo de pessoas em pé posando para foto&#10;&#10;Descrição gerada automaticamente"/>
          <p:cNvPicPr preferRelativeResize="0"/>
          <p:nvPr/>
        </p:nvPicPr>
        <p:blipFill rotWithShape="1">
          <a:blip r:embed="rId11">
            <a:alphaModFix/>
          </a:blip>
          <a:srcRect/>
          <a:stretch/>
        </p:blipFill>
        <p:spPr>
          <a:xfrm>
            <a:off x="4295034" y="2438841"/>
            <a:ext cx="168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39" name="Google Shape;239;p30" descr="Pessoas sentadas ao redor de mesa com cadeira&#10;&#10;Descrição gerada automaticamente"/>
          <p:cNvPicPr preferRelativeResize="0"/>
          <p:nvPr/>
        </p:nvPicPr>
        <p:blipFill rotWithShape="1">
          <a:blip r:embed="rId12">
            <a:alphaModFix/>
          </a:blip>
          <a:srcRect/>
          <a:stretch/>
        </p:blipFill>
        <p:spPr>
          <a:xfrm>
            <a:off x="3310124" y="3582856"/>
            <a:ext cx="279825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0" name="Google Shape;240;p30" descr="Grupo de pessoas sentadas ao redor de uma mesa&#10;&#10;Descrição gerada automaticamente"/>
          <p:cNvPicPr preferRelativeResize="0"/>
          <p:nvPr/>
        </p:nvPicPr>
        <p:blipFill rotWithShape="1">
          <a:blip r:embed="rId13">
            <a:alphaModFix/>
          </a:blip>
          <a:srcRect/>
          <a:stretch/>
        </p:blipFill>
        <p:spPr>
          <a:xfrm>
            <a:off x="2527731" y="4567083"/>
            <a:ext cx="2240000" cy="126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12ac53fb72_0_394"/>
          <p:cNvSpPr txBox="1"/>
          <p:nvPr/>
        </p:nvSpPr>
        <p:spPr>
          <a:xfrm>
            <a:off x="974271" y="1520805"/>
            <a:ext cx="7195457" cy="38163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pt-BR" sz="6600" b="1" i="0" u="none" strike="noStrike" cap="none">
                <a:solidFill>
                  <a:schemeClr val="accent1"/>
                </a:solidFill>
                <a:latin typeface="Calibri"/>
                <a:ea typeface="Calibri"/>
                <a:cs typeface="Calibri"/>
                <a:sym typeface="Calibri"/>
              </a:rPr>
              <a:t>RELATÓRIO DE ATIVIDADES</a:t>
            </a:r>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3200"/>
              <a:buFont typeface="Arial"/>
              <a:buNone/>
            </a:pPr>
            <a:r>
              <a:rPr lang="pt-BR" sz="3200" b="1" i="0" u="none" strike="noStrike" cap="none">
                <a:solidFill>
                  <a:srgbClr val="3A3838"/>
                </a:solidFill>
                <a:latin typeface="Calibri"/>
                <a:ea typeface="Calibri"/>
                <a:cs typeface="Calibri"/>
                <a:sym typeface="Calibri"/>
              </a:rPr>
              <a:t>1º QUADRIMESTRE/2023</a:t>
            </a:r>
            <a:endParaRPr/>
          </a:p>
          <a:p>
            <a:pPr marL="0" marR="0" lvl="0" indent="0" algn="ctr" rtl="0">
              <a:lnSpc>
                <a:spcPct val="150000"/>
              </a:lnSpc>
              <a:spcBef>
                <a:spcPts val="0"/>
              </a:spcBef>
              <a:spcAft>
                <a:spcPts val="0"/>
              </a:spcAft>
              <a:buClr>
                <a:srgbClr val="000000"/>
              </a:buClr>
              <a:buSzPts val="3200"/>
              <a:buFont typeface="Arial"/>
              <a:buNone/>
            </a:pPr>
            <a:r>
              <a:rPr lang="pt-BR" sz="3200" b="1" i="0" u="none" strike="noStrike" cap="none">
                <a:solidFill>
                  <a:srgbClr val="3A3838"/>
                </a:solidFill>
                <a:latin typeface="Calibri"/>
                <a:ea typeface="Calibri"/>
                <a:cs typeface="Calibri"/>
                <a:sym typeface="Calibri"/>
              </a:rPr>
              <a:t>JANEIRO – ABRIL 2023</a:t>
            </a:r>
            <a:endParaRPr sz="1400" b="0" i="0" u="none" strike="noStrike" cap="none">
              <a:solidFill>
                <a:srgbClr val="3A3838"/>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1" descr="Tela de computador com foto de homem&#10;&#10;Descrição gerada automaticamente"/>
          <p:cNvPicPr preferRelativeResize="0"/>
          <p:nvPr/>
        </p:nvPicPr>
        <p:blipFill rotWithShape="1">
          <a:blip r:embed="rId3">
            <a:alphaModFix/>
          </a:blip>
          <a:srcRect/>
          <a:stretch/>
        </p:blipFill>
        <p:spPr>
          <a:xfrm>
            <a:off x="1906805" y="3877132"/>
            <a:ext cx="3201562"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46" name="Google Shape;246;p31"/>
          <p:cNvSpPr txBox="1">
            <a:spLocks noGrp="1"/>
          </p:cNvSpPr>
          <p:nvPr>
            <p:ph type="body" idx="1"/>
          </p:nvPr>
        </p:nvSpPr>
        <p:spPr>
          <a:xfrm>
            <a:off x="2688336" y="5865811"/>
            <a:ext cx="3321600" cy="6486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Apoio Institucional</a:t>
            </a:r>
            <a:endParaRPr/>
          </a:p>
        </p:txBody>
      </p:sp>
      <p:sp>
        <p:nvSpPr>
          <p:cNvPr id="247" name="Google Shape;247;p31"/>
          <p:cNvSpPr txBox="1"/>
          <p:nvPr/>
        </p:nvSpPr>
        <p:spPr>
          <a:xfrm>
            <a:off x="1724799" y="6283045"/>
            <a:ext cx="524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Outros espaços de atuação (reuniões de GT, Consórcios...)</a:t>
            </a:r>
            <a:endParaRPr/>
          </a:p>
        </p:txBody>
      </p:sp>
      <p:pic>
        <p:nvPicPr>
          <p:cNvPr id="248" name="Google Shape;248;p31" descr="Tela de celular com foto de homem&#10;&#10;Descrição gerada automaticamente"/>
          <p:cNvPicPr preferRelativeResize="0"/>
          <p:nvPr/>
        </p:nvPicPr>
        <p:blipFill rotWithShape="1">
          <a:blip r:embed="rId4">
            <a:alphaModFix/>
          </a:blip>
          <a:srcRect/>
          <a:stretch/>
        </p:blipFill>
        <p:spPr>
          <a:xfrm>
            <a:off x="805525" y="1575992"/>
            <a:ext cx="3201562"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9" name="Google Shape;249;p31" descr="Pessoas sentadas em cadeiras&#10;&#10;Descrição gerada automaticamente"/>
          <p:cNvPicPr preferRelativeResize="0"/>
          <p:nvPr/>
        </p:nvPicPr>
        <p:blipFill rotWithShape="1">
          <a:blip r:embed="rId5">
            <a:alphaModFix/>
          </a:blip>
          <a:srcRect/>
          <a:stretch/>
        </p:blipFill>
        <p:spPr>
          <a:xfrm>
            <a:off x="1949115" y="2198840"/>
            <a:ext cx="24000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0" name="Google Shape;250;p31" descr="Grupo de pessoas em pé posando para foto&#10;&#10;Descrição gerada automaticamente"/>
          <p:cNvPicPr preferRelativeResize="0"/>
          <p:nvPr/>
        </p:nvPicPr>
        <p:blipFill rotWithShape="1">
          <a:blip r:embed="rId6">
            <a:alphaModFix/>
          </a:blip>
          <a:srcRect/>
          <a:stretch/>
        </p:blipFill>
        <p:spPr>
          <a:xfrm>
            <a:off x="4862622" y="3145536"/>
            <a:ext cx="24000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1" name="Google Shape;251;p31" descr="Grupo de pessoas sentadas em uma sala&#10;&#10;Descrição gerada automaticamente com confiança média"/>
          <p:cNvPicPr preferRelativeResize="0"/>
          <p:nvPr/>
        </p:nvPicPr>
        <p:blipFill rotWithShape="1">
          <a:blip r:embed="rId7">
            <a:alphaModFix/>
          </a:blip>
          <a:srcRect/>
          <a:stretch/>
        </p:blipFill>
        <p:spPr>
          <a:xfrm>
            <a:off x="4281379" y="1536698"/>
            <a:ext cx="24000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52" name="Google Shape;252;p31" descr="Grupo de pessoas sentadas em uma sala&#10;&#10;Descrição gerada automaticamente com confiança média"/>
          <p:cNvPicPr preferRelativeResize="0"/>
          <p:nvPr/>
        </p:nvPicPr>
        <p:blipFill rotWithShape="1">
          <a:blip r:embed="rId7">
            <a:alphaModFix/>
          </a:blip>
          <a:srcRect/>
          <a:stretch/>
        </p:blipFill>
        <p:spPr>
          <a:xfrm>
            <a:off x="6353113" y="1636875"/>
            <a:ext cx="24000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53" name="Google Shape;253;p31"/>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2"/>
          <p:cNvSpPr txBox="1">
            <a:spLocks noGrp="1"/>
          </p:cNvSpPr>
          <p:nvPr>
            <p:ph type="body" idx="1"/>
          </p:nvPr>
        </p:nvSpPr>
        <p:spPr>
          <a:xfrm>
            <a:off x="329184" y="1670177"/>
            <a:ext cx="8522208" cy="4117975"/>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90000"/>
              </a:lnSpc>
              <a:spcBef>
                <a:spcPts val="1000"/>
              </a:spcBef>
              <a:spcAft>
                <a:spcPts val="0"/>
              </a:spcAft>
              <a:buSzPct val="97297"/>
              <a:buNone/>
            </a:pPr>
            <a:r>
              <a:rPr lang="pt-BR" sz="2000" b="1">
                <a:solidFill>
                  <a:schemeClr val="dk1"/>
                </a:solidFill>
                <a:latin typeface="Calibri"/>
                <a:ea typeface="Calibri"/>
                <a:cs typeface="Calibri"/>
                <a:sym typeface="Calibri"/>
              </a:rPr>
              <a:t>Gestão Colegiada</a:t>
            </a:r>
            <a:endParaRPr/>
          </a:p>
          <a:p>
            <a:pPr marL="114300" lvl="0" indent="0" algn="just" rtl="0">
              <a:lnSpc>
                <a:spcPct val="90000"/>
              </a:lnSpc>
              <a:spcBef>
                <a:spcPts val="1000"/>
              </a:spcBef>
              <a:spcAft>
                <a:spcPts val="0"/>
              </a:spcAft>
              <a:buSzPct val="97297"/>
              <a:buNone/>
            </a:pPr>
            <a:r>
              <a:rPr lang="pt-BR" sz="2000">
                <a:solidFill>
                  <a:schemeClr val="dk1"/>
                </a:solidFill>
                <a:latin typeface="Calibri"/>
                <a:ea typeface="Calibri"/>
                <a:cs typeface="Calibri"/>
                <a:sym typeface="Calibri"/>
              </a:rPr>
              <a:t>A diretriz Gestão Colegiada visa e</a:t>
            </a:r>
            <a:r>
              <a:rPr lang="pt-BR" sz="2000">
                <a:latin typeface="Calibri"/>
                <a:ea typeface="Calibri"/>
                <a:cs typeface="Calibri"/>
                <a:sym typeface="Calibri"/>
              </a:rPr>
              <a:t>fetivar a participação dos membros da diretoria executiva, conselho fiscal, conselho consultivo e equipe técnica do COSEMS, bem como dos demais gestores municipais de saúde, nas instâncias de articulação interfederativa e interinstitucional com garantia de decisão colegiada do Cosems-PR.</a:t>
            </a:r>
            <a:endParaRPr/>
          </a:p>
          <a:p>
            <a:pPr marL="114300" lvl="0" indent="0" algn="just" rtl="0">
              <a:lnSpc>
                <a:spcPct val="90000"/>
              </a:lnSpc>
              <a:spcBef>
                <a:spcPts val="1000"/>
              </a:spcBef>
              <a:spcAft>
                <a:spcPts val="0"/>
              </a:spcAft>
              <a:buSzPct val="97297"/>
              <a:buNone/>
            </a:pPr>
            <a:r>
              <a:rPr lang="pt-BR" sz="2000">
                <a:solidFill>
                  <a:schemeClr val="dk1"/>
                </a:solidFill>
                <a:latin typeface="Calibri"/>
                <a:ea typeface="Calibri"/>
                <a:cs typeface="Calibri"/>
                <a:sym typeface="Calibri"/>
              </a:rPr>
              <a:t>As atividades referentes a essa diretriz são as reuniões de </a:t>
            </a:r>
            <a:r>
              <a:rPr lang="pt-BR" sz="2000" b="0" i="0" u="none" strike="noStrike" cap="none">
                <a:solidFill>
                  <a:srgbClr val="3A3838"/>
                </a:solidFill>
                <a:latin typeface="Calibri"/>
                <a:ea typeface="Calibri"/>
                <a:cs typeface="Calibri"/>
                <a:sym typeface="Calibri"/>
              </a:rPr>
              <a:t>Cosems, CIB estadual, CIT, Grupos Técnicos (GT) estaduais e nacionais, </a:t>
            </a:r>
            <a:r>
              <a:rPr lang="pt-BR" sz="2000">
                <a:solidFill>
                  <a:srgbClr val="3A3838"/>
                </a:solidFill>
                <a:latin typeface="Calibri"/>
                <a:ea typeface="Calibri"/>
                <a:cs typeface="Calibri"/>
                <a:sym typeface="Calibri"/>
              </a:rPr>
              <a:t>articulação com órgãos de controle externo, associações de prefeitos, de consórcios, Ministério da Saúde e outros parceiros.</a:t>
            </a:r>
            <a:endParaRPr/>
          </a:p>
          <a:p>
            <a:pPr marL="114300" lvl="0" indent="0" algn="just" rtl="0">
              <a:lnSpc>
                <a:spcPct val="90000"/>
              </a:lnSpc>
              <a:spcBef>
                <a:spcPts val="1000"/>
              </a:spcBef>
              <a:spcAft>
                <a:spcPts val="0"/>
              </a:spcAft>
              <a:buSzPct val="97297"/>
              <a:buNone/>
            </a:pPr>
            <a:r>
              <a:rPr lang="pt-BR" sz="2000">
                <a:solidFill>
                  <a:srgbClr val="3A3838"/>
                </a:solidFill>
                <a:latin typeface="Calibri"/>
                <a:ea typeface="Calibri"/>
                <a:cs typeface="Calibri"/>
                <a:sym typeface="Calibri"/>
              </a:rPr>
              <a:t>No primeiro quadrimestre de 2023 foram contabilizadas </a:t>
            </a:r>
            <a:r>
              <a:rPr lang="pt-BR" sz="2000" b="1">
                <a:solidFill>
                  <a:srgbClr val="3A3838"/>
                </a:solidFill>
                <a:latin typeface="Calibri"/>
                <a:ea typeface="Calibri"/>
                <a:cs typeface="Calibri"/>
                <a:sym typeface="Calibri"/>
              </a:rPr>
              <a:t>67 participações </a:t>
            </a:r>
            <a:r>
              <a:rPr lang="pt-BR" sz="2000">
                <a:solidFill>
                  <a:srgbClr val="3A3838"/>
                </a:solidFill>
                <a:latin typeface="Calibri"/>
                <a:ea typeface="Calibri"/>
                <a:cs typeface="Calibri"/>
                <a:sym typeface="Calibri"/>
              </a:rPr>
              <a:t>da equipe técnica nos fóruns colegiados. </a:t>
            </a:r>
            <a:r>
              <a:rPr lang="pt-BR" sz="2000">
                <a:solidFill>
                  <a:srgbClr val="3A3838"/>
                </a:solidFill>
                <a:highlight>
                  <a:schemeClr val="lt1"/>
                </a:highlight>
                <a:latin typeface="Calibri"/>
                <a:ea typeface="Calibri"/>
                <a:cs typeface="Calibri"/>
                <a:sym typeface="Calibri"/>
              </a:rPr>
              <a:t>Dentre as principais reuniões estão </a:t>
            </a:r>
            <a:r>
              <a:rPr lang="pt-BR" sz="2000" b="1">
                <a:solidFill>
                  <a:srgbClr val="3A3838"/>
                </a:solidFill>
                <a:highlight>
                  <a:schemeClr val="lt1"/>
                </a:highlight>
                <a:latin typeface="Calibri"/>
                <a:ea typeface="Calibri"/>
                <a:cs typeface="Calibri"/>
                <a:sym typeface="Calibri"/>
              </a:rPr>
              <a:t>2 de Cosems; 2 de CIB; </a:t>
            </a:r>
            <a:r>
              <a:rPr lang="pt-BR" sz="2000" b="1">
                <a:solidFill>
                  <a:srgbClr val="3A3838"/>
                </a:solidFill>
                <a:highlight>
                  <a:schemeClr val="lt1"/>
                </a:highlight>
              </a:rPr>
              <a:t>4 </a:t>
            </a:r>
            <a:r>
              <a:rPr lang="pt-BR" sz="2000" b="1">
                <a:solidFill>
                  <a:srgbClr val="3A3838"/>
                </a:solidFill>
                <a:highlight>
                  <a:schemeClr val="lt1"/>
                </a:highlight>
                <a:latin typeface="Calibri"/>
                <a:ea typeface="Calibri"/>
                <a:cs typeface="Calibri"/>
                <a:sym typeface="Calibri"/>
              </a:rPr>
              <a:t>da diretoria executiva do Cosems. </a:t>
            </a:r>
            <a:r>
              <a:rPr lang="pt-BR" sz="2000">
                <a:solidFill>
                  <a:srgbClr val="3A3838"/>
                </a:solidFill>
                <a:highlight>
                  <a:schemeClr val="lt1"/>
                </a:highlight>
                <a:latin typeface="Calibri"/>
                <a:ea typeface="Calibri"/>
                <a:cs typeface="Calibri"/>
                <a:sym typeface="Calibri"/>
              </a:rPr>
              <a:t>Não estão contabilizadas aqui as reuniões de diretoria com Secretaria de Estado da Saúde.</a:t>
            </a:r>
            <a:endParaRPr>
              <a:highlight>
                <a:schemeClr val="lt1"/>
              </a:highlight>
            </a:endParaRPr>
          </a:p>
        </p:txBody>
      </p:sp>
      <p:sp>
        <p:nvSpPr>
          <p:cNvPr id="259" name="Google Shape;259;p32"/>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3" descr="Tela de computador com jogo&#10;&#10;Descrição gerada automaticamente com confiança média"/>
          <p:cNvPicPr preferRelativeResize="0"/>
          <p:nvPr/>
        </p:nvPicPr>
        <p:blipFill rotWithShape="1">
          <a:blip r:embed="rId3">
            <a:alphaModFix/>
          </a:blip>
          <a:srcRect/>
          <a:stretch/>
        </p:blipFill>
        <p:spPr>
          <a:xfrm>
            <a:off x="5901904" y="2622270"/>
            <a:ext cx="2613446"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65" name="Google Shape;265;p33"/>
          <p:cNvSpPr txBox="1">
            <a:spLocks noGrp="1"/>
          </p:cNvSpPr>
          <p:nvPr>
            <p:ph type="body" idx="1"/>
          </p:nvPr>
        </p:nvSpPr>
        <p:spPr>
          <a:xfrm>
            <a:off x="2759781" y="5914059"/>
            <a:ext cx="3321558" cy="64862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a:t>Gestão Colegiada</a:t>
            </a:r>
            <a:endParaRPr/>
          </a:p>
        </p:txBody>
      </p:sp>
      <p:sp>
        <p:nvSpPr>
          <p:cNvPr id="266" name="Google Shape;266;p33"/>
          <p:cNvSpPr txBox="1"/>
          <p:nvPr/>
        </p:nvSpPr>
        <p:spPr>
          <a:xfrm>
            <a:off x="2951081" y="3431970"/>
            <a:ext cx="351977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Reuniões de GTs estaduais e nacionais, Cosems, CIB, CIT, CONARES e outros</a:t>
            </a:r>
            <a:endParaRPr/>
          </a:p>
        </p:txBody>
      </p:sp>
      <p:pic>
        <p:nvPicPr>
          <p:cNvPr id="267" name="Google Shape;267;p33" descr="Grupo de pessoas sentadas ao redor de uma mesa&#10;&#10;Descrição gerada automaticamente"/>
          <p:cNvPicPr preferRelativeResize="0"/>
          <p:nvPr/>
        </p:nvPicPr>
        <p:blipFill rotWithShape="1">
          <a:blip r:embed="rId4">
            <a:alphaModFix/>
          </a:blip>
          <a:srcRect b="17869"/>
          <a:stretch/>
        </p:blipFill>
        <p:spPr>
          <a:xfrm>
            <a:off x="377103" y="1859861"/>
            <a:ext cx="2632503"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8" name="Google Shape;268;p33" descr="Grupo de pessoas ao redor de uma mesa&#10;&#10;Descrição gerada automaticamente"/>
          <p:cNvPicPr preferRelativeResize="0"/>
          <p:nvPr/>
        </p:nvPicPr>
        <p:blipFill rotWithShape="1">
          <a:blip r:embed="rId5">
            <a:alphaModFix/>
          </a:blip>
          <a:srcRect b="20631"/>
          <a:stretch/>
        </p:blipFill>
        <p:spPr>
          <a:xfrm>
            <a:off x="2905150" y="1495513"/>
            <a:ext cx="3229246"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9" name="Google Shape;269;p33" descr="Grupo de pessoas sentadas ao redor de um computador&#10;&#10;Descrição gerada automaticamente"/>
          <p:cNvPicPr preferRelativeResize="0"/>
          <p:nvPr/>
        </p:nvPicPr>
        <p:blipFill rotWithShape="1">
          <a:blip r:embed="rId6">
            <a:alphaModFix/>
          </a:blip>
          <a:srcRect t="5466" b="16667"/>
          <a:stretch/>
        </p:blipFill>
        <p:spPr>
          <a:xfrm>
            <a:off x="839021" y="3176626"/>
            <a:ext cx="1849315"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0" name="Google Shape;270;p33" descr="Grupo de pessoas com terno e gravata&#10;&#10;Descrição gerada automaticamente"/>
          <p:cNvPicPr preferRelativeResize="0"/>
          <p:nvPr/>
        </p:nvPicPr>
        <p:blipFill rotWithShape="1">
          <a:blip r:embed="rId7">
            <a:alphaModFix/>
          </a:blip>
          <a:srcRect b="20277"/>
          <a:stretch/>
        </p:blipFill>
        <p:spPr>
          <a:xfrm>
            <a:off x="2009649" y="4429038"/>
            <a:ext cx="3214827"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1" name="Google Shape;271;p33" descr="Pessoas falando no microfone&#10;&#10;Descrição gerada automaticamente"/>
          <p:cNvPicPr preferRelativeResize="0"/>
          <p:nvPr/>
        </p:nvPicPr>
        <p:blipFill rotWithShape="1">
          <a:blip r:embed="rId8">
            <a:alphaModFix/>
          </a:blip>
          <a:srcRect/>
          <a:stretch/>
        </p:blipFill>
        <p:spPr>
          <a:xfrm>
            <a:off x="4997412" y="4115170"/>
            <a:ext cx="2561250" cy="144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72" name="Google Shape;272;p33"/>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4"/>
          <p:cNvSpPr txBox="1">
            <a:spLocks noGrp="1"/>
          </p:cNvSpPr>
          <p:nvPr>
            <p:ph type="body" idx="1"/>
          </p:nvPr>
        </p:nvSpPr>
        <p:spPr>
          <a:xfrm>
            <a:off x="329184" y="1670177"/>
            <a:ext cx="8522208" cy="4117975"/>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pt-BR" sz="2000" b="1">
                <a:solidFill>
                  <a:schemeClr val="dk1"/>
                </a:solidFill>
                <a:latin typeface="Calibri"/>
                <a:ea typeface="Calibri"/>
                <a:cs typeface="Calibri"/>
                <a:sym typeface="Calibri"/>
              </a:rPr>
              <a:t>Gestão Organizacional</a:t>
            </a:r>
            <a:endParaRPr/>
          </a:p>
          <a:p>
            <a:pPr marL="114300" lvl="0" indent="0" algn="l" rtl="0">
              <a:lnSpc>
                <a:spcPct val="90000"/>
              </a:lnSpc>
              <a:spcBef>
                <a:spcPts val="1000"/>
              </a:spcBef>
              <a:spcAft>
                <a:spcPts val="0"/>
              </a:spcAft>
              <a:buSzPts val="1800"/>
              <a:buNone/>
            </a:pPr>
            <a:r>
              <a:rPr lang="pt-BR" sz="2000">
                <a:solidFill>
                  <a:schemeClr val="dk1"/>
                </a:solidFill>
                <a:latin typeface="Calibri"/>
                <a:ea typeface="Calibri"/>
                <a:cs typeface="Calibri"/>
                <a:sym typeface="Calibri"/>
              </a:rPr>
              <a:t>Os objetivos expressos por esta diretriz são:</a:t>
            </a:r>
            <a:endParaRPr/>
          </a:p>
          <a:p>
            <a:pPr marL="342900" lvl="0" indent="-342900" algn="just" rtl="0">
              <a:lnSpc>
                <a:spcPct val="90000"/>
              </a:lnSpc>
              <a:spcBef>
                <a:spcPts val="1000"/>
              </a:spcBef>
              <a:spcAft>
                <a:spcPts val="0"/>
              </a:spcAft>
              <a:buSzPts val="1800"/>
              <a:buFont typeface="Calibri"/>
              <a:buChar char="-"/>
            </a:pPr>
            <a:r>
              <a:rPr lang="pt-BR" sz="2000">
                <a:solidFill>
                  <a:srgbClr val="3A3838"/>
                </a:solidFill>
                <a:latin typeface="Calibri"/>
                <a:ea typeface="Calibri"/>
                <a:cs typeface="Calibri"/>
                <a:sym typeface="Calibri"/>
              </a:rPr>
              <a:t>Atender as finalidades previstas no estatuto do Cosems-PR, para o pleno funcionamento da entidade, como interlocutora e suporte na busca pelo fortalecimento e autonomia dos municípios.</a:t>
            </a:r>
            <a:endParaRPr/>
          </a:p>
          <a:p>
            <a:pPr marL="342900" lvl="0" indent="-342900" algn="just" rtl="0">
              <a:lnSpc>
                <a:spcPct val="90000"/>
              </a:lnSpc>
              <a:spcBef>
                <a:spcPts val="1000"/>
              </a:spcBef>
              <a:spcAft>
                <a:spcPts val="0"/>
              </a:spcAft>
              <a:buSzPts val="1800"/>
              <a:buFont typeface="Calibri"/>
              <a:buChar char="-"/>
            </a:pPr>
            <a:r>
              <a:rPr lang="pt-BR" sz="2000">
                <a:solidFill>
                  <a:srgbClr val="3A3838"/>
                </a:solidFill>
                <a:latin typeface="Calibri"/>
                <a:ea typeface="Calibri"/>
                <a:cs typeface="Calibri"/>
                <a:sym typeface="Calibri"/>
              </a:rPr>
              <a:t>Garantir a organização e transparência nas ações da instituição, bem como imprimir maior qualidade aos serviços prestados.</a:t>
            </a:r>
            <a:endParaRPr/>
          </a:p>
          <a:p>
            <a:pPr marL="0" lvl="0" indent="0" algn="just" rtl="0">
              <a:lnSpc>
                <a:spcPct val="90000"/>
              </a:lnSpc>
              <a:spcBef>
                <a:spcPts val="1000"/>
              </a:spcBef>
              <a:spcAft>
                <a:spcPts val="0"/>
              </a:spcAft>
              <a:buSzPts val="1800"/>
              <a:buNone/>
            </a:pPr>
            <a:r>
              <a:rPr lang="pt-BR" sz="2000">
                <a:solidFill>
                  <a:srgbClr val="3A3838"/>
                </a:solidFill>
                <a:latin typeface="Calibri"/>
                <a:ea typeface="Calibri"/>
                <a:cs typeface="Calibri"/>
                <a:sym typeface="Calibri"/>
              </a:rPr>
              <a:t>As ações previstas visam a garantia da m</a:t>
            </a:r>
            <a:r>
              <a:rPr lang="pt-BR" sz="2000" b="0" i="0" u="none" strike="noStrike" cap="none">
                <a:solidFill>
                  <a:srgbClr val="3A3838"/>
                </a:solidFill>
                <a:latin typeface="Calibri"/>
                <a:ea typeface="Calibri"/>
                <a:cs typeface="Calibri"/>
                <a:sym typeface="Calibri"/>
              </a:rPr>
              <a:t>anutenção do funcionamento do Cosems para o apoio institucional; organização do processo de trabalho; gestão das normas e rotinas da instituição; gestão logística para as atividades previstas nas demais diretrizes, entre outras. </a:t>
            </a:r>
            <a:endParaRPr sz="2000">
              <a:solidFill>
                <a:schemeClr val="dk1"/>
              </a:solidFill>
              <a:latin typeface="Calibri"/>
              <a:ea typeface="Calibri"/>
              <a:cs typeface="Calibri"/>
              <a:sym typeface="Calibri"/>
            </a:endParaRPr>
          </a:p>
        </p:txBody>
      </p:sp>
      <p:sp>
        <p:nvSpPr>
          <p:cNvPr id="278" name="Google Shape;278;p34"/>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5"/>
          <p:cNvSpPr txBox="1">
            <a:spLocks noGrp="1"/>
          </p:cNvSpPr>
          <p:nvPr>
            <p:ph type="body" idx="1"/>
          </p:nvPr>
        </p:nvSpPr>
        <p:spPr>
          <a:xfrm>
            <a:off x="2812113" y="1358352"/>
            <a:ext cx="3321558" cy="648621"/>
          </a:xfrm>
          <a:prstGeom prst="rect">
            <a:avLst/>
          </a:prstGeom>
          <a:noFill/>
          <a:ln>
            <a:noFill/>
          </a:ln>
        </p:spPr>
        <p:txBody>
          <a:bodyPr spcFirstLastPara="1" wrap="square" lIns="91425" tIns="45700" rIns="91425" bIns="45700" anchor="t" anchorCtr="0">
            <a:normAutofit fontScale="92500"/>
          </a:bodyPr>
          <a:lstStyle/>
          <a:p>
            <a:pPr marL="114300" lvl="0" indent="0" algn="l" rtl="0">
              <a:lnSpc>
                <a:spcPct val="90000"/>
              </a:lnSpc>
              <a:spcBef>
                <a:spcPts val="1000"/>
              </a:spcBef>
              <a:spcAft>
                <a:spcPts val="0"/>
              </a:spcAft>
              <a:buSzPct val="69498"/>
              <a:buNone/>
            </a:pPr>
            <a:r>
              <a:rPr lang="pt-BR"/>
              <a:t>Gestão Organizacional</a:t>
            </a:r>
            <a:endParaRPr/>
          </a:p>
        </p:txBody>
      </p:sp>
      <p:sp>
        <p:nvSpPr>
          <p:cNvPr id="284" name="Google Shape;284;p35"/>
          <p:cNvSpPr txBox="1"/>
          <p:nvPr/>
        </p:nvSpPr>
        <p:spPr>
          <a:xfrm>
            <a:off x="2812113" y="2100757"/>
            <a:ext cx="35197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1400" b="1" i="0" u="none" strike="noStrike" cap="none">
                <a:solidFill>
                  <a:srgbClr val="000000"/>
                </a:solidFill>
                <a:latin typeface="Arial"/>
                <a:ea typeface="Arial"/>
                <a:cs typeface="Arial"/>
                <a:sym typeface="Arial"/>
              </a:rPr>
              <a:t>Garantia da manutenção da instituição</a:t>
            </a:r>
            <a:endParaRPr/>
          </a:p>
        </p:txBody>
      </p:sp>
      <p:pic>
        <p:nvPicPr>
          <p:cNvPr id="285" name="Google Shape;285;p35" descr="Foto de uma loja&#10;&#10;Descrição gerada automaticamente com confiança média"/>
          <p:cNvPicPr preferRelativeResize="0"/>
          <p:nvPr/>
        </p:nvPicPr>
        <p:blipFill rotWithShape="1">
          <a:blip r:embed="rId3">
            <a:alphaModFix/>
          </a:blip>
          <a:srcRect b="-657"/>
          <a:stretch/>
        </p:blipFill>
        <p:spPr>
          <a:xfrm>
            <a:off x="1181401" y="4238384"/>
            <a:ext cx="2236748"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86" name="Google Shape;286;p35" descr="Grupo de pessoas posando para uma foto&#10;&#10;Descrição gerada automaticamente"/>
          <p:cNvPicPr preferRelativeResize="0"/>
          <p:nvPr/>
        </p:nvPicPr>
        <p:blipFill rotWithShape="1">
          <a:blip r:embed="rId4">
            <a:alphaModFix/>
          </a:blip>
          <a:srcRect/>
          <a:stretch/>
        </p:blipFill>
        <p:spPr>
          <a:xfrm>
            <a:off x="659743" y="2502318"/>
            <a:ext cx="68444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87" name="Google Shape;287;p35" descr="Interface gráfica do usuário, Site&#10;&#10;Descrição gerada automaticamente"/>
          <p:cNvPicPr preferRelativeResize="0"/>
          <p:nvPr/>
        </p:nvPicPr>
        <p:blipFill rotWithShape="1">
          <a:blip r:embed="rId5">
            <a:alphaModFix/>
          </a:blip>
          <a:srcRect/>
          <a:stretch/>
        </p:blipFill>
        <p:spPr>
          <a:xfrm>
            <a:off x="4773168" y="3897663"/>
            <a:ext cx="3910776"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88" name="Google Shape;288;p35" descr="Cadeira em frente a espelho&#10;&#10;Descrição gerada automaticamente com confiança baixa"/>
          <p:cNvPicPr preferRelativeResize="0"/>
          <p:nvPr/>
        </p:nvPicPr>
        <p:blipFill rotWithShape="1">
          <a:blip r:embed="rId6">
            <a:alphaModFix/>
          </a:blip>
          <a:srcRect/>
          <a:stretch/>
        </p:blipFill>
        <p:spPr>
          <a:xfrm>
            <a:off x="3181943" y="4797663"/>
            <a:ext cx="1800000" cy="1800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89" name="Google Shape;289;p35"/>
          <p:cNvSpPr txBox="1">
            <a:spLocks noGrp="1"/>
          </p:cNvSpPr>
          <p:nvPr>
            <p:ph type="title"/>
          </p:nvPr>
        </p:nvSpPr>
        <p:spPr>
          <a:xfrm>
            <a:off x="2642616" y="0"/>
            <a:ext cx="6339078" cy="1325563"/>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SzPct val="51282"/>
              <a:buNone/>
            </a:pPr>
            <a:r>
              <a:rPr lang="pt-BR" sz="3900"/>
              <a:t>Diretrizes</a:t>
            </a:r>
            <a:br>
              <a:rPr lang="pt-BR"/>
            </a:br>
            <a:r>
              <a:rPr lang="pt-BR" sz="2800"/>
              <a:t>Relatório de Atividades 1º Quadrimestre 2023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6"/>
          <p:cNvSpPr txBox="1">
            <a:spLocks noGrp="1"/>
          </p:cNvSpPr>
          <p:nvPr>
            <p:ph type="title"/>
          </p:nvPr>
        </p:nvSpPr>
        <p:spPr>
          <a:xfrm>
            <a:off x="628650" y="365126"/>
            <a:ext cx="8350758"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pt-BR" sz="4000"/>
              <a:t>Relatório de atividades</a:t>
            </a:r>
            <a:br>
              <a:rPr lang="pt-BR" sz="4000"/>
            </a:br>
            <a:r>
              <a:rPr lang="pt-BR" sz="4000"/>
              <a:t> 1º Quadrimestre - 2023</a:t>
            </a:r>
            <a:endParaRPr/>
          </a:p>
        </p:txBody>
      </p:sp>
      <p:graphicFrame>
        <p:nvGraphicFramePr>
          <p:cNvPr id="295" name="Google Shape;295;p36"/>
          <p:cNvGraphicFramePr/>
          <p:nvPr/>
        </p:nvGraphicFramePr>
        <p:xfrm>
          <a:off x="164592" y="2011571"/>
          <a:ext cx="3000000" cy="3000000"/>
        </p:xfrm>
        <a:graphic>
          <a:graphicData uri="http://schemas.openxmlformats.org/drawingml/2006/table">
            <a:tbl>
              <a:tblPr>
                <a:noFill/>
                <a:tableStyleId>{F285CFC4-C51D-4A4B-9D4A-12D977A99DAC}</a:tableStyleId>
              </a:tblPr>
              <a:tblGrid>
                <a:gridCol w="1674825">
                  <a:extLst>
                    <a:ext uri="{9D8B030D-6E8A-4147-A177-3AD203B41FA5}">
                      <a16:colId xmlns:a16="http://schemas.microsoft.com/office/drawing/2014/main" val="20000"/>
                    </a:ext>
                  </a:extLst>
                </a:gridCol>
                <a:gridCol w="1762975">
                  <a:extLst>
                    <a:ext uri="{9D8B030D-6E8A-4147-A177-3AD203B41FA5}">
                      <a16:colId xmlns:a16="http://schemas.microsoft.com/office/drawing/2014/main" val="20001"/>
                    </a:ext>
                  </a:extLst>
                </a:gridCol>
                <a:gridCol w="1698850">
                  <a:extLst>
                    <a:ext uri="{9D8B030D-6E8A-4147-A177-3AD203B41FA5}">
                      <a16:colId xmlns:a16="http://schemas.microsoft.com/office/drawing/2014/main" val="20002"/>
                    </a:ext>
                  </a:extLst>
                </a:gridCol>
                <a:gridCol w="2091525">
                  <a:extLst>
                    <a:ext uri="{9D8B030D-6E8A-4147-A177-3AD203B41FA5}">
                      <a16:colId xmlns:a16="http://schemas.microsoft.com/office/drawing/2014/main" val="20003"/>
                    </a:ext>
                  </a:extLst>
                </a:gridCol>
                <a:gridCol w="1586675">
                  <a:extLst>
                    <a:ext uri="{9D8B030D-6E8A-4147-A177-3AD203B41FA5}">
                      <a16:colId xmlns:a16="http://schemas.microsoft.com/office/drawing/2014/main" val="20004"/>
                    </a:ext>
                  </a:extLst>
                </a:gridCol>
              </a:tblGrid>
              <a:tr h="804650">
                <a:tc>
                  <a:txBody>
                    <a:bodyPr/>
                    <a:lstStyle/>
                    <a:p>
                      <a:pPr marL="0" marR="0" lvl="0" indent="0" algn="ctr" rtl="0">
                        <a:lnSpc>
                          <a:spcPct val="90000"/>
                        </a:lnSpc>
                        <a:spcBef>
                          <a:spcPts val="0"/>
                        </a:spcBef>
                        <a:spcAft>
                          <a:spcPts val="0"/>
                        </a:spcAft>
                        <a:buClr>
                          <a:schemeClr val="dk1"/>
                        </a:buClr>
                        <a:buSzPts val="4300"/>
                        <a:buFont typeface="Arial"/>
                        <a:buNone/>
                      </a:pPr>
                      <a:r>
                        <a:rPr lang="pt-BR" sz="1600" b="1" u="none" strike="noStrike" cap="none">
                          <a:solidFill>
                            <a:schemeClr val="lt1"/>
                          </a:solidFill>
                          <a:latin typeface="Calibri"/>
                          <a:ea typeface="Calibri"/>
                          <a:cs typeface="Calibri"/>
                          <a:sym typeface="Calibri"/>
                        </a:rPr>
                        <a:t>Diretriz 1</a:t>
                      </a:r>
                      <a:endParaRPr/>
                    </a:p>
                    <a:p>
                      <a:pPr marL="0" marR="0" lvl="0" indent="0" algn="ctr" rtl="0">
                        <a:lnSpc>
                          <a:spcPct val="90000"/>
                        </a:lnSpc>
                        <a:spcBef>
                          <a:spcPts val="0"/>
                        </a:spcBef>
                        <a:spcAft>
                          <a:spcPts val="0"/>
                        </a:spcAft>
                        <a:buClr>
                          <a:schemeClr val="dk1"/>
                        </a:buClr>
                        <a:buSzPts val="4300"/>
                        <a:buFont typeface="Arial"/>
                        <a:buNone/>
                      </a:pPr>
                      <a:r>
                        <a:rPr lang="pt-BR" sz="1600" b="1" u="none" strike="noStrike" cap="none">
                          <a:solidFill>
                            <a:schemeClr val="lt1"/>
                          </a:solidFill>
                          <a:latin typeface="Calibri"/>
                          <a:ea typeface="Calibri"/>
                          <a:cs typeface="Calibri"/>
                          <a:sym typeface="Calibri"/>
                        </a:rPr>
                        <a:t>Educação na Saúde</a:t>
                      </a:r>
                      <a:endParaRPr sz="1600" b="1" u="none" strike="noStrike" cap="none">
                        <a:solidFill>
                          <a:schemeClr val="lt1"/>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E75B5"/>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Diretriz 2</a:t>
                      </a:r>
                      <a:endParaRP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Apoio Institucional</a:t>
                      </a:r>
                      <a:endParaRPr sz="1600" b="1" u="none" strike="noStrike" cap="none">
                        <a:solidFill>
                          <a:schemeClr val="lt1"/>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E75B5"/>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Diretriz 3</a:t>
                      </a:r>
                      <a:endParaRP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Gestão Colegiada</a:t>
                      </a:r>
                      <a:endParaRPr sz="1600" b="1" u="none" strike="noStrike" cap="none">
                        <a:solidFill>
                          <a:schemeClr val="lt1"/>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E75B5"/>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Diretriz 4</a:t>
                      </a:r>
                      <a:endParaRP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Gestão Organizacional</a:t>
                      </a:r>
                      <a:endParaRPr sz="1600" b="1" u="none" strike="noStrike" cap="none">
                        <a:solidFill>
                          <a:schemeClr val="lt1"/>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E75B5"/>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a:solidFill>
                            <a:schemeClr val="lt1"/>
                          </a:solidFill>
                          <a:latin typeface="Calibri"/>
                          <a:ea typeface="Calibri"/>
                          <a:cs typeface="Calibri"/>
                          <a:sym typeface="Calibri"/>
                        </a:rPr>
                        <a:t>Total de atividades relacionadas às Diretrizes</a:t>
                      </a:r>
                      <a:endParaRPr sz="1600" b="1" u="none" strike="noStrike" cap="none">
                        <a:solidFill>
                          <a:schemeClr val="lt1"/>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2E75B5"/>
                    </a:solidFill>
                  </a:tcPr>
                </a:tc>
                <a:extLst>
                  <a:ext uri="{0D108BD9-81ED-4DB2-BD59-A6C34878D82A}">
                    <a16:rowId xmlns:a16="http://schemas.microsoft.com/office/drawing/2014/main" val="10000"/>
                  </a:ext>
                </a:extLst>
              </a:tr>
              <a:tr h="3575325">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a:solidFill>
                            <a:srgbClr val="3A3838"/>
                          </a:solidFill>
                          <a:latin typeface="Calibri"/>
                          <a:ea typeface="Calibri"/>
                          <a:cs typeface="Calibri"/>
                          <a:sym typeface="Calibri"/>
                        </a:rPr>
                        <a:t>618 participações</a:t>
                      </a:r>
                      <a:r>
                        <a:rPr lang="pt-BR" sz="1400" b="0" i="0" u="none" strike="noStrike" cap="none">
                          <a:solidFill>
                            <a:schemeClr val="dk1"/>
                          </a:solidFill>
                          <a:latin typeface="Calibri"/>
                          <a:ea typeface="Calibri"/>
                          <a:cs typeface="Calibri"/>
                          <a:sym typeface="Calibri"/>
                        </a:rPr>
                        <a:t>*</a:t>
                      </a:r>
                      <a:endParaRPr/>
                    </a:p>
                    <a:p>
                      <a:pPr marL="0" marR="0" lvl="0" indent="0" algn="ctr" rtl="0">
                        <a:lnSpc>
                          <a:spcPct val="90000"/>
                        </a:lnSpc>
                        <a:spcBef>
                          <a:spcPts val="0"/>
                        </a:spcBef>
                        <a:spcAft>
                          <a:spcPts val="0"/>
                        </a:spcAft>
                        <a:buClr>
                          <a:schemeClr val="dk1"/>
                        </a:buClr>
                        <a:buSzPts val="15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a:solidFill>
                            <a:schemeClr val="dk1"/>
                          </a:solidFill>
                          <a:latin typeface="Calibri"/>
                          <a:ea typeface="Calibri"/>
                          <a:cs typeface="Calibri"/>
                          <a:sym typeface="Calibri"/>
                        </a:rPr>
                        <a:t>Contabilização de cada um dos membros da equipe técnica em cada atividade desenvolvida relacionada a esta diretriz.</a:t>
                      </a:r>
                      <a:endParaRPr sz="1400" b="0" i="0" u="none" strike="noStrike" cap="none">
                        <a:solidFill>
                          <a:srgbClr val="FF0000"/>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90000"/>
                        </a:lnSpc>
                        <a:spcBef>
                          <a:spcPts val="0"/>
                        </a:spcBef>
                        <a:spcAft>
                          <a:spcPts val="0"/>
                        </a:spcAft>
                        <a:buClr>
                          <a:srgbClr val="000000"/>
                        </a:buClr>
                        <a:buSzPts val="1900"/>
                        <a:buFont typeface="Arial"/>
                        <a:buNone/>
                      </a:pPr>
                      <a:r>
                        <a:rPr lang="pt-BR" sz="1400" b="1" i="0" u="none" strike="noStrike" cap="none">
                          <a:solidFill>
                            <a:srgbClr val="3A3838"/>
                          </a:solidFill>
                          <a:latin typeface="Calibri"/>
                          <a:ea typeface="Calibri"/>
                          <a:cs typeface="Calibri"/>
                          <a:sym typeface="Calibri"/>
                        </a:rPr>
                        <a:t>621 participações/ atividades registradas</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86 reuniões de CRESEMS</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37 reuniões de CIR</a:t>
                      </a:r>
                      <a:endParaRPr sz="1400" b="0" i="0" u="none" strike="noStrike" cap="none">
                        <a:solidFill>
                          <a:srgbClr val="3A3838"/>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900"/>
                        <a:buFont typeface="Arial"/>
                        <a:buNone/>
                      </a:pPr>
                      <a:endParaRPr sz="1400" b="0" i="0" u="none" strike="noStrike" cap="none">
                        <a:solidFill>
                          <a:srgbClr val="FF0000"/>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a:solidFill>
                            <a:srgbClr val="3A3838"/>
                          </a:solidFill>
                          <a:latin typeface="Calibri"/>
                          <a:ea typeface="Calibri"/>
                          <a:cs typeface="Calibri"/>
                          <a:sym typeface="Calibri"/>
                        </a:rPr>
                        <a:t>67</a:t>
                      </a:r>
                      <a:endParaRPr/>
                    </a:p>
                    <a:p>
                      <a:pPr marL="0" marR="0" lvl="0" indent="0" algn="ctr" rtl="0">
                        <a:lnSpc>
                          <a:spcPct val="90000"/>
                        </a:lnSpc>
                        <a:spcBef>
                          <a:spcPts val="0"/>
                        </a:spcBef>
                        <a:spcAft>
                          <a:spcPts val="0"/>
                        </a:spcAft>
                        <a:buClr>
                          <a:schemeClr val="dk1"/>
                        </a:buClr>
                        <a:buSzPts val="1500"/>
                        <a:buFont typeface="Arial"/>
                        <a:buNone/>
                      </a:pPr>
                      <a:r>
                        <a:rPr lang="pt-BR" sz="1400" b="1" i="0" u="none" strike="noStrike" cap="none">
                          <a:solidFill>
                            <a:srgbClr val="3A3838"/>
                          </a:solidFill>
                          <a:latin typeface="Calibri"/>
                          <a:ea typeface="Calibri"/>
                          <a:cs typeface="Calibri"/>
                          <a:sym typeface="Calibri"/>
                        </a:rPr>
                        <a:t>Participações</a:t>
                      </a:r>
                      <a:endParaRPr/>
                    </a:p>
                    <a:p>
                      <a:pPr marL="0" marR="0" lvl="0" indent="0" algn="ctr" rtl="0">
                        <a:lnSpc>
                          <a:spcPct val="90000"/>
                        </a:lnSpc>
                        <a:spcBef>
                          <a:spcPts val="0"/>
                        </a:spcBef>
                        <a:spcAft>
                          <a:spcPts val="0"/>
                        </a:spcAft>
                        <a:buClr>
                          <a:schemeClr val="dk1"/>
                        </a:buClr>
                        <a:buSzPts val="1500"/>
                        <a:buFont typeface="Arial"/>
                        <a:buNone/>
                      </a:pPr>
                      <a:endParaRPr sz="1400" b="1" i="0" u="none" strike="noStrike" cap="none">
                        <a:solidFill>
                          <a:srgbClr val="3A3838"/>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2 reuniões de COSEMS</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a:solidFill>
                            <a:srgbClr val="3A3838"/>
                          </a:solidFill>
                          <a:latin typeface="Calibri"/>
                          <a:ea typeface="Calibri"/>
                          <a:cs typeface="Calibri"/>
                          <a:sym typeface="Calibri"/>
                        </a:rPr>
                        <a:t>2 reuniões de CIR</a:t>
                      </a:r>
                      <a:endParaRPr sz="1400" b="0" i="0" u="none" strike="noStrike" cap="none">
                        <a:solidFill>
                          <a:srgbClr val="3A3838"/>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500"/>
                        <a:buFont typeface="Arial"/>
                        <a:buNone/>
                      </a:pPr>
                      <a:endParaRPr sz="1400" b="0" i="0" u="none" strike="noStrike" cap="none">
                        <a:solidFill>
                          <a:srgbClr val="FF0000"/>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285750" marR="0" lvl="0" indent="-285750" algn="l" rtl="0">
                        <a:lnSpc>
                          <a:spcPct val="90000"/>
                        </a:lnSpc>
                        <a:spcBef>
                          <a:spcPts val="0"/>
                        </a:spcBef>
                        <a:spcAft>
                          <a:spcPts val="0"/>
                        </a:spcAft>
                        <a:buClr>
                          <a:schemeClr val="dk1"/>
                        </a:buClr>
                        <a:buSzPts val="1500"/>
                        <a:buFont typeface="Arial"/>
                        <a:buChar char="•"/>
                      </a:pPr>
                      <a:r>
                        <a:rPr lang="pt-BR" sz="1400" b="0" i="0" u="none" strike="noStrike" cap="none">
                          <a:solidFill>
                            <a:srgbClr val="3A3838"/>
                          </a:solidFill>
                          <a:latin typeface="Calibri"/>
                          <a:ea typeface="Calibri"/>
                          <a:cs typeface="Calibri"/>
                          <a:sym typeface="Calibri"/>
                        </a:rPr>
                        <a:t>Organização dos encontros e reuniões presenciais e on line;</a:t>
                      </a:r>
                      <a:endParaRPr/>
                    </a:p>
                    <a:p>
                      <a:pPr marL="285750" marR="0" lvl="0" indent="-285750" algn="l" rtl="0">
                        <a:lnSpc>
                          <a:spcPct val="90000"/>
                        </a:lnSpc>
                        <a:spcBef>
                          <a:spcPts val="0"/>
                        </a:spcBef>
                        <a:spcAft>
                          <a:spcPts val="0"/>
                        </a:spcAft>
                        <a:buClr>
                          <a:schemeClr val="dk1"/>
                        </a:buClr>
                        <a:buSzPts val="1500"/>
                        <a:buFont typeface="Arial"/>
                        <a:buChar char="•"/>
                      </a:pPr>
                      <a:r>
                        <a:rPr lang="pt-BR" sz="1400" b="0" i="0" u="none" strike="noStrike" cap="none">
                          <a:solidFill>
                            <a:srgbClr val="3A3838"/>
                          </a:solidFill>
                          <a:latin typeface="Calibri"/>
                          <a:ea typeface="Calibri"/>
                          <a:cs typeface="Calibri"/>
                          <a:sym typeface="Calibri"/>
                        </a:rPr>
                        <a:t>Atualização de contratos  de prestação de serviços;</a:t>
                      </a:r>
                      <a:endParaRPr/>
                    </a:p>
                    <a:p>
                      <a:pPr marL="285750" marR="0" lvl="0" indent="-285750" algn="l" rtl="0">
                        <a:lnSpc>
                          <a:spcPct val="90000"/>
                        </a:lnSpc>
                        <a:spcBef>
                          <a:spcPts val="0"/>
                        </a:spcBef>
                        <a:spcAft>
                          <a:spcPts val="0"/>
                        </a:spcAft>
                        <a:buClr>
                          <a:schemeClr val="dk1"/>
                        </a:buClr>
                        <a:buSzPts val="1500"/>
                        <a:buFont typeface="Arial"/>
                        <a:buChar char="•"/>
                      </a:pPr>
                      <a:r>
                        <a:rPr lang="pt-BR" sz="1400" b="0" i="0" u="none" strike="noStrike" cap="none">
                          <a:solidFill>
                            <a:srgbClr val="3A3838"/>
                          </a:solidFill>
                          <a:latin typeface="Calibri"/>
                          <a:ea typeface="Calibri"/>
                          <a:cs typeface="Calibri"/>
                          <a:sym typeface="Calibri"/>
                        </a:rPr>
                        <a:t>Outras atividades para manutenção e funcionamento técnico e administrativo do COSEMS.</a:t>
                      </a:r>
                      <a:endParaRPr/>
                    </a:p>
                    <a:p>
                      <a:pPr marL="0" marR="0" lvl="0" indent="0" algn="l" rtl="0">
                        <a:lnSpc>
                          <a:spcPct val="90000"/>
                        </a:lnSpc>
                        <a:spcBef>
                          <a:spcPts val="0"/>
                        </a:spcBef>
                        <a:spcAft>
                          <a:spcPts val="0"/>
                        </a:spcAft>
                        <a:buClr>
                          <a:schemeClr val="dk1"/>
                        </a:buClr>
                        <a:buSzPts val="1500"/>
                        <a:buFont typeface="Arial"/>
                        <a:buNone/>
                      </a:pPr>
                      <a:endParaRPr sz="1400" b="0" i="0" u="none" strike="noStrike" cap="none">
                        <a:solidFill>
                          <a:srgbClr val="FF0000"/>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a:solidFill>
                            <a:srgbClr val="3A3838"/>
                          </a:solidFill>
                          <a:latin typeface="Calibri"/>
                          <a:ea typeface="Calibri"/>
                          <a:cs typeface="Calibri"/>
                          <a:sym typeface="Calibri"/>
                        </a:rPr>
                        <a:t>1306</a:t>
                      </a: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a:solidFill>
                            <a:srgbClr val="3A3838"/>
                          </a:solidFill>
                          <a:latin typeface="Calibri"/>
                          <a:ea typeface="Calibri"/>
                          <a:cs typeface="Calibri"/>
                          <a:sym typeface="Calibri"/>
                        </a:rPr>
                        <a:t>-----------------</a:t>
                      </a:r>
                      <a:endParaRP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a:solidFill>
                            <a:srgbClr val="3A3838"/>
                          </a:solidFill>
                          <a:latin typeface="Calibri"/>
                          <a:ea typeface="Calibri"/>
                          <a:cs typeface="Calibri"/>
                          <a:sym typeface="Calibri"/>
                        </a:rPr>
                        <a:t>* Atividades que envolveram a participação presencial ou remota de membros da equipe técnica do Cosems (apoiadores, coordenação e assessoria técnica). </a:t>
                      </a:r>
                      <a:endParaRPr sz="1400" b="0" i="0" u="none" strike="noStrike" cap="none">
                        <a:solidFill>
                          <a:srgbClr val="3A3838"/>
                        </a:solidFill>
                        <a:latin typeface="Calibri"/>
                        <a:ea typeface="Calibri"/>
                        <a:cs typeface="Calibri"/>
                        <a:sym typeface="Calibri"/>
                      </a:endParaRPr>
                    </a:p>
                  </a:txBody>
                  <a:tcPr marL="121900" marR="121900" marT="121900" marB="1219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7"/>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a:solidFill>
                  <a:srgbClr val="3F3F3F"/>
                </a:solidFill>
                <a:latin typeface="Calibri"/>
                <a:ea typeface="Calibri"/>
                <a:cs typeface="Calibri"/>
                <a:sym typeface="Calibri"/>
              </a:rPr>
              <a:t>Considerações sobre a atuação do COSEMS-PR no período</a:t>
            </a:r>
            <a:endParaRPr sz="3000" b="0" i="0" u="none" strike="noStrike" cap="none">
              <a:solidFill>
                <a:srgbClr val="3F3F3F"/>
              </a:solidFill>
              <a:latin typeface="Calibri"/>
              <a:ea typeface="Calibri"/>
              <a:cs typeface="Calibri"/>
              <a:sym typeface="Calibri"/>
            </a:endParaRPr>
          </a:p>
        </p:txBody>
      </p:sp>
      <p:sp>
        <p:nvSpPr>
          <p:cNvPr id="301" name="Google Shape;301;p37"/>
          <p:cNvSpPr txBox="1"/>
          <p:nvPr/>
        </p:nvSpPr>
        <p:spPr>
          <a:xfrm>
            <a:off x="310896" y="1659285"/>
            <a:ext cx="8368101" cy="415498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600" b="0" i="0" u="none" strike="noStrike" cap="none">
                <a:solidFill>
                  <a:schemeClr val="dk1"/>
                </a:solidFill>
                <a:latin typeface="Calibri"/>
                <a:ea typeface="Calibri"/>
                <a:cs typeface="Calibri"/>
                <a:sym typeface="Calibri"/>
              </a:rPr>
              <a:t>Os meses de janeiro a abril de 2023 foram de intenso trabalho tanto para as equipes técnica e administrativa, quanto para a diretoria e todos os gestores do Paraná. Marcados pelas Conferências Municipais e início de novos mandatos nos governos federal e estadual, tanto a equipe técnica do Cosems precisou atentar-se para acompanhar e se apropriar das informações para o adequado apoio aos gestores e suas equipes, quanto estes precisaram incluir em suas rotinas as demandas decorrentes destas agendas. </a:t>
            </a:r>
            <a:endParaRPr/>
          </a:p>
          <a:p>
            <a:pPr marL="0" marR="0" lvl="0" indent="0" algn="just" rtl="0">
              <a:lnSpc>
                <a:spcPct val="100000"/>
              </a:lnSpc>
              <a:spcBef>
                <a:spcPts val="600"/>
              </a:spcBef>
              <a:spcAft>
                <a:spcPts val="0"/>
              </a:spcAft>
              <a:buNone/>
            </a:pPr>
            <a:r>
              <a:rPr lang="pt-BR" sz="1600" b="0" i="0" u="none" strike="noStrike" cap="none">
                <a:solidFill>
                  <a:schemeClr val="dk1"/>
                </a:solidFill>
                <a:latin typeface="Calibri"/>
                <a:ea typeface="Calibri"/>
                <a:cs typeface="Calibri"/>
                <a:sym typeface="Calibri"/>
              </a:rPr>
              <a:t>Avançamos nas ações de Educação na Saúde e preparamos o curso “Bem vindo Gestor” voltado a novos gestores de saúde. Nesta mesma linha, estabelecemos parceria com a Universidade Estadual de Londrina para levar formação voltada a gestão de saúde para todas as regiões do estado. Assim, seguimos no cumprimento da missão institucional de fortalecimento da gestão municipal da saúde. </a:t>
            </a:r>
            <a:endParaRPr/>
          </a:p>
          <a:p>
            <a:pPr marL="0" marR="0" lvl="0" indent="0" algn="just" rtl="0">
              <a:lnSpc>
                <a:spcPct val="100000"/>
              </a:lnSpc>
              <a:spcBef>
                <a:spcPts val="600"/>
              </a:spcBef>
              <a:spcAft>
                <a:spcPts val="0"/>
              </a:spcAft>
              <a:buNone/>
            </a:pPr>
            <a:r>
              <a:rPr lang="pt-BR" sz="1600" b="0" i="0" u="none" strike="noStrike" cap="none">
                <a:solidFill>
                  <a:schemeClr val="dk1"/>
                </a:solidFill>
                <a:latin typeface="Calibri"/>
                <a:ea typeface="Calibri"/>
                <a:cs typeface="Calibri"/>
                <a:sym typeface="Calibri"/>
              </a:rPr>
              <a:t>Novos apoiadores passaram a integrar a equipe e foram recebidos com uma programação introdutória para iniciarem seu trabalho nas regiões e, ainda na linha da Educação Permanente em Saúde, os encontros técnicos tem acontecido periodicamente no intuito de qualificar a atuação dos apoiadores nos territórios. </a:t>
            </a:r>
            <a:endParaRPr/>
          </a:p>
          <a:p>
            <a:pPr marL="0" marR="0" lvl="0" indent="0" algn="just"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a:solidFill>
                  <a:srgbClr val="3F3F3F"/>
                </a:solidFill>
                <a:latin typeface="Calibri"/>
                <a:ea typeface="Calibri"/>
                <a:cs typeface="Calibri"/>
                <a:sym typeface="Calibri"/>
              </a:rPr>
              <a:t>Considerações sobre a atuação do COSEMS-PR no período</a:t>
            </a:r>
            <a:endParaRPr sz="3000" b="0" i="0" u="none" strike="noStrike" cap="none">
              <a:solidFill>
                <a:srgbClr val="3F3F3F"/>
              </a:solidFill>
              <a:latin typeface="Calibri"/>
              <a:ea typeface="Calibri"/>
              <a:cs typeface="Calibri"/>
              <a:sym typeface="Calibri"/>
            </a:endParaRPr>
          </a:p>
        </p:txBody>
      </p:sp>
      <p:sp>
        <p:nvSpPr>
          <p:cNvPr id="307" name="Google Shape;307;p38"/>
          <p:cNvSpPr txBox="1"/>
          <p:nvPr/>
        </p:nvSpPr>
        <p:spPr>
          <a:xfrm>
            <a:off x="465003" y="1659285"/>
            <a:ext cx="8214000" cy="3909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600" b="0" i="0" u="none" strike="noStrike" cap="none">
                <a:solidFill>
                  <a:schemeClr val="dk1"/>
                </a:solidFill>
                <a:latin typeface="Calibri"/>
                <a:ea typeface="Calibri"/>
                <a:cs typeface="Calibri"/>
                <a:sym typeface="Calibri"/>
              </a:rPr>
              <a:t>A atuação responsável da equipe administrativa, orientada pela diretoria, tem garantido a participação da equipe nos diversos espaços de diálogo e formação, bem como dos gestores nas </a:t>
            </a:r>
            <a:r>
              <a:rPr lang="pt-BR" sz="1600" b="0" i="0" u="none" strike="noStrike" cap="none">
                <a:solidFill>
                  <a:schemeClr val="dk1"/>
                </a:solidFill>
                <a:highlight>
                  <a:schemeClr val="lt1"/>
                </a:highlight>
                <a:latin typeface="Calibri"/>
                <a:ea typeface="Calibri"/>
                <a:cs typeface="Calibri"/>
                <a:sym typeface="Calibri"/>
              </a:rPr>
              <a:t>instancias colegiadas.</a:t>
            </a:r>
            <a:endParaRPr>
              <a:highlight>
                <a:schemeClr val="lt1"/>
              </a:highlight>
            </a:endParaRPr>
          </a:p>
          <a:p>
            <a:pPr marL="0" marR="0" lvl="0" indent="0" algn="just" rtl="0">
              <a:lnSpc>
                <a:spcPct val="100000"/>
              </a:lnSpc>
              <a:spcBef>
                <a:spcPts val="600"/>
              </a:spcBef>
              <a:spcAft>
                <a:spcPts val="0"/>
              </a:spcAft>
              <a:buNone/>
            </a:pPr>
            <a:r>
              <a:rPr lang="pt-BR" sz="1600" b="0" i="0" u="none" strike="noStrike" cap="none">
                <a:solidFill>
                  <a:schemeClr val="dk1"/>
                </a:solidFill>
                <a:highlight>
                  <a:schemeClr val="lt1"/>
                </a:highlight>
                <a:latin typeface="Calibri"/>
                <a:ea typeface="Calibri"/>
                <a:cs typeface="Calibri"/>
                <a:sym typeface="Calibri"/>
              </a:rPr>
              <a:t>A construção da nova sede do Cosems tem avançado, passando para a fase do projeto e seguindo para a contratação da construção, o que, juntamente com a atuação da diretoria nos espaços de discussão com o estado e com as instituições de nível nacional, tende a fortalecer e rememorar o compromisso do Cosems com a gestão da saúde. </a:t>
            </a:r>
            <a:endParaRPr>
              <a:highlight>
                <a:schemeClr val="lt1"/>
              </a:highlight>
            </a:endParaRPr>
          </a:p>
          <a:p>
            <a:pPr marL="0" marR="0" lvl="0" indent="0" algn="just" rtl="0">
              <a:lnSpc>
                <a:spcPct val="100000"/>
              </a:lnSpc>
              <a:spcBef>
                <a:spcPts val="600"/>
              </a:spcBef>
              <a:spcAft>
                <a:spcPts val="0"/>
              </a:spcAft>
              <a:buNone/>
            </a:pPr>
            <a:r>
              <a:rPr lang="pt-BR" sz="1600" b="0" i="0" u="none" strike="noStrike" cap="none">
                <a:solidFill>
                  <a:schemeClr val="dk1"/>
                </a:solidFill>
                <a:highlight>
                  <a:schemeClr val="lt1"/>
                </a:highlight>
                <a:latin typeface="Calibri"/>
                <a:ea typeface="Calibri"/>
                <a:cs typeface="Calibri"/>
                <a:sym typeface="Calibri"/>
              </a:rPr>
              <a:t>A leitura dos relatórios de atividades mensais dos apoiadores, bem como do seu relatório quadrimestral individual, instituído pelo Projeto rede Colaborativa, nos aponta para a intensidade das ações regionais e também para alguns desafios. Dentre eles estão: a continuidade e melhoria da participação efetiva dos gestores nos fóruns de discussão; instituição de processos de EPS com foco em assuntos que auxiliem na organização da Rede de Atenção à Saúde; e a qualificação das ações pelo planejamento e organização local. Mostram ainda que a atuação da diretoria, especialmente na escuta das regiões, tem gerado confiabilidade por parte dos demais gestores.</a:t>
            </a:r>
            <a:endParaRPr>
              <a:highlight>
                <a:schemeClr val="lt1"/>
              </a:highlight>
            </a:endParaRPr>
          </a:p>
          <a:p>
            <a:pPr marL="0" marR="0" lvl="0" indent="0" algn="just"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9"/>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a:solidFill>
                  <a:srgbClr val="3F3F3F"/>
                </a:solidFill>
                <a:latin typeface="Calibri"/>
                <a:ea typeface="Calibri"/>
                <a:cs typeface="Calibri"/>
                <a:sym typeface="Calibri"/>
              </a:rPr>
              <a:t>Considerações sobre a atuação do COSEMS-PR no período</a:t>
            </a:r>
            <a:endParaRPr sz="3000" b="0" i="0" u="none" strike="noStrike" cap="none">
              <a:solidFill>
                <a:srgbClr val="3F3F3F"/>
              </a:solidFill>
              <a:latin typeface="Calibri"/>
              <a:ea typeface="Calibri"/>
              <a:cs typeface="Calibri"/>
              <a:sym typeface="Calibri"/>
            </a:endParaRPr>
          </a:p>
        </p:txBody>
      </p:sp>
      <p:sp>
        <p:nvSpPr>
          <p:cNvPr id="313" name="Google Shape;313;p39"/>
          <p:cNvSpPr txBox="1"/>
          <p:nvPr/>
        </p:nvSpPr>
        <p:spPr>
          <a:xfrm>
            <a:off x="465003" y="1894338"/>
            <a:ext cx="8214000" cy="218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1600" b="0" i="0" u="none" strike="noStrike" cap="none">
                <a:solidFill>
                  <a:schemeClr val="dk1"/>
                </a:solidFill>
                <a:highlight>
                  <a:schemeClr val="lt1"/>
                </a:highlight>
                <a:latin typeface="Calibri"/>
                <a:ea typeface="Calibri"/>
                <a:cs typeface="Calibri"/>
                <a:sym typeface="Calibri"/>
              </a:rPr>
              <a:t>Para o próximo quadrimestre observa-se a necessidade de continuar firme nas ações planejados do Cosems e buscar melhorar ainda mais a relação com o estado para a discussão em relação a Política de Saúde. Entende-se que somente unindo os aspectos técnicos com os políticos será possível avançar no diálogo (que é permanente) em relação a RAS e suprimento das necessidades dos municípios para a adequada assistência à população.  </a:t>
            </a:r>
            <a:endParaRPr>
              <a:highlight>
                <a:schemeClr val="lt1"/>
              </a:highlight>
            </a:endParaRPr>
          </a:p>
          <a:p>
            <a:pPr marL="0" marR="0" lvl="0" indent="0" algn="just" rtl="0">
              <a:lnSpc>
                <a:spcPct val="100000"/>
              </a:lnSpc>
              <a:spcBef>
                <a:spcPts val="600"/>
              </a:spcBef>
              <a:spcAft>
                <a:spcPts val="0"/>
              </a:spcAft>
              <a:buNone/>
            </a:pPr>
            <a:endParaRPr sz="1600" b="0" i="0" u="none" strike="noStrike" cap="none">
              <a:solidFill>
                <a:schemeClr val="dk1"/>
              </a:solidFill>
              <a:highlight>
                <a:srgbClr val="FFFF00"/>
              </a:highlight>
              <a:latin typeface="Calibri"/>
              <a:ea typeface="Calibri"/>
              <a:cs typeface="Calibri"/>
              <a:sym typeface="Calibri"/>
            </a:endParaRPr>
          </a:p>
          <a:p>
            <a:pPr marL="0" marR="0" lvl="0" indent="0" algn="r" rtl="0">
              <a:lnSpc>
                <a:spcPct val="100000"/>
              </a:lnSpc>
              <a:spcBef>
                <a:spcPts val="600"/>
              </a:spcBef>
              <a:spcAft>
                <a:spcPts val="0"/>
              </a:spcAft>
              <a:buNone/>
            </a:pPr>
            <a:r>
              <a:rPr lang="pt-BR" sz="1600" b="0" i="0" u="none" strike="noStrike" cap="none">
                <a:solidFill>
                  <a:schemeClr val="dk1"/>
                </a:solidFill>
                <a:latin typeface="Calibri"/>
                <a:ea typeface="Calibri"/>
                <a:cs typeface="Calibri"/>
                <a:sym typeface="Calibri"/>
              </a:rPr>
              <a:t>Curitiba, 20 de junho de 2023</a:t>
            </a:r>
            <a:endParaRPr/>
          </a:p>
          <a:p>
            <a:pPr marL="0" marR="0" lvl="0" indent="0" algn="just"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5000"/>
              <a:buFont typeface="Arial"/>
              <a:buNone/>
            </a:pPr>
            <a:r>
              <a:rPr lang="pt-BR" sz="5000" b="1" i="0" u="none" strike="noStrike" cap="none">
                <a:solidFill>
                  <a:srgbClr val="3A3838"/>
                </a:solidFill>
                <a:latin typeface="Calibri"/>
                <a:ea typeface="Calibri"/>
                <a:cs typeface="Calibri"/>
                <a:sym typeface="Calibri"/>
              </a:rPr>
              <a:t>Diretoria Executiva</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97" name="Google Shape;97;p2"/>
          <p:cNvSpPr txBox="1"/>
          <p:nvPr/>
        </p:nvSpPr>
        <p:spPr>
          <a:xfrm>
            <a:off x="185799" y="1829088"/>
            <a:ext cx="8772402"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Presidente: </a:t>
            </a:r>
            <a:r>
              <a:rPr lang="pt-BR" sz="2400" b="0" i="0" u="none" strike="noStrike" cap="none">
                <a:solidFill>
                  <a:srgbClr val="3A3838"/>
                </a:solidFill>
                <a:latin typeface="Calibri"/>
                <a:ea typeface="Calibri"/>
                <a:cs typeface="Calibri"/>
                <a:sym typeface="Calibri"/>
              </a:rPr>
              <a:t>Ivoliciano Leonarchik </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1 ª Vice-presidente: </a:t>
            </a:r>
            <a:r>
              <a:rPr lang="pt-BR" sz="2400" b="0" i="0" u="none" strike="noStrike" cap="none">
                <a:solidFill>
                  <a:srgbClr val="3A3838"/>
                </a:solidFill>
                <a:latin typeface="Calibri"/>
                <a:ea typeface="Calibri"/>
                <a:cs typeface="Calibri"/>
                <a:sym typeface="Calibri"/>
              </a:rPr>
              <a:t>Cleide Terezinha dos Santos Messias</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2º Vice-presidente: </a:t>
            </a:r>
            <a:r>
              <a:rPr lang="pt-BR" sz="2400" b="0" i="0" u="none" strike="noStrike" cap="none">
                <a:solidFill>
                  <a:srgbClr val="3A3838"/>
                </a:solidFill>
                <a:latin typeface="Calibri"/>
                <a:ea typeface="Calibri"/>
                <a:cs typeface="Calibri"/>
                <a:sym typeface="Calibri"/>
              </a:rPr>
              <a:t>Odileno Garcia Toledo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1ª Diretor Administrativo: </a:t>
            </a:r>
            <a:r>
              <a:rPr lang="pt-BR" sz="2400" b="0" i="0" u="none" strike="noStrike" cap="none">
                <a:solidFill>
                  <a:srgbClr val="3A3838"/>
                </a:solidFill>
                <a:latin typeface="Calibri"/>
                <a:ea typeface="Calibri"/>
                <a:cs typeface="Calibri"/>
                <a:sym typeface="Calibri"/>
              </a:rPr>
              <a:t>Fabio de Melo</a:t>
            </a:r>
            <a:endParaRPr sz="24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2º Diretor Administrativo: </a:t>
            </a:r>
            <a:r>
              <a:rPr lang="pt-BR" sz="2400" b="0" i="0" u="none" strike="noStrike" cap="none">
                <a:solidFill>
                  <a:srgbClr val="3A3838"/>
                </a:solidFill>
                <a:latin typeface="Calibri"/>
                <a:ea typeface="Calibri"/>
                <a:cs typeface="Calibri"/>
                <a:sym typeface="Calibri"/>
              </a:rPr>
              <a:t>Cargo vago</a:t>
            </a:r>
            <a:endParaRPr sz="24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1º Diretora Financeira: </a:t>
            </a:r>
            <a:r>
              <a:rPr lang="pt-BR" sz="2400" b="0" i="0" u="none" strike="noStrike" cap="none">
                <a:solidFill>
                  <a:srgbClr val="3A3838"/>
                </a:solidFill>
                <a:latin typeface="Calibri"/>
                <a:ea typeface="Calibri"/>
                <a:cs typeface="Calibri"/>
                <a:sym typeface="Calibri"/>
              </a:rPr>
              <a:t>Gislaine Galvão Inácio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2ª Diretora Financeira</a:t>
            </a:r>
            <a:r>
              <a:rPr lang="pt-BR" sz="2400" b="0" i="0" u="none" strike="noStrike" cap="none">
                <a:solidFill>
                  <a:srgbClr val="3A3838"/>
                </a:solidFill>
                <a:latin typeface="Calibri"/>
                <a:ea typeface="Calibri"/>
                <a:cs typeface="Calibri"/>
                <a:sym typeface="Calibri"/>
              </a:rPr>
              <a:t>: Cargo vago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1º Diretor de Relações  Institucionais e Parlamentares: </a:t>
            </a:r>
            <a:r>
              <a:rPr lang="pt-BR" sz="2400" b="0" i="0" u="none" strike="noStrike" cap="none">
                <a:solidFill>
                  <a:srgbClr val="3A3838"/>
                </a:solidFill>
                <a:latin typeface="Calibri"/>
                <a:ea typeface="Calibri"/>
                <a:cs typeface="Calibri"/>
                <a:sym typeface="Calibri"/>
              </a:rPr>
              <a:t>Jonas Welter</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2º Diretor de Relações  Institucionais e Parlamentares: </a:t>
            </a:r>
            <a:r>
              <a:rPr lang="pt-BR" sz="2400" b="0" i="0" u="none" strike="noStrike" cap="none">
                <a:solidFill>
                  <a:srgbClr val="3A3838"/>
                </a:solidFill>
                <a:latin typeface="Calibri"/>
                <a:ea typeface="Calibri"/>
                <a:cs typeface="Calibri"/>
                <a:sym typeface="Calibri"/>
              </a:rPr>
              <a:t>Cargo vago</a:t>
            </a:r>
            <a:endParaRPr sz="2400" b="0" i="0" u="none" strike="noStrike" cap="none">
              <a:solidFill>
                <a:srgbClr val="3A3838"/>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5000"/>
              <a:buFont typeface="Arial"/>
              <a:buNone/>
            </a:pPr>
            <a:r>
              <a:rPr lang="pt-BR" sz="5000" b="1" i="0" u="none" strike="noStrike" cap="none">
                <a:solidFill>
                  <a:srgbClr val="3A3838"/>
                </a:solidFill>
                <a:latin typeface="Calibri"/>
                <a:ea typeface="Calibri"/>
                <a:cs typeface="Calibri"/>
                <a:sym typeface="Calibri"/>
              </a:rPr>
              <a:t>Diretoria Executiva</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03" name="Google Shape;103;p15"/>
          <p:cNvSpPr txBox="1"/>
          <p:nvPr/>
        </p:nvSpPr>
        <p:spPr>
          <a:xfrm>
            <a:off x="448117" y="2147808"/>
            <a:ext cx="8695883"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1ª Diretora da Macrorregião Leste:  </a:t>
            </a:r>
            <a:r>
              <a:rPr lang="pt-BR" sz="2400" b="0" i="0" u="none" strike="noStrike" cap="none">
                <a:solidFill>
                  <a:srgbClr val="3A3838"/>
                </a:solidFill>
                <a:latin typeface="Calibri"/>
                <a:ea typeface="Calibri"/>
                <a:cs typeface="Calibri"/>
                <a:sym typeface="Calibri"/>
              </a:rPr>
              <a:t>Emanuelle de Matos</a:t>
            </a:r>
            <a:endParaRPr sz="1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2ª Diretora da Macrorregião Leste: </a:t>
            </a:r>
            <a:r>
              <a:rPr lang="pt-BR" sz="2400" b="0" i="0" u="none" strike="noStrike" cap="none">
                <a:solidFill>
                  <a:srgbClr val="3A3838"/>
                </a:solidFill>
                <a:latin typeface="Calibri"/>
                <a:ea typeface="Calibri"/>
                <a:cs typeface="Calibri"/>
                <a:sym typeface="Calibri"/>
              </a:rPr>
              <a:t>Marilda Stadikowski Pillissari</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1º Diretor da Macrorregião Oeste: </a:t>
            </a:r>
            <a:r>
              <a:rPr lang="pt-BR" sz="2400" b="0" i="0" u="none" strike="noStrike" cap="none">
                <a:solidFill>
                  <a:srgbClr val="3A3838"/>
                </a:solidFill>
                <a:latin typeface="Calibri"/>
                <a:ea typeface="Calibri"/>
                <a:cs typeface="Calibri"/>
                <a:sym typeface="Calibri"/>
              </a:rPr>
              <a:t>Cargo vago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2º Diretor da Macrorregião Oeste: </a:t>
            </a:r>
            <a:r>
              <a:rPr lang="pt-BR" sz="2400" b="0" i="0" u="none" strike="noStrike" cap="none">
                <a:solidFill>
                  <a:srgbClr val="3A3838"/>
                </a:solidFill>
                <a:latin typeface="Calibri"/>
                <a:ea typeface="Calibri"/>
                <a:cs typeface="Calibri"/>
                <a:sym typeface="Calibri"/>
              </a:rPr>
              <a:t>Cargo vago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1ª Diretora da Macrorregião Norte: </a:t>
            </a:r>
            <a:r>
              <a:rPr lang="pt-BR" sz="2400" b="0" i="0" u="none" strike="noStrike" cap="none">
                <a:solidFill>
                  <a:srgbClr val="3A3838"/>
                </a:solidFill>
                <a:latin typeface="Calibri"/>
                <a:ea typeface="Calibri"/>
                <a:cs typeface="Calibri"/>
                <a:sym typeface="Calibri"/>
              </a:rPr>
              <a:t>Márcia Regina Rossi</a:t>
            </a:r>
            <a:endParaRPr sz="1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2ª Diretora da Macrorregião Norte: </a:t>
            </a:r>
            <a:r>
              <a:rPr lang="pt-BR" sz="2400" b="0" i="0" u="none" strike="noStrike" cap="none">
                <a:solidFill>
                  <a:srgbClr val="3A3838"/>
                </a:solidFill>
                <a:latin typeface="Calibri"/>
                <a:ea typeface="Calibri"/>
                <a:cs typeface="Calibri"/>
                <a:sym typeface="Calibri"/>
              </a:rPr>
              <a:t>Cargo vago</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1ª Diretora da Macrorregião Noroeste: </a:t>
            </a:r>
            <a:r>
              <a:rPr lang="pt-BR" sz="2400" b="0" i="0" u="none" strike="noStrike" cap="none">
                <a:solidFill>
                  <a:srgbClr val="3A3838"/>
                </a:solidFill>
                <a:latin typeface="Calibri"/>
                <a:ea typeface="Calibri"/>
                <a:cs typeface="Calibri"/>
                <a:sym typeface="Calibri"/>
              </a:rPr>
              <a:t>Rosângela Guandalin</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2ª Diretora da Macrorregião Noroeste: </a:t>
            </a:r>
            <a:r>
              <a:rPr lang="pt-BR" sz="2400" b="0" i="0" u="none" strike="noStrike" cap="none">
                <a:solidFill>
                  <a:srgbClr val="3A3838"/>
                </a:solidFill>
                <a:latin typeface="Calibri"/>
                <a:ea typeface="Calibri"/>
                <a:cs typeface="Calibri"/>
                <a:sym typeface="Calibri"/>
              </a:rPr>
              <a:t>Cargo vago</a:t>
            </a:r>
            <a:endParaRPr sz="1400" b="0" i="0" u="none" strike="noStrike" cap="none">
              <a:solidFill>
                <a:srgbClr val="3A3838"/>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5000"/>
              <a:buFont typeface="Arial"/>
              <a:buNone/>
            </a:pPr>
            <a:r>
              <a:rPr lang="pt-BR" sz="5000" b="1" i="0" u="none" strike="noStrike" cap="none">
                <a:solidFill>
                  <a:srgbClr val="3A3838"/>
                </a:solidFill>
                <a:latin typeface="Calibri"/>
                <a:ea typeface="Calibri"/>
                <a:cs typeface="Calibri"/>
                <a:sym typeface="Calibri"/>
              </a:rPr>
              <a:t>Conselho Fiscal</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09" name="Google Shape;109;p16"/>
          <p:cNvSpPr txBox="1"/>
          <p:nvPr/>
        </p:nvSpPr>
        <p:spPr>
          <a:xfrm>
            <a:off x="1273856" y="1958695"/>
            <a:ext cx="6596288"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Titulares: </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3A3838"/>
                </a:solidFill>
                <a:latin typeface="Calibri"/>
                <a:ea typeface="Calibri"/>
                <a:cs typeface="Calibri"/>
                <a:sym typeface="Calibri"/>
              </a:rPr>
              <a:t>Priscila Aparecida Lunardon Godoy Cavenaghi</a:t>
            </a:r>
            <a:endParaRPr sz="1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0" i="0" u="none" strike="noStrike" cap="none">
                <a:solidFill>
                  <a:srgbClr val="3A3838"/>
                </a:solidFill>
                <a:latin typeface="Calibri"/>
                <a:ea typeface="Calibri"/>
                <a:cs typeface="Calibri"/>
                <a:sym typeface="Calibri"/>
              </a:rPr>
              <a:t>Wanderson de Oliveira</a:t>
            </a:r>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3A3838"/>
                </a:solidFill>
                <a:latin typeface="Calibri"/>
                <a:ea typeface="Calibri"/>
                <a:cs typeface="Calibri"/>
                <a:sym typeface="Calibri"/>
              </a:rPr>
              <a:t>Amalia Cristina Alves</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Suplentes:</a:t>
            </a:r>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3A3838"/>
                </a:solidFill>
                <a:latin typeface="Calibri"/>
                <a:ea typeface="Calibri"/>
                <a:cs typeface="Calibri"/>
                <a:sym typeface="Calibri"/>
              </a:rPr>
              <a:t>André Luiz Campitelli</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3A3838"/>
                </a:solidFill>
                <a:latin typeface="Calibri"/>
                <a:ea typeface="Calibri"/>
                <a:cs typeface="Calibri"/>
                <a:sym typeface="Calibri"/>
              </a:rPr>
              <a:t>Melissa Lair Trevizan Gentilin</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0" i="0" u="none" strike="noStrike" cap="none">
                <a:solidFill>
                  <a:srgbClr val="3A3838"/>
                </a:solidFill>
                <a:latin typeface="Calibri"/>
                <a:ea typeface="Calibri"/>
                <a:cs typeface="Calibri"/>
                <a:sym typeface="Calibri"/>
              </a:rPr>
              <a:t>Bruna Cristina Markevicz</a:t>
            </a:r>
            <a:endParaRPr sz="2400" b="0" i="0" u="none" strike="noStrike" cap="none">
              <a:solidFill>
                <a:srgbClr val="3A383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5000"/>
              <a:buFont typeface="Arial"/>
              <a:buNone/>
            </a:pPr>
            <a:r>
              <a:rPr lang="pt-BR" sz="5000" b="1" i="0" u="none" strike="noStrike" cap="none">
                <a:solidFill>
                  <a:srgbClr val="3A3838"/>
                </a:solidFill>
                <a:latin typeface="Calibri"/>
                <a:ea typeface="Calibri"/>
                <a:cs typeface="Calibri"/>
                <a:sym typeface="Calibri"/>
              </a:rPr>
              <a:t>Conselho Consultivo</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15" name="Google Shape;115;p17"/>
          <p:cNvSpPr txBox="1"/>
          <p:nvPr/>
        </p:nvSpPr>
        <p:spPr>
          <a:xfrm>
            <a:off x="300038" y="1571259"/>
            <a:ext cx="8215312"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Presidentes de CRESEMS:</a:t>
            </a: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1ª Região de Saúde</a:t>
            </a:r>
            <a:r>
              <a:rPr lang="pt-BR" sz="2200" b="0" i="0" u="none" strike="noStrike" cap="none">
                <a:solidFill>
                  <a:srgbClr val="3A3838"/>
                </a:solidFill>
                <a:latin typeface="Calibri"/>
                <a:ea typeface="Calibri"/>
                <a:cs typeface="Calibri"/>
                <a:sym typeface="Calibri"/>
              </a:rPr>
              <a:t>: Gabriel Modesto de Oliveira</a:t>
            </a:r>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2ª Região de Saúde</a:t>
            </a:r>
            <a:r>
              <a:rPr lang="pt-BR" sz="2200" b="0" i="0" u="none" strike="noStrike" cap="none">
                <a:solidFill>
                  <a:srgbClr val="3A3838"/>
                </a:solidFill>
                <a:latin typeface="Calibri"/>
                <a:ea typeface="Calibri"/>
                <a:cs typeface="Calibri"/>
                <a:sym typeface="Calibri"/>
              </a:rPr>
              <a:t>: Adriane da Silva Jorge de Carvalho</a:t>
            </a:r>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3ª Região de Saúde</a:t>
            </a:r>
            <a:r>
              <a:rPr lang="pt-BR" sz="2200" b="0" i="0" u="none" strike="noStrike" cap="none">
                <a:solidFill>
                  <a:srgbClr val="3A3838"/>
                </a:solidFill>
                <a:latin typeface="Calibri"/>
                <a:ea typeface="Calibri"/>
                <a:cs typeface="Calibri"/>
                <a:sym typeface="Calibri"/>
              </a:rPr>
              <a:t>: Maria Lídia Kravutschke</a:t>
            </a:r>
            <a:endParaRPr sz="22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4ª Região de Saúde: </a:t>
            </a:r>
            <a:r>
              <a:rPr lang="pt-BR" sz="2200" b="0" i="0" u="none" strike="noStrike" cap="none">
                <a:solidFill>
                  <a:srgbClr val="3A3838"/>
                </a:solidFill>
                <a:latin typeface="Calibri"/>
                <a:ea typeface="Calibri"/>
                <a:cs typeface="Calibri"/>
                <a:sym typeface="Calibri"/>
              </a:rPr>
              <a:t>Lorena Aparecida Soares</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5ª Região de Saúde: </a:t>
            </a:r>
            <a:r>
              <a:rPr lang="pt-BR" sz="2200" b="0" i="0" u="none" strike="noStrike" cap="none">
                <a:solidFill>
                  <a:srgbClr val="3A3838"/>
                </a:solidFill>
                <a:latin typeface="Calibri"/>
                <a:ea typeface="Calibri"/>
                <a:cs typeface="Calibri"/>
                <a:sym typeface="Calibri"/>
              </a:rPr>
              <a:t>Marcelo Hohl Mazurechen</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6ª Região de Saúde: </a:t>
            </a:r>
            <a:r>
              <a:rPr lang="pt-BR" sz="2200" b="0" i="0" u="none" strike="noStrike" cap="none">
                <a:solidFill>
                  <a:srgbClr val="3A3838"/>
                </a:solidFill>
                <a:latin typeface="Calibri"/>
                <a:ea typeface="Calibri"/>
                <a:cs typeface="Calibri"/>
                <a:sym typeface="Calibri"/>
              </a:rPr>
              <a:t>Daiane Metka Ribeiro</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7ª Região de Saúde: </a:t>
            </a:r>
            <a:r>
              <a:rPr lang="pt-BR" sz="2200" b="0" i="0" u="none" strike="noStrike" cap="none">
                <a:solidFill>
                  <a:srgbClr val="3A3838"/>
                </a:solidFill>
                <a:latin typeface="Calibri"/>
                <a:ea typeface="Calibri"/>
                <a:cs typeface="Calibri"/>
                <a:sym typeface="Calibri"/>
              </a:rPr>
              <a:t>Vinicius Tourinho</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8ª Região de Saúde: </a:t>
            </a:r>
            <a:r>
              <a:rPr lang="pt-BR" sz="2200" b="0" i="0" u="none" strike="noStrike" cap="none">
                <a:solidFill>
                  <a:srgbClr val="3A3838"/>
                </a:solidFill>
                <a:latin typeface="Calibri"/>
                <a:ea typeface="Calibri"/>
                <a:cs typeface="Calibri"/>
                <a:sym typeface="Calibri"/>
              </a:rPr>
              <a:t>Leandro Legramanti</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9ª Região de Saúde: </a:t>
            </a:r>
            <a:r>
              <a:rPr lang="pt-BR" sz="2200" b="0" i="0" u="none" strike="noStrike" cap="none">
                <a:solidFill>
                  <a:srgbClr val="3A3838"/>
                </a:solidFill>
                <a:latin typeface="Calibri"/>
                <a:ea typeface="Calibri"/>
                <a:cs typeface="Calibri"/>
                <a:sym typeface="Calibri"/>
              </a:rPr>
              <a:t>Fábio de Melo</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10ª Região de Saúde: </a:t>
            </a:r>
            <a:r>
              <a:rPr lang="pt-BR" sz="2200" b="0" i="0" u="none" strike="noStrike" cap="none">
                <a:solidFill>
                  <a:srgbClr val="3A3838"/>
                </a:solidFill>
                <a:latin typeface="Calibri"/>
                <a:ea typeface="Calibri"/>
                <a:cs typeface="Calibri"/>
                <a:sym typeface="Calibri"/>
              </a:rPr>
              <a:t>Cleide Terezinha dos Santos Messias</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11ª Região de Saúde: </a:t>
            </a:r>
            <a:r>
              <a:rPr lang="pt-BR" sz="2200" b="0" i="0" u="none" strike="noStrike" cap="none">
                <a:solidFill>
                  <a:srgbClr val="3A3838"/>
                </a:solidFill>
                <a:latin typeface="Calibri"/>
                <a:ea typeface="Calibri"/>
                <a:cs typeface="Calibri"/>
                <a:sym typeface="Calibri"/>
              </a:rPr>
              <a:t>Sara Caroline Beltrame Peres</a:t>
            </a:r>
            <a:endParaRPr sz="2200" b="1" i="0" u="none" strike="noStrike" cap="none">
              <a:solidFill>
                <a:srgbClr val="3A3838"/>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5000"/>
              <a:buFont typeface="Arial"/>
              <a:buNone/>
            </a:pPr>
            <a:r>
              <a:rPr lang="pt-BR" sz="5000" b="1" i="0" u="none" strike="noStrike" cap="none">
                <a:solidFill>
                  <a:srgbClr val="3A3838"/>
                </a:solidFill>
                <a:latin typeface="Calibri"/>
                <a:ea typeface="Calibri"/>
                <a:cs typeface="Calibri"/>
                <a:sym typeface="Calibri"/>
              </a:rPr>
              <a:t>Conselho Consultivo</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21" name="Google Shape;121;p18"/>
          <p:cNvSpPr txBox="1"/>
          <p:nvPr/>
        </p:nvSpPr>
        <p:spPr>
          <a:xfrm>
            <a:off x="300038" y="1571259"/>
            <a:ext cx="8215312"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Presidentes de CRESEMS</a:t>
            </a:r>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12ª Região de Saúde</a:t>
            </a:r>
            <a:r>
              <a:rPr lang="pt-BR" sz="2200" b="0" i="0" u="none" strike="noStrike" cap="none">
                <a:solidFill>
                  <a:srgbClr val="3A3838"/>
                </a:solidFill>
                <a:latin typeface="Calibri"/>
                <a:ea typeface="Calibri"/>
                <a:cs typeface="Calibri"/>
                <a:sym typeface="Calibri"/>
              </a:rPr>
              <a:t>: Alethéia Patrícia Bush</a:t>
            </a:r>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13ª Região de Saúde</a:t>
            </a:r>
            <a:r>
              <a:rPr lang="pt-BR" sz="2200" b="0" i="0" u="none" strike="noStrike" cap="none">
                <a:solidFill>
                  <a:srgbClr val="3A3838"/>
                </a:solidFill>
                <a:latin typeface="Calibri"/>
                <a:ea typeface="Calibri"/>
                <a:cs typeface="Calibri"/>
                <a:sym typeface="Calibri"/>
              </a:rPr>
              <a:t>: Vera Lúcia Garcia Baptista</a:t>
            </a:r>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14ª Região de Saúde</a:t>
            </a:r>
            <a:r>
              <a:rPr lang="pt-BR" sz="2200" b="0" i="0" u="none" strike="noStrike" cap="none">
                <a:solidFill>
                  <a:srgbClr val="3A3838"/>
                </a:solidFill>
                <a:latin typeface="Calibri"/>
                <a:ea typeface="Calibri"/>
                <a:cs typeface="Calibri"/>
                <a:sym typeface="Calibri"/>
              </a:rPr>
              <a:t>: Andréia Martins de Souza Vilar</a:t>
            </a:r>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15ª Região de Saúde: </a:t>
            </a:r>
            <a:r>
              <a:rPr lang="pt-BR" sz="2200" b="0" i="0" u="none" strike="noStrike" cap="none">
                <a:solidFill>
                  <a:srgbClr val="3A3838"/>
                </a:solidFill>
                <a:latin typeface="Calibri"/>
                <a:ea typeface="Calibri"/>
                <a:cs typeface="Calibri"/>
                <a:sym typeface="Calibri"/>
              </a:rPr>
              <a:t>Márcia Dal Pozzo Gonzaga</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16ª Região de Saúde: </a:t>
            </a:r>
            <a:r>
              <a:rPr lang="pt-BR" sz="2200" b="0" i="0" u="none" strike="noStrike" cap="none">
                <a:solidFill>
                  <a:srgbClr val="3A3838"/>
                </a:solidFill>
                <a:latin typeface="Calibri"/>
                <a:ea typeface="Calibri"/>
                <a:cs typeface="Calibri"/>
                <a:sym typeface="Calibri"/>
              </a:rPr>
              <a:t>Marcos Piva</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17ª Região de Saúde:</a:t>
            </a:r>
            <a:r>
              <a:rPr lang="pt-BR" sz="2200" b="0" i="0" u="none" strike="noStrike" cap="none">
                <a:solidFill>
                  <a:srgbClr val="3A3838"/>
                </a:solidFill>
                <a:latin typeface="Calibri"/>
                <a:ea typeface="Calibri"/>
                <a:cs typeface="Calibri"/>
                <a:sym typeface="Calibri"/>
              </a:rPr>
              <a:t> Diego Eduardo Favero</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18ª Região de Saúde: </a:t>
            </a:r>
            <a:r>
              <a:rPr lang="pt-BR" sz="2200" b="0" i="0" u="none" strike="noStrike" cap="none">
                <a:solidFill>
                  <a:srgbClr val="3A3838"/>
                </a:solidFill>
                <a:latin typeface="Calibri"/>
                <a:ea typeface="Calibri"/>
                <a:cs typeface="Calibri"/>
                <a:sym typeface="Calibri"/>
              </a:rPr>
              <a:t>Emanuele Antonia Chede Subtil</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19ª Região de Saúde: </a:t>
            </a:r>
            <a:r>
              <a:rPr lang="pt-BR" sz="2200" b="0" i="0" u="none" strike="noStrike" cap="none">
                <a:solidFill>
                  <a:srgbClr val="3A3838"/>
                </a:solidFill>
                <a:latin typeface="Calibri"/>
                <a:ea typeface="Calibri"/>
                <a:cs typeface="Calibri"/>
                <a:sym typeface="Calibri"/>
              </a:rPr>
              <a:t>Odair de Oliveira</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20ª Região de Saúde:</a:t>
            </a:r>
            <a:r>
              <a:rPr lang="pt-BR" sz="2200" b="0" i="0" u="none" strike="noStrike" cap="none">
                <a:solidFill>
                  <a:srgbClr val="3A3838"/>
                </a:solidFill>
                <a:latin typeface="Calibri"/>
                <a:ea typeface="Calibri"/>
                <a:cs typeface="Calibri"/>
                <a:sym typeface="Calibri"/>
              </a:rPr>
              <a:t> Marciane Maria Specht</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21ª Região de Saúde:</a:t>
            </a:r>
            <a:r>
              <a:rPr lang="pt-BR" sz="2200" b="0" i="0" u="none" strike="noStrike" cap="none">
                <a:solidFill>
                  <a:srgbClr val="3A3838"/>
                </a:solidFill>
                <a:latin typeface="Calibri"/>
                <a:ea typeface="Calibri"/>
                <a:cs typeface="Calibri"/>
                <a:sym typeface="Calibri"/>
              </a:rPr>
              <a:t> Anderson Cato</a:t>
            </a:r>
            <a:endParaRPr sz="22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pt-BR" sz="2200" b="1" i="0" u="none" strike="noStrike" cap="none">
                <a:solidFill>
                  <a:srgbClr val="3A3838"/>
                </a:solidFill>
                <a:latin typeface="Calibri"/>
                <a:ea typeface="Calibri"/>
                <a:cs typeface="Calibri"/>
                <a:sym typeface="Calibri"/>
              </a:rPr>
              <a:t>22ª Região de Saúde: </a:t>
            </a:r>
            <a:r>
              <a:rPr lang="pt-BR" sz="2200" b="0" i="0" u="none" strike="noStrike" cap="none">
                <a:solidFill>
                  <a:srgbClr val="3A3838"/>
                </a:solidFill>
                <a:latin typeface="Calibri"/>
                <a:ea typeface="Calibri"/>
                <a:cs typeface="Calibri"/>
                <a:sym typeface="Calibri"/>
              </a:rPr>
              <a:t>Claudinei Batista de Jesus</a:t>
            </a:r>
            <a:endParaRPr sz="2200" b="1" i="0" u="none" strike="noStrike" cap="none">
              <a:solidFill>
                <a:srgbClr val="3A3838"/>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p:nvPr/>
        </p:nvSpPr>
        <p:spPr>
          <a:xfrm>
            <a:off x="-488618" y="341622"/>
            <a:ext cx="899769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4000"/>
              <a:buFont typeface="Arial"/>
              <a:buNone/>
            </a:pPr>
            <a:r>
              <a:rPr lang="pt-BR" sz="4000" b="1" i="0" u="none" strike="noStrike" cap="none">
                <a:solidFill>
                  <a:srgbClr val="3A3838"/>
                </a:solidFill>
                <a:latin typeface="Calibri"/>
                <a:ea typeface="Calibri"/>
                <a:cs typeface="Calibri"/>
                <a:sym typeface="Calibri"/>
              </a:rPr>
              <a:t>Equipe Técnica e Administrativa</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27" name="Google Shape;127;p19"/>
          <p:cNvSpPr txBox="1"/>
          <p:nvPr/>
        </p:nvSpPr>
        <p:spPr>
          <a:xfrm>
            <a:off x="634921" y="2149154"/>
            <a:ext cx="7874157" cy="261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Secretaria Executiva: </a:t>
            </a:r>
            <a:r>
              <a:rPr lang="pt-BR" sz="2400" b="0" i="0" u="none" strike="noStrike" cap="none">
                <a:solidFill>
                  <a:srgbClr val="3A3838"/>
                </a:solidFill>
                <a:latin typeface="Calibri"/>
                <a:ea typeface="Calibri"/>
                <a:cs typeface="Calibri"/>
                <a:sym typeface="Calibri"/>
              </a:rPr>
              <a:t>Leila Cristina Pilonetto</a:t>
            </a:r>
            <a:endParaRPr sz="24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Coordenação Administrativa: </a:t>
            </a:r>
            <a:r>
              <a:rPr lang="pt-BR" sz="2400" b="0" i="0" u="none" strike="noStrike" cap="none">
                <a:solidFill>
                  <a:srgbClr val="3A3838"/>
                </a:solidFill>
                <a:latin typeface="Calibri"/>
                <a:ea typeface="Calibri"/>
                <a:cs typeface="Calibri"/>
                <a:sym typeface="Calibri"/>
              </a:rPr>
              <a:t>Edilcelli Oliveira Pendraki</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Coordenação Técnica: </a:t>
            </a:r>
            <a:r>
              <a:rPr lang="pt-BR" sz="2400" b="0" i="0" u="none" strike="noStrike" cap="none">
                <a:solidFill>
                  <a:srgbClr val="3A3838"/>
                </a:solidFill>
                <a:latin typeface="Calibri"/>
                <a:ea typeface="Calibri"/>
                <a:cs typeface="Calibri"/>
                <a:sym typeface="Calibri"/>
              </a:rPr>
              <a:t>Marina Sidineia Ricardo Martins</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None/>
            </a:pPr>
            <a:r>
              <a:rPr lang="pt-BR" sz="2400" b="1" i="0" u="none" strike="noStrike" cap="none">
                <a:solidFill>
                  <a:srgbClr val="3A3838"/>
                </a:solidFill>
                <a:latin typeface="Calibri"/>
                <a:ea typeface="Calibri"/>
                <a:cs typeface="Calibri"/>
                <a:sym typeface="Calibri"/>
              </a:rPr>
              <a:t>Assessoria Técnica: </a:t>
            </a:r>
            <a:r>
              <a:rPr lang="pt-BR" sz="2400" b="0" i="0" u="none" strike="noStrike" cap="none">
                <a:solidFill>
                  <a:srgbClr val="3A3838"/>
                </a:solidFill>
                <a:latin typeface="Calibri"/>
                <a:ea typeface="Calibri"/>
                <a:cs typeface="Calibri"/>
                <a:sym typeface="Calibri"/>
              </a:rPr>
              <a:t>Ediane de Fátima Mance </a:t>
            </a:r>
            <a:endParaRPr sz="2400" b="1"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Assessoria Jurídica: </a:t>
            </a:r>
            <a:r>
              <a:rPr lang="pt-BR" sz="2400" b="0" i="0" u="none" strike="noStrike" cap="none">
                <a:solidFill>
                  <a:srgbClr val="3A3838"/>
                </a:solidFill>
                <a:latin typeface="Calibri"/>
                <a:ea typeface="Calibri"/>
                <a:cs typeface="Calibri"/>
                <a:sym typeface="Calibri"/>
              </a:rPr>
              <a:t>Carlos Alexandre Lorga</a:t>
            </a:r>
            <a:endParaRPr sz="2400" b="0" i="0" u="none" strike="noStrike" cap="none">
              <a:solidFill>
                <a:srgbClr val="3A383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pt-BR" sz="2400" b="1" i="0" u="none" strike="noStrike" cap="none">
                <a:solidFill>
                  <a:srgbClr val="3A3838"/>
                </a:solidFill>
                <a:latin typeface="Calibri"/>
                <a:ea typeface="Calibri"/>
                <a:cs typeface="Calibri"/>
                <a:sym typeface="Calibri"/>
              </a:rPr>
              <a:t>Assessoria Contábil: </a:t>
            </a:r>
            <a:r>
              <a:rPr lang="pt-BR" sz="2400" b="0" i="0" u="none" strike="noStrike" cap="none">
                <a:solidFill>
                  <a:srgbClr val="3A3838"/>
                </a:solidFill>
                <a:latin typeface="Calibri"/>
                <a:ea typeface="Calibri"/>
                <a:cs typeface="Calibri"/>
                <a:sym typeface="Calibri"/>
              </a:rPr>
              <a:t>Thiago Borges</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7F7F7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1106424" y="359910"/>
            <a:ext cx="740892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Clr>
                <a:srgbClr val="000000"/>
              </a:buClr>
              <a:buSzPts val="4000"/>
              <a:buFont typeface="Arial"/>
              <a:buNone/>
            </a:pPr>
            <a:r>
              <a:rPr lang="pt-BR" sz="4000" b="1" i="0" u="none" strike="noStrike" cap="none">
                <a:solidFill>
                  <a:srgbClr val="3A3838"/>
                </a:solidFill>
                <a:latin typeface="Calibri"/>
                <a:ea typeface="Calibri"/>
                <a:cs typeface="Calibri"/>
                <a:sym typeface="Calibri"/>
              </a:rPr>
              <a:t>Equipe Técnica e Administrativa</a:t>
            </a:r>
            <a:endParaRPr/>
          </a:p>
          <a:p>
            <a:pPr marL="0" marR="0" lvl="0" indent="0" algn="r" rtl="0">
              <a:lnSpc>
                <a:spcPct val="91666"/>
              </a:lnSpc>
              <a:spcBef>
                <a:spcPts val="0"/>
              </a:spcBef>
              <a:spcAft>
                <a:spcPts val="0"/>
              </a:spcAft>
              <a:buClr>
                <a:srgbClr val="000000"/>
              </a:buClr>
              <a:buSzPts val="2000"/>
              <a:buFont typeface="Arial"/>
              <a:buNone/>
            </a:pPr>
            <a:r>
              <a:rPr lang="pt-BR" sz="2000" b="0" i="0" u="none" strike="noStrike" cap="none">
                <a:solidFill>
                  <a:srgbClr val="3A3838"/>
                </a:solidFill>
                <a:latin typeface="Calibri"/>
                <a:ea typeface="Calibri"/>
                <a:cs typeface="Calibri"/>
                <a:sym typeface="Calibri"/>
              </a:rPr>
              <a:t>Janeiro – abril 2023</a:t>
            </a:r>
            <a:endParaRPr sz="2000" b="0" i="0" u="none" strike="noStrike" cap="none">
              <a:solidFill>
                <a:srgbClr val="3A3838"/>
              </a:solidFill>
              <a:latin typeface="Calibri"/>
              <a:ea typeface="Calibri"/>
              <a:cs typeface="Calibri"/>
              <a:sym typeface="Calibri"/>
            </a:endParaRPr>
          </a:p>
        </p:txBody>
      </p:sp>
      <p:sp>
        <p:nvSpPr>
          <p:cNvPr id="133" name="Google Shape;133;p20"/>
          <p:cNvSpPr txBox="1"/>
          <p:nvPr/>
        </p:nvSpPr>
        <p:spPr>
          <a:xfrm>
            <a:off x="436728" y="1604755"/>
            <a:ext cx="8270543" cy="44934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Apoiadores Regionais: </a:t>
            </a:r>
            <a:endParaRPr/>
          </a:p>
          <a:p>
            <a:pPr marL="0" marR="0" lvl="0" indent="0" algn="just" rtl="0">
              <a:lnSpc>
                <a:spcPct val="100000"/>
              </a:lnSpc>
              <a:spcBef>
                <a:spcPts val="0"/>
              </a:spcBef>
              <a:spcAft>
                <a:spcPts val="0"/>
              </a:spcAft>
              <a:buNone/>
            </a:pPr>
            <a:endParaRPr sz="2200" b="1"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1ª Região de Saúde: </a:t>
            </a:r>
            <a:r>
              <a:rPr lang="pt-BR" sz="2200" b="0" i="0" u="none" strike="noStrike" cap="none">
                <a:solidFill>
                  <a:srgbClr val="3A3838"/>
                </a:solidFill>
                <a:latin typeface="Calibri"/>
                <a:ea typeface="Calibri"/>
                <a:cs typeface="Calibri"/>
                <a:sym typeface="Calibri"/>
              </a:rPr>
              <a:t>Michele Straub </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2ª Região de Saúde: </a:t>
            </a:r>
            <a:r>
              <a:rPr lang="pt-BR" sz="2200" b="0" i="0" u="none" strike="noStrike" cap="none">
                <a:solidFill>
                  <a:srgbClr val="3A3838"/>
                </a:solidFill>
                <a:latin typeface="Calibri"/>
                <a:ea typeface="Calibri"/>
                <a:cs typeface="Calibri"/>
                <a:sym typeface="Calibri"/>
              </a:rPr>
              <a:t>Guilherme Daniel Pupo</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3ª Região de Saúde: </a:t>
            </a:r>
            <a:r>
              <a:rPr lang="pt-BR" sz="2200" b="0" i="0" u="none" strike="noStrike" cap="none">
                <a:solidFill>
                  <a:srgbClr val="3A3838"/>
                </a:solidFill>
                <a:latin typeface="Calibri"/>
                <a:ea typeface="Calibri"/>
                <a:cs typeface="Calibri"/>
                <a:sym typeface="Calibri"/>
              </a:rPr>
              <a:t>Angela Conceição Oliveira Pompeu</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4ª Região de Saúde: </a:t>
            </a:r>
            <a:r>
              <a:rPr lang="pt-BR" sz="2200" b="0" i="0" u="none" strike="noStrike" cap="none">
                <a:solidFill>
                  <a:srgbClr val="3A3838"/>
                </a:solidFill>
                <a:latin typeface="Calibri"/>
                <a:ea typeface="Calibri"/>
                <a:cs typeface="Calibri"/>
                <a:sym typeface="Calibri"/>
              </a:rPr>
              <a:t>Marcieli Adelaine Pereira Ferreira</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5ª Região de Saúde: </a:t>
            </a:r>
            <a:r>
              <a:rPr lang="pt-BR" sz="2200" b="0" i="0" u="none" strike="noStrike" cap="none">
                <a:solidFill>
                  <a:srgbClr val="3A3838"/>
                </a:solidFill>
                <a:latin typeface="Calibri"/>
                <a:ea typeface="Calibri"/>
                <a:cs typeface="Calibri"/>
                <a:sym typeface="Calibri"/>
              </a:rPr>
              <a:t>Keullin Cristian Oliboni</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6ª Região de Saúde: </a:t>
            </a:r>
            <a:r>
              <a:rPr lang="pt-BR" sz="2200" b="0" i="0" u="none" strike="noStrike" cap="none">
                <a:solidFill>
                  <a:srgbClr val="3A3838"/>
                </a:solidFill>
                <a:latin typeface="Calibri"/>
                <a:ea typeface="Calibri"/>
                <a:cs typeface="Calibri"/>
                <a:sym typeface="Calibri"/>
              </a:rPr>
              <a:t>Fernanda Rosilda Loth Braciak</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7ª Região de Saúde: </a:t>
            </a:r>
            <a:r>
              <a:rPr lang="pt-BR" sz="2200" b="0" i="0" u="none" strike="noStrike" cap="none">
                <a:solidFill>
                  <a:srgbClr val="3A3838"/>
                </a:solidFill>
                <a:latin typeface="Calibri"/>
                <a:ea typeface="Calibri"/>
                <a:cs typeface="Calibri"/>
                <a:sym typeface="Calibri"/>
              </a:rPr>
              <a:t>Mateus Magri</a:t>
            </a:r>
            <a:endParaRPr sz="2200" b="0" i="0" u="none" strike="noStrike" cap="none">
              <a:solidFill>
                <a:srgbClr val="3A3838"/>
              </a:solidFill>
              <a:latin typeface="Calibri"/>
              <a:ea typeface="Calibri"/>
              <a:cs typeface="Calibri"/>
              <a:sym typeface="Calibri"/>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8ª Região de Saúde: </a:t>
            </a:r>
            <a:r>
              <a:rPr lang="pt-BR" sz="2200" b="0" i="0" u="none" strike="noStrike" cap="none">
                <a:solidFill>
                  <a:srgbClr val="3A3838"/>
                </a:solidFill>
                <a:latin typeface="Calibri"/>
                <a:ea typeface="Calibri"/>
                <a:cs typeface="Calibri"/>
                <a:sym typeface="Calibri"/>
              </a:rPr>
              <a:t>Nadiane Schlosser</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9ª Região de Saúde: </a:t>
            </a:r>
            <a:r>
              <a:rPr lang="pt-BR" sz="2200" b="0" i="0" u="none" strike="noStrike" cap="none">
                <a:solidFill>
                  <a:srgbClr val="3A3838"/>
                </a:solidFill>
                <a:latin typeface="Calibri"/>
                <a:ea typeface="Calibri"/>
                <a:cs typeface="Calibri"/>
                <a:sym typeface="Calibri"/>
              </a:rPr>
              <a:t>Carline Slovinski Acordi Garcia</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10ª Região de Saúde: </a:t>
            </a:r>
            <a:r>
              <a:rPr lang="pt-BR" sz="2200" b="0" i="0" u="none" strike="noStrike" cap="none">
                <a:solidFill>
                  <a:srgbClr val="3A3838"/>
                </a:solidFill>
                <a:latin typeface="Calibri"/>
                <a:ea typeface="Calibri"/>
                <a:cs typeface="Calibri"/>
                <a:sym typeface="Calibri"/>
              </a:rPr>
              <a:t>Carlos Guilherme Meister Arenhart </a:t>
            </a:r>
            <a:endParaRPr/>
          </a:p>
          <a:p>
            <a:pPr marL="0" marR="0" lvl="0" indent="0" algn="just" rtl="0">
              <a:lnSpc>
                <a:spcPct val="100000"/>
              </a:lnSpc>
              <a:spcBef>
                <a:spcPts val="0"/>
              </a:spcBef>
              <a:spcAft>
                <a:spcPts val="0"/>
              </a:spcAft>
              <a:buNone/>
            </a:pPr>
            <a:r>
              <a:rPr lang="pt-BR" sz="2200" b="1" i="0" u="none" strike="noStrike" cap="none">
                <a:solidFill>
                  <a:srgbClr val="3A3838"/>
                </a:solidFill>
                <a:latin typeface="Calibri"/>
                <a:ea typeface="Calibri"/>
                <a:cs typeface="Calibri"/>
                <a:sym typeface="Calibri"/>
              </a:rPr>
              <a:t>11ª Região de Saúde: </a:t>
            </a:r>
            <a:r>
              <a:rPr lang="pt-BR" sz="2200" b="0" i="0" u="none" strike="noStrike" cap="none">
                <a:solidFill>
                  <a:srgbClr val="3A3838"/>
                </a:solidFill>
                <a:latin typeface="Calibri"/>
                <a:ea typeface="Calibri"/>
                <a:cs typeface="Calibri"/>
                <a:sym typeface="Calibri"/>
              </a:rPr>
              <a:t>Ellen Alessandra de Souza Jesus</a:t>
            </a:r>
            <a:endParaRPr/>
          </a:p>
        </p:txBody>
      </p:sp>
    </p:spTree>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2166</Words>
  <Application>Microsoft Office PowerPoint</Application>
  <PresentationFormat>Apresentação na tela (4:3)</PresentationFormat>
  <Paragraphs>205</Paragraphs>
  <Slides>28</Slides>
  <Notes>28</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28</vt:i4>
      </vt:variant>
    </vt:vector>
  </HeadingPairs>
  <TitlesOfParts>
    <vt:vector size="31" baseType="lpstr">
      <vt:lpstr>Arial</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Diretrizes Relatório de Atividades 1º Quadrimestre 2023</vt:lpstr>
      <vt:lpstr>Diretrizes Relatório de Atividades 1º Quadrimestre 2023</vt:lpstr>
      <vt:lpstr>Diretrizes Relatório de Atividades 1º Quadrimestre 2023</vt:lpstr>
      <vt:lpstr>Diretrizes Relatório de Atividades 1º Quadrimestre 2023</vt:lpstr>
      <vt:lpstr>Diretrizes Relatório de Atividades 1º Quadrimestre 2023</vt:lpstr>
      <vt:lpstr>Apresentação do PowerPoint</vt:lpstr>
      <vt:lpstr>Diretrizes</vt:lpstr>
      <vt:lpstr>Diretrizes Relatório de Atividades 1º Quadrimestre 2023</vt:lpstr>
      <vt:lpstr>Diretrizes Relatório de Atividades 1º Quadrimestre 2023</vt:lpstr>
      <vt:lpstr>Diretrizes Relatório de Atividades 1º Quadrimestre 2023</vt:lpstr>
      <vt:lpstr>Diretrizes Relatório de Atividades 1º Quadrimestre 2023</vt:lpstr>
      <vt:lpstr>Diretrizes Relatório de Atividades 1º Quadrimestre 2023</vt:lpstr>
      <vt:lpstr>Relatório de atividades  1º Quadrimestre - 2023</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Mizael Dias Santana</dc:creator>
  <cp:lastModifiedBy>COSEMSPR</cp:lastModifiedBy>
  <cp:revision>1</cp:revision>
  <dcterms:created xsi:type="dcterms:W3CDTF">2021-05-04T00:34:56Z</dcterms:created>
  <dcterms:modified xsi:type="dcterms:W3CDTF">2023-06-19T20:14:20Z</dcterms:modified>
</cp:coreProperties>
</file>