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  <p:sldId id="308" r:id="rId17"/>
    <p:sldId id="309" r:id="rId18"/>
    <p:sldId id="310" r:id="rId19"/>
    <p:sldId id="311" r:id="rId20"/>
    <p:sldId id="312" r:id="rId21"/>
    <p:sldId id="313" r:id="rId22"/>
    <p:sldId id="304" r:id="rId23"/>
    <p:sldId id="323" r:id="rId24"/>
    <p:sldId id="32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/>
    <p:restoredTop sz="94789"/>
  </p:normalViewPr>
  <p:slideViewPr>
    <p:cSldViewPr snapToGrid="0" snapToObjects="1">
      <p:cViewPr varScale="1">
        <p:scale>
          <a:sx n="108" d="100"/>
          <a:sy n="108" d="100"/>
        </p:scale>
        <p:origin x="19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095A1-F8A2-479F-A79F-2D0E233C73E6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91298-7084-46EB-8D99-0124579062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0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91298-7084-46EB-8D99-01245790626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06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28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75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50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91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45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8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0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48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48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3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5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E4F7-7E6A-D048-A0B4-77F3C60732FA}" type="datetimeFigureOut">
              <a:rPr lang="pt-BR" smtClean="0"/>
              <a:t>27/10/2021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6657-D62B-CE46-BCBF-0C90C8037FC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30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E3BC7-2386-DD40-A814-417AF5B69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A5E372-F0DB-BA4A-B308-355C3E271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F8CC08C-CC43-E84A-A119-EF327C16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 2</a:t>
            </a:r>
          </a:p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Apoio Institucional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06903" y="2079653"/>
            <a:ext cx="8245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Esta diretriz trata de uma agenda permanente e é composta de ações/atividades dos membros da equipe técnica do COSEMS, em especial dos apoiadores regionais, visando garantir a </a:t>
            </a:r>
            <a:r>
              <a:rPr lang="pt-BR" sz="2000" dirty="0" err="1"/>
              <a:t>direcionalidade</a:t>
            </a:r>
            <a:r>
              <a:rPr lang="pt-BR" sz="2000" dirty="0"/>
              <a:t> das ações que a equipe deverá desenvolver durante o ano de 2021.</a:t>
            </a:r>
          </a:p>
          <a:p>
            <a:endParaRPr lang="pt-BR" sz="2400" b="1" dirty="0"/>
          </a:p>
          <a:p>
            <a:r>
              <a:rPr lang="pt-BR" sz="2400" b="1" dirty="0"/>
              <a:t>Objetivo:</a:t>
            </a:r>
          </a:p>
          <a:p>
            <a:r>
              <a:rPr lang="pt-BR" sz="2400" dirty="0"/>
              <a:t>Realizar o apoio institucional aos gestores visando o fortalecimento da governança regional.</a:t>
            </a:r>
          </a:p>
          <a:p>
            <a:pPr marL="342900" indent="-342900">
              <a:buFontTx/>
              <a:buChar char="-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3114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 3</a:t>
            </a:r>
          </a:p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Gestão Colegiada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2098" y="2087745"/>
            <a:ext cx="7695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Objetivo:</a:t>
            </a:r>
          </a:p>
          <a:p>
            <a:endParaRPr lang="pt-BR" sz="2400" b="1" dirty="0"/>
          </a:p>
          <a:p>
            <a:r>
              <a:rPr lang="pt-BR" sz="2400" dirty="0"/>
              <a:t>Efetivar a participação dos membros da diretoria, conselho deliberativo e equipe técnica do COSEMS, bem como dos demais gestores municipais de saúde, nas instâncias de articulação </a:t>
            </a:r>
            <a:r>
              <a:rPr lang="pt-BR" sz="2400" dirty="0" err="1"/>
              <a:t>interfederativa</a:t>
            </a:r>
            <a:r>
              <a:rPr lang="pt-BR" sz="2400" dirty="0"/>
              <a:t> e interinstitucional com garantia de decisão colegiada do Cosems-PR.</a:t>
            </a:r>
          </a:p>
        </p:txBody>
      </p:sp>
    </p:spTree>
    <p:extLst>
      <p:ext uri="{BB962C8B-B14F-4D97-AF65-F5344CB8AC3E}">
        <p14:creationId xmlns:p14="http://schemas.microsoft.com/office/powerpoint/2010/main" val="2304680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 4</a:t>
            </a:r>
          </a:p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Gestão Organizacional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06903" y="2079653"/>
            <a:ext cx="8245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Objetivos: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Atender as finalidades previstas no estatuto do Cosems-PR, para o pleno funcionamento da entidade, como interlocutora e suporte na busca pelo fortalecimento e autonomia dos municípios.</a:t>
            </a:r>
          </a:p>
          <a:p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Garantir a organização e transparência nas ações da instituição, bem como imprimir maior qualidade aos serviços prestados.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4992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447305" y="138022"/>
            <a:ext cx="5838939" cy="116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 Black"/>
                <a:cs typeface="Lato Black"/>
                <a:sym typeface="Lato Black"/>
              </a:rPr>
              <a:t>Relatório de Atividades</a:t>
            </a:r>
            <a:r>
              <a:rPr lang="pt-BR" sz="4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 </a:t>
            </a:r>
            <a:br>
              <a:rPr lang="pt-BR" sz="4000" b="1" i="0" u="none" strike="noStrike" cap="none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</a:b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2</a:t>
            </a:r>
            <a:r>
              <a:rPr lang="pt-BR" sz="400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º </a:t>
            </a:r>
            <a:r>
              <a:rPr lang="pt-BR" sz="40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Quadrimestre - 2021</a:t>
            </a:r>
            <a:endParaRPr sz="4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4" name="Google Shape;206;p5"/>
          <p:cNvSpPr txBox="1"/>
          <p:nvPr/>
        </p:nvSpPr>
        <p:spPr>
          <a:xfrm>
            <a:off x="363570" y="1046495"/>
            <a:ext cx="8594313" cy="539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Destaque </a:t>
            </a:r>
            <a:r>
              <a:rPr lang="pt-BR" b="1" dirty="0">
                <a:ea typeface="Lato"/>
                <a:cs typeface="Lato"/>
                <a:sym typeface="Lato"/>
              </a:rPr>
              <a:t>das</a:t>
            </a:r>
            <a:r>
              <a:rPr lang="pt-BR" b="1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atividades realizadas em cada uma das diretrizes:</a:t>
            </a:r>
            <a:endParaRPr b="1" i="0" u="none" strike="noStrike" cap="none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  <a:p>
            <a:pPr marL="457200" lvl="0" indent="-349250">
              <a:lnSpc>
                <a:spcPct val="115000"/>
              </a:lnSpc>
              <a:spcBef>
                <a:spcPts val="1300"/>
              </a:spcBef>
              <a:buSzPts val="1900"/>
              <a:buFont typeface="Lato"/>
              <a:buAutoNum type="arabicPeriod"/>
            </a:pPr>
            <a:r>
              <a:rPr lang="pt-BR" b="0" i="0" u="sng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Educação na Saúde</a:t>
            </a: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– Atividades educativas dirigidas à equipe Cosems,  </a:t>
            </a:r>
            <a:r>
              <a:rPr lang="pt-BR" dirty="0">
                <a:ea typeface="Lato"/>
                <a:cs typeface="Lato"/>
                <a:sym typeface="Lato"/>
              </a:rPr>
              <a:t>gestores e equipes técnicas municipais, por meio de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oficinas, reuniões temáticas e outros.</a:t>
            </a:r>
            <a:b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</a:br>
            <a:endParaRPr b="0" i="0" u="none" strike="noStrike" cap="none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  <a:p>
            <a:pPr marL="457200" lvl="0" indent="-349250">
              <a:lnSpc>
                <a:spcPct val="115000"/>
              </a:lnSpc>
              <a:buSzPts val="1900"/>
              <a:buFont typeface="Lato"/>
              <a:buAutoNum type="arabicPeriod"/>
            </a:pPr>
            <a:r>
              <a:rPr lang="pt-BR" b="0" i="0" u="sng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Apoio Institucional</a:t>
            </a: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– Reuniões com diversos  atores</a:t>
            </a:r>
            <a:r>
              <a:rPr lang="pt-BR" dirty="0">
                <a:ea typeface="Lato"/>
                <a:cs typeface="Lato"/>
                <a:sym typeface="Lato"/>
              </a:rPr>
              <a:t>: </a:t>
            </a:r>
            <a:r>
              <a:rPr lang="pt-BR" dirty="0" err="1">
                <a:ea typeface="Lato"/>
                <a:cs typeface="Lato"/>
                <a:sym typeface="Lato"/>
              </a:rPr>
              <a:t>Cresems</a:t>
            </a:r>
            <a:r>
              <a:rPr lang="pt-BR" dirty="0">
                <a:ea typeface="Lato"/>
                <a:cs typeface="Lato"/>
                <a:sym typeface="Lato"/>
              </a:rPr>
              <a:t>, Consórcios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, Comissão Intergestores Regionais (CIR), prestadores de serviços, hospitais, conselhos de saúde, implantação de protocolos, apoio aos instrumentos de gestão, COE-</a:t>
            </a:r>
            <a:r>
              <a:rPr lang="pt-BR" dirty="0">
                <a:ea typeface="Lato"/>
                <a:cs typeface="Lato"/>
                <a:sym typeface="Lato"/>
              </a:rPr>
              <a:t>regionais,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organização e participação </a:t>
            </a:r>
            <a:r>
              <a:rPr lang="pt-BR" dirty="0">
                <a:ea typeface="Lato"/>
                <a:cs typeface="Lato"/>
                <a:sym typeface="Lato"/>
              </a:rPr>
              <a:t>em eventos e outros. </a:t>
            </a:r>
          </a:p>
          <a:p>
            <a:pPr marL="457200" lvl="0" indent="-349250" algn="just">
              <a:lnSpc>
                <a:spcPct val="115000"/>
              </a:lnSpc>
              <a:buSzPts val="1900"/>
              <a:buFont typeface="Lato"/>
              <a:buAutoNum type="arabicPeriod"/>
            </a:pPr>
            <a:endParaRPr b="0" i="0" u="none" strike="noStrike" cap="none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  <a:p>
            <a:pPr marL="457200" marR="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AutoNum type="arabicPeriod"/>
            </a:pPr>
            <a:r>
              <a:rPr lang="pt-BR" b="0" i="0" u="sng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Gestão Colegiada</a:t>
            </a: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– Reuniões: Cosems, CIB estadual, CIT, Grupos Técnicos (GT) estaduais e nacionais, </a:t>
            </a:r>
            <a:r>
              <a:rPr lang="pt-BR" dirty="0">
                <a:ea typeface="Lato"/>
                <a:cs typeface="Lato"/>
                <a:sym typeface="Lato"/>
              </a:rPr>
              <a:t>articulação com órgãos de controle externo, associações de prefeitos, de consórcios, Ministério da Saúde e outros parceiros.</a:t>
            </a:r>
          </a:p>
          <a:p>
            <a:pPr marL="457200" marR="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AutoNum type="arabicPeriod"/>
            </a:pPr>
            <a:endParaRPr lang="pt-BR" b="0" i="0" u="none" strike="noStrike" cap="none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  <a:p>
            <a:pPr marL="107950"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4. </a:t>
            </a:r>
            <a:r>
              <a:rPr lang="pt-BR" b="0" i="0" u="sng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Gestão Organizacional</a:t>
            </a: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– Manutenção do apoio institucional; organização </a:t>
            </a:r>
          </a:p>
          <a:p>
            <a:pPr marL="107950"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    do processo de trabalho, manuais e rotinas. </a:t>
            </a:r>
            <a:br>
              <a:rPr lang="pt-BR" sz="19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sz="1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685800" marR="0" lvl="0" indent="-622300" algn="l" rtl="0">
              <a:lnSpc>
                <a:spcPct val="7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6569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293750" y="0"/>
            <a:ext cx="6728869" cy="79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 Black"/>
                <a:cs typeface="Lato Black"/>
                <a:sym typeface="Lato Black"/>
              </a:rPr>
              <a:t>Relatório de Atividades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2</a:t>
            </a:r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º </a:t>
            </a:r>
            <a:r>
              <a:rPr lang="pt-BR" sz="28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Quadrimestre - 2021</a:t>
            </a:r>
            <a:endParaRPr sz="28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Lato"/>
              <a:cs typeface="Lato"/>
              <a:sym typeface="Lato"/>
            </a:endParaRPr>
          </a:p>
        </p:txBody>
      </p:sp>
      <p:graphicFrame>
        <p:nvGraphicFramePr>
          <p:cNvPr id="4" name="Google Shape;291;p16"/>
          <p:cNvGraphicFramePr/>
          <p:nvPr>
            <p:extLst>
              <p:ext uri="{D42A27DB-BD31-4B8C-83A1-F6EECF244321}">
                <p14:modId xmlns:p14="http://schemas.microsoft.com/office/powerpoint/2010/main" val="4265599567"/>
              </p:ext>
            </p:extLst>
          </p:nvPr>
        </p:nvGraphicFramePr>
        <p:xfrm>
          <a:off x="121381" y="912528"/>
          <a:ext cx="8901238" cy="517847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9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2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59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en-US" sz="1800" u="none" strike="noStrike" cap="none" dirty="0" err="1"/>
                        <a:t>Diretriz</a:t>
                      </a:r>
                      <a:r>
                        <a:rPr lang="en-US" sz="1800" u="none" strike="noStrike" cap="none" dirty="0"/>
                        <a:t> 1</a:t>
                      </a:r>
                      <a:endParaRPr sz="1800" u="none" strike="noStrike" cap="none" dirty="0"/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en-US" sz="1800" u="none" strike="noStrike" cap="none" dirty="0" err="1"/>
                        <a:t>Educação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na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Saúde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u="none" strike="noStrike" cap="none" dirty="0" err="1"/>
                        <a:t>Diretriz</a:t>
                      </a:r>
                      <a:r>
                        <a:rPr lang="en-US" sz="1800" u="none" strike="noStrike" cap="none" dirty="0"/>
                        <a:t> 2</a:t>
                      </a:r>
                      <a:endParaRPr sz="1800" u="none" strike="noStrike" cap="none" dirty="0"/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u="none" strike="noStrike" cap="none" dirty="0" err="1"/>
                        <a:t>Apoio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Institucional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u="none" strike="noStrike" cap="none" dirty="0" err="1"/>
                        <a:t>Diretriz</a:t>
                      </a:r>
                      <a:r>
                        <a:rPr lang="en-US" sz="1800" u="none" strike="noStrike" cap="none" dirty="0"/>
                        <a:t> 3</a:t>
                      </a:r>
                      <a:endParaRPr sz="1800" u="none" strike="noStrike" cap="none" dirty="0"/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u="none" strike="noStrike" cap="none" dirty="0" err="1"/>
                        <a:t>Gestão</a:t>
                      </a:r>
                      <a:r>
                        <a:rPr lang="en-US" sz="1800" u="none" strike="noStrike" cap="none" dirty="0"/>
                        <a:t> </a:t>
                      </a:r>
                      <a:r>
                        <a:rPr lang="en-US" sz="1800" u="none" strike="noStrike" cap="none" dirty="0" err="1"/>
                        <a:t>Colegiada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800" u="none" strike="noStrike" cap="none" dirty="0">
                          <a:sym typeface="Lato"/>
                        </a:rPr>
                        <a:t>Diretriz 4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800" u="none" strike="noStrike" cap="none" dirty="0">
                          <a:sym typeface="Lato"/>
                        </a:rPr>
                        <a:t>Gestão Organizacional</a:t>
                      </a:r>
                      <a:endParaRPr sz="1800" b="0" u="none" strike="noStrike" cap="none" dirty="0">
                        <a:solidFill>
                          <a:schemeClr val="bg1"/>
                        </a:solidFill>
                        <a:latin typeface="Calibri" pitchFamily="34" charset="0"/>
                        <a:ea typeface="Lato"/>
                        <a:cs typeface="Calibri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Total de </a:t>
                      </a:r>
                      <a:r>
                        <a:rPr lang="en-US" sz="1800" u="none" strike="noStrike" cap="none" baseline="0" dirty="0" err="1"/>
                        <a:t>relacionadas</a:t>
                      </a:r>
                      <a:r>
                        <a:rPr lang="en-US" sz="1800" u="none" strike="noStrike" cap="none" baseline="0" dirty="0"/>
                        <a:t> </a:t>
                      </a:r>
                      <a:r>
                        <a:rPr lang="en-US" sz="1800" u="none" strike="noStrike" cap="none" baseline="0" dirty="0" err="1"/>
                        <a:t>às</a:t>
                      </a:r>
                      <a:r>
                        <a:rPr lang="en-US" sz="1800" u="none" strike="noStrike" cap="none" baseline="0" dirty="0"/>
                        <a:t> </a:t>
                      </a:r>
                      <a:r>
                        <a:rPr lang="en-US" sz="1800" u="none" strike="noStrike" cap="none" baseline="0" dirty="0" err="1"/>
                        <a:t>Diretrizes</a:t>
                      </a:r>
                      <a:endParaRPr sz="1800" b="1" u="none" strike="noStrike" cap="none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10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758 participações*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lang="pt-BR" sz="1600" b="0" i="0" u="none" strike="noStrike" cap="none" dirty="0">
                        <a:solidFill>
                          <a:schemeClr val="tx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*Contabilização</a:t>
                      </a:r>
                      <a:r>
                        <a:rPr lang="pt-BR" sz="1600" b="0" i="0" u="none" strike="noStrike" cap="none" baseline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de cada um dos 22 apoiadores em cada atividade desenvolvida relacionada a esta diretriz. Não contabilizado as participações da coordenação e assessoria técnica.</a:t>
                      </a:r>
                      <a:endParaRPr lang="pt-BR" sz="1600" b="0" i="0" u="none" strike="noStrike" cap="none" dirty="0">
                        <a:solidFill>
                          <a:schemeClr val="tx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600" b="0" i="0" u="none" strike="noStrike" cap="none" dirty="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771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--------------------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600" b="0" i="0" u="none" strike="noStrike" cap="none" baseline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68 reuniões de CRESEMS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600" b="0" i="0" u="none" strike="noStrike" cap="none" baseline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--------------------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600" b="0" i="0" u="none" strike="noStrike" cap="none" baseline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58 reuniões de CIR</a:t>
                      </a:r>
                      <a:endParaRPr lang="pt-BR" sz="1600" b="0" i="0" u="none" strike="noStrike" cap="none" dirty="0">
                        <a:solidFill>
                          <a:schemeClr val="tx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600" b="0" i="0" u="none" strike="noStrike" cap="none" dirty="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762*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participações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-------------------</a:t>
                      </a: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*Aproximadamente 260 atividades envolvendo a coordenação técnica.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600" b="0" i="0" u="none" strike="noStrike" cap="none" dirty="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Seleção e contração de apoiadores;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Atualização do Regulamento Interno de Despesas;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Atualização de contratos  de serviços;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Aquisição e cessão de equipamentos para equipe;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Outras atividades para manutenção e funcionamento técnico e administrativo do COSEMS.</a:t>
                      </a: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None/>
                      </a:pPr>
                      <a:endParaRPr lang="pt-BR" sz="1200" b="0" i="0" u="none" strike="noStrike" cap="none" baseline="0" dirty="0">
                        <a:solidFill>
                          <a:srgbClr val="FF0000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2.291*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-----------------</a:t>
                      </a: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* Atividades</a:t>
                      </a:r>
                      <a:r>
                        <a:rPr lang="pt-BR" sz="1600" b="0" i="0" u="none" strike="noStrike" cap="none" baseline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que envolveram a participação presencial ou remota de membros da equipe técnica do </a:t>
                      </a:r>
                      <a:r>
                        <a:rPr lang="pt-BR" sz="1600" b="0" i="0" u="none" strike="noStrike" cap="none" baseline="0" dirty="0" err="1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Cosems</a:t>
                      </a:r>
                      <a:r>
                        <a:rPr lang="pt-BR" sz="1600" b="0" i="0" u="none" strike="noStrike" cap="none" baseline="0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(apoiadores, coordenação e assessoria técnica). </a:t>
                      </a:r>
                      <a:endParaRPr lang="pt-BR" sz="1600" b="0" i="0" u="none" strike="noStrike" cap="none" dirty="0">
                        <a:solidFill>
                          <a:schemeClr val="tx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6C7039A-A264-497E-B51D-F7B83E369D96}"/>
              </a:ext>
            </a:extLst>
          </p:cNvPr>
          <p:cNvSpPr txBox="1"/>
          <p:nvPr/>
        </p:nvSpPr>
        <p:spPr>
          <a:xfrm>
            <a:off x="121381" y="6091000"/>
            <a:ext cx="765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OBS: As </a:t>
            </a:r>
            <a:r>
              <a:rPr lang="pt-BR" dirty="0"/>
              <a:t>atividades contabilizadas são relatadas individualmente pelos membros da equipe. </a:t>
            </a:r>
          </a:p>
        </p:txBody>
      </p:sp>
    </p:spTree>
    <p:extLst>
      <p:ext uri="{BB962C8B-B14F-4D97-AF65-F5344CB8AC3E}">
        <p14:creationId xmlns:p14="http://schemas.microsoft.com/office/powerpoint/2010/main" val="260257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Educação na Saúde: a equipe na prática...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9FCBF0-62A4-491C-817E-6E6BC1D8C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33" y="1317510"/>
            <a:ext cx="2560000" cy="1440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1049E1F-F0AD-4E1D-8B45-29176C82C148}"/>
              </a:ext>
            </a:extLst>
          </p:cNvPr>
          <p:cNvSpPr txBox="1"/>
          <p:nvPr/>
        </p:nvSpPr>
        <p:spPr>
          <a:xfrm>
            <a:off x="313480" y="2921168"/>
            <a:ext cx="2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Discussões LC 181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3A7B69-AF33-4094-8EFB-16CD90F20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715" y="1371365"/>
            <a:ext cx="1373503" cy="144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75011E4-B24F-4A08-A923-159D932DA50C}"/>
              </a:ext>
            </a:extLst>
          </p:cNvPr>
          <p:cNvSpPr txBox="1"/>
          <p:nvPr/>
        </p:nvSpPr>
        <p:spPr>
          <a:xfrm>
            <a:off x="3120495" y="2921168"/>
            <a:ext cx="2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Discussões Contratualização SUS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9489B8D-7A23-4FDA-A9C1-D34050760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319" y="1205264"/>
            <a:ext cx="1080000" cy="1440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322AA84-3D2F-4615-8846-A717320A9ABE}"/>
              </a:ext>
            </a:extLst>
          </p:cNvPr>
          <p:cNvSpPr txBox="1"/>
          <p:nvPr/>
        </p:nvSpPr>
        <p:spPr>
          <a:xfrm>
            <a:off x="6077191" y="2906724"/>
            <a:ext cx="2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Atividades de escritório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B7BBAEC-5283-4D1D-8BDE-AE49E561B3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433" y="3765842"/>
            <a:ext cx="2560000" cy="1440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0816DD-4282-44C5-9504-F2564568BB2D}"/>
              </a:ext>
            </a:extLst>
          </p:cNvPr>
          <p:cNvSpPr txBox="1"/>
          <p:nvPr/>
        </p:nvSpPr>
        <p:spPr>
          <a:xfrm>
            <a:off x="159433" y="5358203"/>
            <a:ext cx="2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Formação equipe técnica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A0338A0-83B8-4364-B964-C8B4AE6A76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0495" y="3765842"/>
            <a:ext cx="2560000" cy="14400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A801372-A75D-4264-8236-2EA8CA21B337}"/>
              </a:ext>
            </a:extLst>
          </p:cNvPr>
          <p:cNvSpPr txBox="1"/>
          <p:nvPr/>
        </p:nvSpPr>
        <p:spPr>
          <a:xfrm>
            <a:off x="3120495" y="5358203"/>
            <a:ext cx="2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Capacitação sobre Controle Social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E20F3A0-204F-410E-AF04-E9DB71DF55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5315" y="3766610"/>
            <a:ext cx="1920000" cy="14400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3D88E62C-CACD-454F-92C5-552E6C3170FC}"/>
              </a:ext>
            </a:extLst>
          </p:cNvPr>
          <p:cNvSpPr txBox="1"/>
          <p:nvPr/>
        </p:nvSpPr>
        <p:spPr>
          <a:xfrm>
            <a:off x="6077191" y="5312036"/>
            <a:ext cx="2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Oficina Territorialização</a:t>
            </a:r>
          </a:p>
        </p:txBody>
      </p:sp>
    </p:spTree>
    <p:extLst>
      <p:ext uri="{BB962C8B-B14F-4D97-AF65-F5344CB8AC3E}">
        <p14:creationId xmlns:p14="http://schemas.microsoft.com/office/powerpoint/2010/main" val="98996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Educação na Saúde: a equipe na prática...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B345CF-57A5-459F-966B-EAF6B6C64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23" y="1487943"/>
            <a:ext cx="2560000" cy="1440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299A37-BBBF-4F5E-AFF2-EB5BA7990E96}"/>
              </a:ext>
            </a:extLst>
          </p:cNvPr>
          <p:cNvSpPr txBox="1"/>
          <p:nvPr/>
        </p:nvSpPr>
        <p:spPr>
          <a:xfrm>
            <a:off x="468923" y="2927943"/>
            <a:ext cx="2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Oficina Guia Orientador RAS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F3E0547-0F51-49F4-AEEB-11791B496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495" y="1487943"/>
            <a:ext cx="2304000" cy="144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CC22896-F9A5-45A3-B46C-E5C2BB1C8845}"/>
              </a:ext>
            </a:extLst>
          </p:cNvPr>
          <p:cNvSpPr txBox="1"/>
          <p:nvPr/>
        </p:nvSpPr>
        <p:spPr>
          <a:xfrm>
            <a:off x="3376495" y="2927943"/>
            <a:ext cx="2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Oficinas Instrumentos de Planejamento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B58D427-3981-4F70-973F-A0A3600572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067" y="1487943"/>
            <a:ext cx="2686880" cy="1440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F0E9F99-F2A5-4F41-923C-34C09F32A0FF}"/>
              </a:ext>
            </a:extLst>
          </p:cNvPr>
          <p:cNvSpPr txBox="1"/>
          <p:nvPr/>
        </p:nvSpPr>
        <p:spPr>
          <a:xfrm>
            <a:off x="6028067" y="2908663"/>
            <a:ext cx="2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Rodas de Conversa – Gestão e Financiamento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2AA4F22-E5EA-41C1-B711-22C9D92CC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923" y="3791023"/>
            <a:ext cx="2118621" cy="1440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D0C5C21-4E92-424D-8501-BD437AEB3C0F}"/>
              </a:ext>
            </a:extLst>
          </p:cNvPr>
          <p:cNvSpPr txBox="1"/>
          <p:nvPr/>
        </p:nvSpPr>
        <p:spPr>
          <a:xfrm>
            <a:off x="468923" y="5263106"/>
            <a:ext cx="256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Semanais da Equipe Técnica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6F364FD-ACD2-4A4E-8428-CE35EF0DD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9705" y="3801869"/>
            <a:ext cx="2560000" cy="14400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898D5BD-1D2E-48EB-8EEA-245FFCBCEE26}"/>
              </a:ext>
            </a:extLst>
          </p:cNvPr>
          <p:cNvSpPr txBox="1"/>
          <p:nvPr/>
        </p:nvSpPr>
        <p:spPr>
          <a:xfrm>
            <a:off x="2959705" y="5328199"/>
            <a:ext cx="2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Discussões Previne Brasil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6FA8DF7-E6AE-431B-8331-656C37A045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4996" y="3823106"/>
            <a:ext cx="2963344" cy="14400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898B4D66-08BB-4E8D-ADEC-4BFFE8DFD355}"/>
              </a:ext>
            </a:extLst>
          </p:cNvPr>
          <p:cNvSpPr txBox="1"/>
          <p:nvPr/>
        </p:nvSpPr>
        <p:spPr>
          <a:xfrm>
            <a:off x="6028067" y="5328199"/>
            <a:ext cx="2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Treinamentos </a:t>
            </a:r>
            <a:r>
              <a:rPr lang="pt-BR" dirty="0" err="1"/>
              <a:t>DigiSUS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0415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Apoio Institucional: a equipe na prática...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2F2BC2-7AEB-48CD-9182-5CCF9B730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71" y="1576368"/>
            <a:ext cx="1920000" cy="1440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6C6F7A5-480F-4AC8-8022-FA9B62F60DE9}"/>
              </a:ext>
            </a:extLst>
          </p:cNvPr>
          <p:cNvSpPr txBox="1"/>
          <p:nvPr/>
        </p:nvSpPr>
        <p:spPr>
          <a:xfrm>
            <a:off x="572084" y="3083627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de </a:t>
            </a:r>
            <a:r>
              <a:rPr lang="pt-BR" dirty="0" err="1"/>
              <a:t>Cresems</a:t>
            </a: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F98BA71-E466-4409-9464-51552E9D2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991" y="1621938"/>
            <a:ext cx="3041584" cy="144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3887FF4-4AD3-44CF-8A73-433244D291B4}"/>
              </a:ext>
            </a:extLst>
          </p:cNvPr>
          <p:cNvSpPr txBox="1"/>
          <p:nvPr/>
        </p:nvSpPr>
        <p:spPr>
          <a:xfrm>
            <a:off x="3183991" y="3082398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de CIR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83B2F73-75E6-40A1-9482-A92AC00FF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423" y="1642398"/>
            <a:ext cx="1080000" cy="1440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EE80F06-790D-4071-8ACE-8026B464C0D2}"/>
              </a:ext>
            </a:extLst>
          </p:cNvPr>
          <p:cNvSpPr txBox="1"/>
          <p:nvPr/>
        </p:nvSpPr>
        <p:spPr>
          <a:xfrm>
            <a:off x="6225576" y="3071617"/>
            <a:ext cx="258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Conferências de Saúde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66472CB8-32B8-475D-9F5B-122CCADA7B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84" y="3782316"/>
            <a:ext cx="2559498" cy="1440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EB7A7CF-01C4-419B-AACE-B0280941363C}"/>
              </a:ext>
            </a:extLst>
          </p:cNvPr>
          <p:cNvSpPr txBox="1"/>
          <p:nvPr/>
        </p:nvSpPr>
        <p:spPr>
          <a:xfrm>
            <a:off x="572084" y="5314213"/>
            <a:ext cx="22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Discussões Temáticas Cirurgias Eletivas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72EA969-71DC-4036-8834-18CA4C148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9985" y="3782316"/>
            <a:ext cx="2560000" cy="14400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A3942A-C8E1-41C9-842D-BA29C4BEEA72}"/>
              </a:ext>
            </a:extLst>
          </p:cNvPr>
          <p:cNvSpPr txBox="1"/>
          <p:nvPr/>
        </p:nvSpPr>
        <p:spPr>
          <a:xfrm>
            <a:off x="3515313" y="5372062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COE Regionais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3D306C10-7DFD-4496-B77F-44F0511A9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2464" y="3782316"/>
            <a:ext cx="2304000" cy="14400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401380D1-A15C-4D03-8603-7C8A9553733D}"/>
              </a:ext>
            </a:extLst>
          </p:cNvPr>
          <p:cNvSpPr txBox="1"/>
          <p:nvPr/>
        </p:nvSpPr>
        <p:spPr>
          <a:xfrm>
            <a:off x="6531393" y="5372062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GT Regionais</a:t>
            </a:r>
          </a:p>
        </p:txBody>
      </p:sp>
    </p:spTree>
    <p:extLst>
      <p:ext uri="{BB962C8B-B14F-4D97-AF65-F5344CB8AC3E}">
        <p14:creationId xmlns:p14="http://schemas.microsoft.com/office/powerpoint/2010/main" val="145480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Apoio Institucional: a equipe na prática...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4096B0-C49E-4C9B-A60B-A96366C10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50" y="1368083"/>
            <a:ext cx="1920000" cy="1440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0AC7AC9-6A89-4EE3-9053-45267BCC7F63}"/>
              </a:ext>
            </a:extLst>
          </p:cNvPr>
          <p:cNvSpPr txBox="1"/>
          <p:nvPr/>
        </p:nvSpPr>
        <p:spPr>
          <a:xfrm>
            <a:off x="508192" y="2809312"/>
            <a:ext cx="22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Comissões de avaliação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E520952-7291-420F-9927-CD1E7309B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735" y="1371600"/>
            <a:ext cx="2133333" cy="1440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9F39A7F-C321-4F40-AC5D-8BC87EBD66F6}"/>
              </a:ext>
            </a:extLst>
          </p:cNvPr>
          <p:cNvSpPr txBox="1"/>
          <p:nvPr/>
        </p:nvSpPr>
        <p:spPr>
          <a:xfrm>
            <a:off x="3434354" y="2844831"/>
            <a:ext cx="2178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Discussões Temáticas – Previne Brasil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0F22530-B367-4D85-85F4-BC40C249F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198" y="1368083"/>
            <a:ext cx="1920000" cy="144000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81DDC5-2C05-4601-A1F6-D9752C3619F9}"/>
              </a:ext>
            </a:extLst>
          </p:cNvPr>
          <p:cNvSpPr txBox="1"/>
          <p:nvPr/>
        </p:nvSpPr>
        <p:spPr>
          <a:xfrm>
            <a:off x="6472198" y="2828835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Discussões </a:t>
            </a:r>
            <a:r>
              <a:rPr lang="pt-BR" dirty="0" err="1"/>
              <a:t>QualiCIS</a:t>
            </a:r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BC9DAF9-1ECD-4688-9AE0-4E54161DB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192" y="3647049"/>
            <a:ext cx="1920000" cy="14400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B94420A-F162-4B9B-B65D-EA5C2AFA02E9}"/>
              </a:ext>
            </a:extLst>
          </p:cNvPr>
          <p:cNvSpPr txBox="1"/>
          <p:nvPr/>
        </p:nvSpPr>
        <p:spPr>
          <a:xfrm>
            <a:off x="493534" y="5121814"/>
            <a:ext cx="22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Apoio direto aos municípios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2A679FA-2E39-45C4-ACE5-A0F2FE6359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407" y="3681814"/>
            <a:ext cx="2792727" cy="1440000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C09D6905-544B-4738-A329-D5DF8B1D3416}"/>
              </a:ext>
            </a:extLst>
          </p:cNvPr>
          <p:cNvSpPr txBox="1"/>
          <p:nvPr/>
        </p:nvSpPr>
        <p:spPr>
          <a:xfrm>
            <a:off x="3182927" y="5312466"/>
            <a:ext cx="22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Trabalho articulado com as RS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F6C1EFFD-C13E-4B41-8826-C36715F00F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9450" y="3681814"/>
            <a:ext cx="2025495" cy="144000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815D8BAC-C125-48B2-961A-1E66A1E905F5}"/>
              </a:ext>
            </a:extLst>
          </p:cNvPr>
          <p:cNvSpPr txBox="1"/>
          <p:nvPr/>
        </p:nvSpPr>
        <p:spPr>
          <a:xfrm>
            <a:off x="6417150" y="5220701"/>
            <a:ext cx="22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Comitês/Fóruns de discussão Regionais</a:t>
            </a:r>
          </a:p>
        </p:txBody>
      </p:sp>
    </p:spTree>
    <p:extLst>
      <p:ext uri="{BB962C8B-B14F-4D97-AF65-F5344CB8AC3E}">
        <p14:creationId xmlns:p14="http://schemas.microsoft.com/office/powerpoint/2010/main" val="295832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Colegiada: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87217C-6B93-4D5E-B5B9-D86819A53AAF}"/>
              </a:ext>
            </a:extLst>
          </p:cNvPr>
          <p:cNvSpPr txBox="1"/>
          <p:nvPr/>
        </p:nvSpPr>
        <p:spPr>
          <a:xfrm>
            <a:off x="527378" y="2761834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Rede Colaborativa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5204E7C-9721-4027-86E9-44FBE1825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000" y="1306537"/>
            <a:ext cx="2560000" cy="144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52DAEDB-4F6F-4D63-BA4D-A7931D45573B}"/>
              </a:ext>
            </a:extLst>
          </p:cNvPr>
          <p:cNvSpPr txBox="1"/>
          <p:nvPr/>
        </p:nvSpPr>
        <p:spPr>
          <a:xfrm>
            <a:off x="3292000" y="2761834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CES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6E4A208-912D-4FB9-9BF4-58D8B3E32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551" y="1321834"/>
            <a:ext cx="2560000" cy="1440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50031F-2550-4E19-B649-61D0B563C864}"/>
              </a:ext>
            </a:extLst>
          </p:cNvPr>
          <p:cNvSpPr txBox="1"/>
          <p:nvPr/>
        </p:nvSpPr>
        <p:spPr>
          <a:xfrm>
            <a:off x="6213551" y="2766008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CIB-PR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6BD40E6-545A-45EE-896B-58E89A0A10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48" y="3839601"/>
            <a:ext cx="2560000" cy="1440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46DF11-6A04-4C9F-91AD-2253E368A074}"/>
              </a:ext>
            </a:extLst>
          </p:cNvPr>
          <p:cNvSpPr txBox="1"/>
          <p:nvPr/>
        </p:nvSpPr>
        <p:spPr>
          <a:xfrm>
            <a:off x="370448" y="5366797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do </a:t>
            </a:r>
            <a:r>
              <a:rPr lang="pt-BR" dirty="0" err="1"/>
              <a:t>Cosems</a:t>
            </a:r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06471915-4ED4-4FCE-8311-3E5E481AF7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000" y="3831025"/>
            <a:ext cx="2686880" cy="14400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E0DD32-F4D9-4835-9E8D-C8D2F8ABDA67}"/>
              </a:ext>
            </a:extLst>
          </p:cNvPr>
          <p:cNvSpPr txBox="1"/>
          <p:nvPr/>
        </p:nvSpPr>
        <p:spPr>
          <a:xfrm>
            <a:off x="3291999" y="5404773"/>
            <a:ext cx="2246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Comitê de Prevenção da Mortalidade Materna e Infantil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B97F4DF5-DE92-47F9-9064-702EA1626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0432" y="3831025"/>
            <a:ext cx="2560000" cy="14400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BCB905B0-8276-4AF2-BBC4-DD5AA477B4B6}"/>
              </a:ext>
            </a:extLst>
          </p:cNvPr>
          <p:cNvSpPr txBox="1"/>
          <p:nvPr/>
        </p:nvSpPr>
        <p:spPr>
          <a:xfrm>
            <a:off x="6316906" y="5404773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GT Contratualização</a:t>
            </a:r>
          </a:p>
        </p:txBody>
      </p:sp>
      <p:pic>
        <p:nvPicPr>
          <p:cNvPr id="2050" name="Imagem 512">
            <a:extLst>
              <a:ext uri="{FF2B5EF4-FFF2-40B4-BE49-F238E27FC236}">
                <a16:creationId xmlns:a16="http://schemas.microsoft.com/office/drawing/2014/main" id="{3D4E3F76-212C-49FF-B837-4C85E263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8" y="1306537"/>
            <a:ext cx="2564051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3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1"/>
          <p:cNvSpPr txBox="1"/>
          <p:nvPr/>
        </p:nvSpPr>
        <p:spPr>
          <a:xfrm>
            <a:off x="2280218" y="1185334"/>
            <a:ext cx="5679083" cy="337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RELATÓRIO DE ATIVIDADES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2.º QUADRIMESTRE/2021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MAIO - AGOSTO</a:t>
            </a:r>
            <a:endParaRPr sz="32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9463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Colegiada: a equipe na prática...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9925AF-5B8F-48C3-8CAD-68BBFB86F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6" y="1425160"/>
            <a:ext cx="2702639" cy="1440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FD32712-4DA1-4266-A2CA-BB5E12DB9196}"/>
              </a:ext>
            </a:extLst>
          </p:cNvPr>
          <p:cNvSpPr txBox="1"/>
          <p:nvPr/>
        </p:nvSpPr>
        <p:spPr>
          <a:xfrm>
            <a:off x="398586" y="2854600"/>
            <a:ext cx="270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GT CIB Gestão e Atenção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418940-C21A-444E-BDB7-7C502A33F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38" y="1425160"/>
            <a:ext cx="2702639" cy="144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039F59E6-351E-4708-9B53-FAD8E95025B1}"/>
              </a:ext>
            </a:extLst>
          </p:cNvPr>
          <p:cNvSpPr txBox="1"/>
          <p:nvPr/>
        </p:nvSpPr>
        <p:spPr>
          <a:xfrm>
            <a:off x="3340138" y="2854600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GT CIB Vigilância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558A3FC-41B0-47A3-8411-1AB9603EF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490" y="1414600"/>
            <a:ext cx="2025495" cy="1440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3DB57CF-6D1A-4769-856B-4481F95CE57F}"/>
              </a:ext>
            </a:extLst>
          </p:cNvPr>
          <p:cNvSpPr txBox="1"/>
          <p:nvPr/>
        </p:nvSpPr>
        <p:spPr>
          <a:xfrm>
            <a:off x="6405490" y="2880457"/>
            <a:ext cx="2246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Comitê Executivo da Saúde - CNJ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3C22D9C0-F16F-4824-8A48-8D733E0DF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480" y="3636874"/>
            <a:ext cx="3113514" cy="1440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2271FA-D712-49CA-9263-6B6567C26CAB}"/>
              </a:ext>
            </a:extLst>
          </p:cNvPr>
          <p:cNvSpPr txBox="1"/>
          <p:nvPr/>
        </p:nvSpPr>
        <p:spPr>
          <a:xfrm>
            <a:off x="6184844" y="5233227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Reuniões de CIT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EFAB7186-8FCB-4A99-855C-C66E3B3BC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1208" y="3644978"/>
            <a:ext cx="2304000" cy="14400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FA148822-856E-4F6E-942C-31261F3E0C5E}"/>
              </a:ext>
            </a:extLst>
          </p:cNvPr>
          <p:cNvSpPr txBox="1"/>
          <p:nvPr/>
        </p:nvSpPr>
        <p:spPr>
          <a:xfrm>
            <a:off x="3434354" y="5248174"/>
            <a:ext cx="224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GTs</a:t>
            </a:r>
            <a:r>
              <a:rPr lang="pt-BR" dirty="0"/>
              <a:t> CONASEMS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9CAB19B1-F2FE-4004-AB9E-E584DA5801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86" y="3618012"/>
            <a:ext cx="2560000" cy="1440000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65935A7-F05C-461D-948E-C2FA1940D1B7}"/>
              </a:ext>
            </a:extLst>
          </p:cNvPr>
          <p:cNvSpPr txBox="1"/>
          <p:nvPr/>
        </p:nvSpPr>
        <p:spPr>
          <a:xfrm>
            <a:off x="555515" y="5084978"/>
            <a:ext cx="2246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Visitas da diretoria do </a:t>
            </a:r>
            <a:r>
              <a:rPr lang="pt-BR" dirty="0" err="1"/>
              <a:t>Cosems</a:t>
            </a:r>
            <a:r>
              <a:rPr lang="pt-BR" dirty="0"/>
              <a:t> às regiões - CRESEMS</a:t>
            </a:r>
          </a:p>
        </p:txBody>
      </p:sp>
    </p:spTree>
    <p:extLst>
      <p:ext uri="{BB962C8B-B14F-4D97-AF65-F5344CB8AC3E}">
        <p14:creationId xmlns:p14="http://schemas.microsoft.com/office/powerpoint/2010/main" val="963478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49" y="543076"/>
            <a:ext cx="660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Organizacional: a equipe na prática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6E99D8F-9A3E-4D97-8205-17383D3E2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02" y="1578505"/>
            <a:ext cx="2561250" cy="1440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8D66AF2-AF5C-4E11-9105-8023DCAB968D}"/>
              </a:ext>
            </a:extLst>
          </p:cNvPr>
          <p:cNvSpPr txBox="1"/>
          <p:nvPr/>
        </p:nvSpPr>
        <p:spPr>
          <a:xfrm flipH="1">
            <a:off x="742625" y="6045657"/>
            <a:ext cx="24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Manutenção escritório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A93711B-1B62-4B2D-B2F0-73F882715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1" t="14358" r="37467" b="11414"/>
          <a:stretch/>
        </p:blipFill>
        <p:spPr bwMode="auto">
          <a:xfrm>
            <a:off x="3920472" y="4074775"/>
            <a:ext cx="1419821" cy="207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ABB798D-1E92-4118-973F-4585DFFCEF1B}"/>
              </a:ext>
            </a:extLst>
          </p:cNvPr>
          <p:cNvSpPr txBox="1"/>
          <p:nvPr/>
        </p:nvSpPr>
        <p:spPr>
          <a:xfrm flipH="1">
            <a:off x="3781662" y="6230323"/>
            <a:ext cx="24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Regulamento despesas</a:t>
            </a:r>
          </a:p>
        </p:txBody>
      </p:sp>
      <p:pic>
        <p:nvPicPr>
          <p:cNvPr id="1026" name="Imagem 1">
            <a:extLst>
              <a:ext uri="{FF2B5EF4-FFF2-40B4-BE49-F238E27FC236}">
                <a16:creationId xmlns:a16="http://schemas.microsoft.com/office/drawing/2014/main" id="{B8F31146-354F-44AD-A92D-80AFD977C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23512" r="2513" b="18452"/>
          <a:stretch>
            <a:fillRect/>
          </a:stretch>
        </p:blipFill>
        <p:spPr bwMode="auto">
          <a:xfrm>
            <a:off x="4572000" y="1578505"/>
            <a:ext cx="41576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42861AF-41E2-4C56-B3D7-C0C9AA0F3A9D}"/>
              </a:ext>
            </a:extLst>
          </p:cNvPr>
          <p:cNvSpPr txBox="1"/>
          <p:nvPr/>
        </p:nvSpPr>
        <p:spPr>
          <a:xfrm flipH="1">
            <a:off x="4630383" y="3158553"/>
            <a:ext cx="4355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Seleção de apoiadores e avaliação de desempenho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CAE6DD9-0C06-4FDC-B9D3-58E9C17186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418" t="24894" r="33241" b="14005"/>
          <a:stretch/>
        </p:blipFill>
        <p:spPr>
          <a:xfrm>
            <a:off x="993129" y="3937913"/>
            <a:ext cx="1988976" cy="1989639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F7378C40-6FA2-4840-AEFF-1859B67A7DBF}"/>
              </a:ext>
            </a:extLst>
          </p:cNvPr>
          <p:cNvSpPr txBox="1"/>
          <p:nvPr/>
        </p:nvSpPr>
        <p:spPr>
          <a:xfrm flipH="1">
            <a:off x="666335" y="3313782"/>
            <a:ext cx="24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Site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75E882F3-E2BC-4C46-8A13-D84859CF7D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6019" y="3937913"/>
            <a:ext cx="1920000" cy="1440000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14CA856-3CBB-4FC3-83B8-7350A2288DA5}"/>
              </a:ext>
            </a:extLst>
          </p:cNvPr>
          <p:cNvSpPr txBox="1"/>
          <p:nvPr/>
        </p:nvSpPr>
        <p:spPr>
          <a:xfrm flipH="1">
            <a:off x="6239679" y="5445394"/>
            <a:ext cx="24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Visitas diretoria</a:t>
            </a:r>
          </a:p>
        </p:txBody>
      </p:sp>
    </p:spTree>
    <p:extLst>
      <p:ext uri="{BB962C8B-B14F-4D97-AF65-F5344CB8AC3E}">
        <p14:creationId xmlns:p14="http://schemas.microsoft.com/office/powerpoint/2010/main" val="2745520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342108" y="118638"/>
            <a:ext cx="6720972" cy="128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 Black"/>
                <a:cs typeface="Lato Black"/>
                <a:sym typeface="Lato Black"/>
              </a:rPr>
              <a:t>Considerações sobre a atuação do COSEMS-PR no período</a:t>
            </a:r>
            <a:endParaRPr sz="4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79830" y="1443841"/>
            <a:ext cx="81873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Tivemos mais um período pautado pela Pandemia da Covid-19, no entanto, dando sinais de arrefecimento. Ações articuladas para rastreamento de contatos, continuidade do controle e das medidas de prevenção não farmacológicas, expansão da população vacinada têm contribuído para a redução de casos e óbitos.</a:t>
            </a:r>
          </a:p>
          <a:p>
            <a:endParaRPr lang="pt-BR" sz="2000" dirty="0"/>
          </a:p>
          <a:p>
            <a:r>
              <a:rPr lang="pt-BR" sz="2000" dirty="0"/>
              <a:t>Com isso, já é possível discutir desabilitação de leitos exclusivos, reorganização dos serviços de saúde, procedimentos eletivos... E, aos poucos essas discussões voltam a acontecer de forma presencial, valorizando o encontro e produzindo conhecimento e troca de experiências de forma mais próxima e real. </a:t>
            </a:r>
          </a:p>
          <a:p>
            <a:endParaRPr lang="pt-BR" sz="2000" dirty="0"/>
          </a:p>
          <a:p>
            <a:r>
              <a:rPr lang="pt-BR" sz="2000" dirty="0"/>
              <a:t>Um aspecto importante deste quadrimestre foi o início do ciclo de visitas da diretoria do </a:t>
            </a:r>
            <a:r>
              <a:rPr lang="pt-BR" sz="2000" dirty="0" err="1"/>
              <a:t>Cosems</a:t>
            </a:r>
            <a:r>
              <a:rPr lang="pt-BR" sz="2000" dirty="0"/>
              <a:t> às regiões de saúde, aproximando gestores e trazendo para a pauta as diferentes realidades e necessidades, dando subsídios para as discussões com estado.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764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342108" y="118638"/>
            <a:ext cx="6720972" cy="128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 Black"/>
                <a:cs typeface="Lato Black"/>
                <a:sym typeface="Lato Black"/>
              </a:rPr>
              <a:t>Considerações sobre a atuação do COSEMS-PR no período</a:t>
            </a:r>
            <a:endParaRPr sz="4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4103" y="1225689"/>
            <a:ext cx="87957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Permanecemos na Rede Colaborativa para o Fortalecimento da Gestão Municipal do SUS, com a inserção de 100% dos apoiadores. Este projeto, que é de âmbito nacional, permite contato e troca de vivências com outros estados e diferentes realidades e qualifica o apoio e a ação do </a:t>
            </a:r>
            <a:r>
              <a:rPr lang="pt-BR" dirty="0" err="1"/>
              <a:t>Cosems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Ativamente participamos das discussões e pactuações em relação à vacinação contra a Covid-19, sem perder o foco dos assuntos permanentes da saúde: Saúde Mental, Oncologia, Organização da RAS a partir da pandemia... Um desafio imenso, especialmente aos gestores que assumiram a gestão neste ano. </a:t>
            </a:r>
          </a:p>
          <a:p>
            <a:endParaRPr lang="pt-BR" dirty="0"/>
          </a:p>
          <a:p>
            <a:r>
              <a:rPr lang="pt-BR" dirty="0"/>
              <a:t>Desafios sempre existem e nos colocam em movimento. 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No próximo quadrimestre entraremos no 3º Ciclo do Projeto Rede Colaborativa e trabalharemos com entregas que valorizarão o trabalho do </a:t>
            </a:r>
            <a:r>
              <a:rPr lang="pt-BR" dirty="0" err="1"/>
              <a:t>Cosems</a:t>
            </a:r>
            <a:r>
              <a:rPr lang="pt-BR" dirty="0"/>
              <a:t>;</a:t>
            </a:r>
          </a:p>
          <a:p>
            <a:pPr marL="285750" indent="-285750">
              <a:buFontTx/>
              <a:buChar char="-"/>
            </a:pPr>
            <a:r>
              <a:rPr lang="pt-BR" dirty="0"/>
              <a:t>Precisaremos articular as discussões do Guia Orientador para Enfrentamento da Pandemia na RAS com a retomada do PRI e implantação do </a:t>
            </a:r>
            <a:r>
              <a:rPr lang="pt-BR" dirty="0" err="1"/>
              <a:t>PlanificaSUS</a:t>
            </a:r>
            <a:r>
              <a:rPr lang="pt-BR" dirty="0"/>
              <a:t> Paraná;</a:t>
            </a:r>
          </a:p>
          <a:p>
            <a:pPr marL="285750" indent="-285750">
              <a:buFontTx/>
              <a:buChar char="-"/>
            </a:pPr>
            <a:r>
              <a:rPr lang="pt-BR" dirty="0"/>
              <a:t>Continuidade das visitas nas regiões de saúde;</a:t>
            </a:r>
          </a:p>
          <a:p>
            <a:pPr marL="285750" indent="-285750">
              <a:buFontTx/>
              <a:buChar char="-"/>
            </a:pPr>
            <a:r>
              <a:rPr lang="pt-BR" dirty="0"/>
              <a:t> Retomada dos encontros presenciais entre equipe e gestores;</a:t>
            </a:r>
          </a:p>
          <a:p>
            <a:pPr marL="285750" indent="-285750">
              <a:buFontTx/>
              <a:buChar char="-"/>
            </a:pPr>
            <a:r>
              <a:rPr lang="pt-BR" dirty="0"/>
              <a:t>Ir além da pandemia e retomar o foco sobre a saúde em todos </a:t>
            </a:r>
            <a:r>
              <a:rPr lang="pt-BR"/>
              <a:t>os seus aspectos</a:t>
            </a:r>
            <a:r>
              <a:rPr lang="pt-BR" dirty="0"/>
              <a:t>. </a:t>
            </a:r>
          </a:p>
          <a:p>
            <a:pPr marL="285750" indent="-285750">
              <a:buFontTx/>
              <a:buChar char="-"/>
            </a:pPr>
            <a:r>
              <a:rPr lang="pt-BR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835620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E3BC7-2386-DD40-A814-417AF5B69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A5E372-F0DB-BA4A-B308-355C3E271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F8CC08C-CC43-E84A-A119-EF327C16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322413" y="478782"/>
            <a:ext cx="5856515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Diretoria</a:t>
            </a:r>
            <a:r>
              <a:rPr lang="en-US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Executiva</a:t>
            </a:r>
            <a:endParaRPr lang="en-US" sz="5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Maio - Agosto/2021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8;p2"/>
          <p:cNvSpPr txBox="1"/>
          <p:nvPr/>
        </p:nvSpPr>
        <p:spPr>
          <a:xfrm>
            <a:off x="356049" y="2164804"/>
            <a:ext cx="8601971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Presidente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Ivoliciano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Leonarchik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endParaRPr sz="2200" dirty="0"/>
          </a:p>
          <a:p>
            <a:pPr lvl="0"/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1.º Vice-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presidente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Juliana Ferreira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Canassa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Campitelli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2.º Vice-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presidente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Cleide Terezinha dos Santos Messias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1º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Administrativo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Sergio Henrique dos Santos</a:t>
            </a:r>
            <a:endParaRPr lang="en-US" sz="2200" b="1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2º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Admnistrativo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Fabio de Mello</a:t>
            </a:r>
            <a:endParaRPr lang="en-US" sz="2200" b="1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1ª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Financeiro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Odileno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Garcia Toledo</a:t>
            </a:r>
            <a:endParaRPr sz="2200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2ª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Diretora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Financeira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Gislaine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Galvão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Inácio</a:t>
            </a:r>
            <a:endParaRPr sz="2200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1º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Relações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Institucionais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e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Parlamentares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Jonas Welter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2º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de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Relações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Institucionais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e </a:t>
            </a:r>
            <a:r>
              <a:rPr lang="en-US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Parlamentares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Roberto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Amatuzzi</a:t>
            </a:r>
            <a:endParaRPr sz="2200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72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516624" y="503058"/>
            <a:ext cx="5508556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Diretoria</a:t>
            </a:r>
            <a:r>
              <a:rPr lang="en-US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0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Executiva</a:t>
            </a:r>
            <a:endParaRPr lang="en-US" sz="5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Maio - Agosto/2021  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28;p3"/>
          <p:cNvSpPr txBox="1"/>
          <p:nvPr/>
        </p:nvSpPr>
        <p:spPr>
          <a:xfrm>
            <a:off x="364141" y="2168273"/>
            <a:ext cx="848084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1º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Macrorregião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Marcia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Huçulak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2º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 da Macrorregião Leste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Marilda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Stadikowski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Pillissari</a:t>
            </a:r>
            <a:endParaRPr lang="en-US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1º Diretor da Macrorregião 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Francieli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de Fátima Davi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2º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 da Macrorregião </a:t>
            </a:r>
            <a:r>
              <a:rPr lang="en-US" sz="24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Marcos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Rigolon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1º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Macrorregião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Norte: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Márcia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Regina Rossi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2º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 da Macrorregião 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Norte: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Verônica Sanches Gomes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1º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 da Macrorregião Noroeste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Rosângela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Guandalin</a:t>
            </a:r>
            <a:endParaRPr lang="pt-BR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2º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 da Macrorregião Noroeste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Rebeca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Galacci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61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3686233" y="446413"/>
            <a:ext cx="4223032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1666"/>
              </a:lnSpc>
            </a:pPr>
            <a:r>
              <a:rPr lang="en-US" sz="50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Conselho</a:t>
            </a:r>
            <a:r>
              <a:rPr lang="en-US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Fiscal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Maio - Agosto/2021 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39;p4"/>
          <p:cNvSpPr txBox="1"/>
          <p:nvPr/>
        </p:nvSpPr>
        <p:spPr>
          <a:xfrm>
            <a:off x="1321769" y="2156379"/>
            <a:ext cx="659628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Titulares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Marly Terezinha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Perelli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Julio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Cesar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Sandrini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Alessandra Farias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Suplentes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Priscila Aparecida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Lunardon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Gody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Cavenachi</a:t>
            </a:r>
            <a:endParaRPr lang="en-US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Emanuelle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de Mattos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Wanderson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de Oliveira</a:t>
            </a:r>
          </a:p>
        </p:txBody>
      </p:sp>
    </p:spTree>
    <p:extLst>
      <p:ext uri="{BB962C8B-B14F-4D97-AF65-F5344CB8AC3E}">
        <p14:creationId xmlns:p14="http://schemas.microsoft.com/office/powerpoint/2010/main" val="391276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144391" y="492336"/>
            <a:ext cx="6999609" cy="101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Equipe</a:t>
            </a:r>
            <a:r>
              <a:rPr lang="en-US" sz="45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5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técnica</a:t>
            </a:r>
            <a:r>
              <a:rPr lang="en-US" sz="45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45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admistrativa</a:t>
            </a:r>
            <a:endParaRPr lang="en-US" sz="45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Maio - Agosto/2021 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0;p5"/>
          <p:cNvSpPr txBox="1"/>
          <p:nvPr/>
        </p:nvSpPr>
        <p:spPr>
          <a:xfrm>
            <a:off x="371209" y="1656723"/>
            <a:ext cx="7963037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Secretaria Executiva: 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Leila Cristina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Pilonetto</a:t>
            </a:r>
            <a:endParaRPr lang="pt-BR"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Coordenação Técnica: 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Marina Martins</a:t>
            </a:r>
            <a:endParaRPr lang="pt-BR" sz="2000" dirty="0"/>
          </a:p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Assessoria Técnica: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Giorgia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Regina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Luchese</a:t>
            </a:r>
            <a:endParaRPr lang="pt-BR"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Assessoria de Comunicação: 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Paulo de Tarso Pires dos Santos</a:t>
            </a:r>
            <a:endParaRPr lang="pt-BR"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Aux. </a:t>
            </a:r>
            <a:r>
              <a:rPr lang="en-US" sz="20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Administrativo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Edilcelli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Oliveira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Pendraki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20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Apoiadores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Regionais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Michele Straub; Luna Rezende Machado de Sousa;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Ediane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de Fatima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Mance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Burdinski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Marcieli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Adelaine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Pereira Ferreira;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Keullin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Cristian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Oliboni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Fernanda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Rosilda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Loth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Braciak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Mateus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Magri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Nadiane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Schlosser; Arlene Bernini Fernandes; Lilian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Welz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Ellen Alessandra de Souza Jesus; Regina Vasconcelos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Ulian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Peron; Marcia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Vicentina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Ricardo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Benedet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Carla Daniele de Oliveira; Mauro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Sérgio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de Araújo;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Luana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Carla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Tironi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Giacometti; Rodrigo Luiz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Brassarotto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Luppi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Eloa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Baptistone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Wada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Helbel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Wagner Mancuso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Faria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Renato Augusto Marcon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Pesibiczeski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Francisco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Leônidas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Carneiro Junior; João Felipe Marques da Silva.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58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4;p3"/>
          <p:cNvSpPr txBox="1"/>
          <p:nvPr/>
        </p:nvSpPr>
        <p:spPr>
          <a:xfrm>
            <a:off x="2736147" y="1256865"/>
            <a:ext cx="3989803" cy="119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None/>
            </a:pPr>
            <a:r>
              <a:rPr lang="pt-BR" sz="2090" b="0" i="0" u="none" strike="noStrike" cap="none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Missão</a:t>
            </a:r>
            <a:endParaRPr sz="209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95"/>
              <a:buFont typeface="Arial"/>
              <a:buNone/>
            </a:pPr>
            <a:r>
              <a:rPr lang="pt-BR" sz="1595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 Cosems tem por finalidade lutar pelo fortalecimento e autonomia dos municípios na área da saúde.</a:t>
            </a:r>
            <a:endParaRPr sz="1595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Google Shape;185;p3"/>
          <p:cNvSpPr txBox="1"/>
          <p:nvPr/>
        </p:nvSpPr>
        <p:spPr>
          <a:xfrm>
            <a:off x="2799886" y="2856057"/>
            <a:ext cx="3862326" cy="164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pt-BR" sz="2170" b="0" i="0" u="none" strike="noStrike" cap="none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Visão</a:t>
            </a:r>
            <a:endParaRPr sz="2170" b="0" i="0" u="none" strike="noStrike" cap="none" dirty="0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0"/>
              <a:buFont typeface="Arial"/>
              <a:buNone/>
            </a:pPr>
            <a:r>
              <a:rPr lang="pt-BR" sz="161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Ser uma entidade modelo no país pela sua organização e funcionamento, sendo interlocutor e suporte dos gestores municipais nas políticas públicas de saúde no estado do Paraná.</a:t>
            </a:r>
            <a:endParaRPr sz="161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Google Shape;186;p3"/>
          <p:cNvSpPr txBox="1"/>
          <p:nvPr/>
        </p:nvSpPr>
        <p:spPr>
          <a:xfrm>
            <a:off x="2812921" y="4909211"/>
            <a:ext cx="3862326" cy="114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Valores</a:t>
            </a:r>
            <a:endParaRPr sz="20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Ética, transparência, comprometimento, qualidade e solidariedade.</a:t>
            </a:r>
            <a:endParaRPr sz="16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58122" y="139016"/>
            <a:ext cx="3358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COSEMS-PR</a:t>
            </a:r>
          </a:p>
        </p:txBody>
      </p:sp>
    </p:spTree>
    <p:extLst>
      <p:ext uri="{BB962C8B-B14F-4D97-AF65-F5344CB8AC3E}">
        <p14:creationId xmlns:p14="http://schemas.microsoft.com/office/powerpoint/2010/main" val="108222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95242" y="291313"/>
            <a:ext cx="5891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Diretrizes 2021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10910" y="2575163"/>
            <a:ext cx="67973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O COSEMS-PR busca por meio das diretrizes orientativas do processo de trabalho, responder às necessidades prioritárias da </a:t>
            </a:r>
            <a:r>
              <a:rPr lang="pt-BR" b="1" dirty="0"/>
              <a:t>Educação na Saúde</a:t>
            </a:r>
            <a:r>
              <a:rPr lang="pt-BR" dirty="0"/>
              <a:t>, do </a:t>
            </a:r>
            <a:r>
              <a:rPr lang="pt-BR" b="1" dirty="0"/>
              <a:t>Apoio Institucional</a:t>
            </a:r>
            <a:r>
              <a:rPr lang="pt-BR" dirty="0"/>
              <a:t>, da </a:t>
            </a:r>
            <a:r>
              <a:rPr lang="pt-BR" b="1" dirty="0"/>
              <a:t>Gestão Colegiada </a:t>
            </a:r>
            <a:r>
              <a:rPr lang="pt-BR" dirty="0"/>
              <a:t>e da</a:t>
            </a:r>
            <a:r>
              <a:rPr lang="pt-BR" b="1" dirty="0"/>
              <a:t> Gestão Organizacional</a:t>
            </a:r>
            <a:r>
              <a:rPr lang="pt-BR" dirty="0"/>
              <a:t>, diretrizes estas que são interdependentes e se relacionam nas diversas ações e atividades desenvolvidas para sua execução.</a:t>
            </a:r>
          </a:p>
        </p:txBody>
      </p:sp>
    </p:spTree>
    <p:extLst>
      <p:ext uri="{BB962C8B-B14F-4D97-AF65-F5344CB8AC3E}">
        <p14:creationId xmlns:p14="http://schemas.microsoft.com/office/powerpoint/2010/main" val="163280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 1</a:t>
            </a:r>
          </a:p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Educação na Saúde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2099" y="1909720"/>
            <a:ext cx="76955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Objetivos:</a:t>
            </a:r>
          </a:p>
          <a:p>
            <a:endParaRPr lang="pt-BR" sz="2400" b="1" dirty="0"/>
          </a:p>
          <a:p>
            <a:r>
              <a:rPr lang="pt-BR" sz="2400" dirty="0"/>
              <a:t>- Promover e estimular a Educação na Saúde com vistas à qualificação da atenção e gestão do SUS para gestores, equipes técnicas municipais, equipe COSEMS.</a:t>
            </a:r>
          </a:p>
          <a:p>
            <a:endParaRPr lang="pt-BR" sz="2400" dirty="0"/>
          </a:p>
          <a:p>
            <a:r>
              <a:rPr lang="pt-BR" sz="2400" dirty="0"/>
              <a:t>- Instrumentalizar os gestores, trabalhadores da Atenção Básica e Vigilância em Saúde, e equipe COSEMS para planejar e qualificar as ações e serviços de saúde, à luz da PNAB, com foco na </a:t>
            </a:r>
            <a:r>
              <a:rPr lang="pt-BR" sz="2400" dirty="0" err="1"/>
              <a:t>territorialização</a:t>
            </a:r>
            <a:r>
              <a:rPr lang="pt-BR" sz="2400" dirty="0"/>
              <a:t> e no financiamento da APS.</a:t>
            </a:r>
          </a:p>
        </p:txBody>
      </p:sp>
    </p:spTree>
    <p:extLst>
      <p:ext uri="{BB962C8B-B14F-4D97-AF65-F5344CB8AC3E}">
        <p14:creationId xmlns:p14="http://schemas.microsoft.com/office/powerpoint/2010/main" val="180506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1338</TotalTime>
  <Words>1580</Words>
  <Application>Microsoft Office PowerPoint</Application>
  <PresentationFormat>Apresentação na tela (4:3)</PresentationFormat>
  <Paragraphs>186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Lato</vt:lpstr>
      <vt:lpstr>Lato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Mizael Dias Santana</dc:creator>
  <cp:lastModifiedBy>User</cp:lastModifiedBy>
  <cp:revision>57</cp:revision>
  <dcterms:created xsi:type="dcterms:W3CDTF">2021-05-03T21:02:27Z</dcterms:created>
  <dcterms:modified xsi:type="dcterms:W3CDTF">2021-10-27T20:03:24Z</dcterms:modified>
</cp:coreProperties>
</file>