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91" r:id="rId4"/>
    <p:sldId id="292" r:id="rId5"/>
    <p:sldId id="293" r:id="rId6"/>
    <p:sldId id="323" r:id="rId7"/>
    <p:sldId id="324" r:id="rId8"/>
    <p:sldId id="294" r:id="rId9"/>
    <p:sldId id="325" r:id="rId10"/>
    <p:sldId id="295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5" r:id="rId19"/>
    <p:sldId id="309" r:id="rId20"/>
    <p:sldId id="311" r:id="rId21"/>
    <p:sldId id="304" r:id="rId22"/>
    <p:sldId id="326" r:id="rId23"/>
    <p:sldId id="327" r:id="rId24"/>
    <p:sldId id="32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789"/>
  </p:normalViewPr>
  <p:slideViewPr>
    <p:cSldViewPr snapToGrid="0" snapToObjects="1">
      <p:cViewPr varScale="1">
        <p:scale>
          <a:sx n="108" d="100"/>
          <a:sy n="108" d="100"/>
        </p:scale>
        <p:origin x="178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095A1-F8A2-479F-A79F-2D0E233C73E6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91298-7084-46EB-8D99-0124579062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0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28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75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50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91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45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8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0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48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48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3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5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E4F7-7E6A-D048-A0B4-77F3C60732FA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30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E3BC7-2386-DD40-A814-417AF5B69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A5E372-F0DB-BA4A-B308-355C3E271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F8CC08C-CC43-E84A-A119-EF327C16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4;p3"/>
          <p:cNvSpPr txBox="1"/>
          <p:nvPr/>
        </p:nvSpPr>
        <p:spPr>
          <a:xfrm>
            <a:off x="2736147" y="1256865"/>
            <a:ext cx="3989803" cy="119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None/>
            </a:pPr>
            <a:r>
              <a:rPr lang="pt-BR" sz="2090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 Black"/>
                <a:cs typeface="Lato Black"/>
                <a:sym typeface="Lato Black"/>
              </a:rPr>
              <a:t>Missão</a:t>
            </a:r>
            <a:endParaRPr sz="2090" b="1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95"/>
              <a:buFont typeface="Arial"/>
              <a:buNone/>
            </a:pPr>
            <a:r>
              <a:rPr lang="pt-BR" sz="1595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O Cosems tem por finalidade lutar pelo fortalecimento e autonomia dos municípios na área </a:t>
            </a:r>
            <a:r>
              <a:rPr lang="pt-BR" sz="1595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da saúde.</a:t>
            </a:r>
            <a:endParaRPr sz="1595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Google Shape;185;p3"/>
          <p:cNvSpPr txBox="1"/>
          <p:nvPr/>
        </p:nvSpPr>
        <p:spPr>
          <a:xfrm>
            <a:off x="2799886" y="2856057"/>
            <a:ext cx="3862326" cy="164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pt-BR" sz="2170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 Black"/>
                <a:cs typeface="Lato Black"/>
                <a:sym typeface="Lato Black"/>
              </a:rPr>
              <a:t>Visão</a:t>
            </a:r>
            <a:endParaRPr sz="2170" b="1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0"/>
              <a:buFont typeface="Arial"/>
              <a:buNone/>
            </a:pPr>
            <a:r>
              <a:rPr lang="pt-BR" sz="161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Ser uma entidade modelo no país pela sua organização e funcionamento, sendo interlocutor e suporte dos gestores municipais nas políticas públicas de saúde no estado do Paraná.</a:t>
            </a:r>
            <a:endParaRPr sz="1610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4" name="Google Shape;186;p3"/>
          <p:cNvSpPr txBox="1"/>
          <p:nvPr/>
        </p:nvSpPr>
        <p:spPr>
          <a:xfrm>
            <a:off x="2812921" y="4909211"/>
            <a:ext cx="3862326" cy="114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 Black"/>
                <a:cs typeface="Lato Black"/>
                <a:sym typeface="Lato Black"/>
              </a:rPr>
              <a:t>Valores</a:t>
            </a:r>
            <a:endParaRPr sz="2000" b="1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Ética, transparência, comprometimento, qualidade e solidariedade.</a:t>
            </a:r>
            <a:endParaRPr sz="1600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51951" y="254874"/>
            <a:ext cx="3358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COSEMS-PR</a:t>
            </a:r>
          </a:p>
        </p:txBody>
      </p:sp>
    </p:spTree>
    <p:extLst>
      <p:ext uri="{BB962C8B-B14F-4D97-AF65-F5344CB8AC3E}">
        <p14:creationId xmlns:p14="http://schemas.microsoft.com/office/powerpoint/2010/main" val="108222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95242" y="291313"/>
            <a:ext cx="5891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Diretrizes 2022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10910" y="2575163"/>
            <a:ext cx="67973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COSEMS-PR busca por meio das diretrizes orientativas do processo de trabalho, responder às necessidades prioritárias da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Educação na Saúde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do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Apoio Institucional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da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Gestão Colegiada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 da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Gestão Organizacional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diretrizes estas que são interdependentes e se relacionam nas diversas ações e atividades desenvolvidas para sua execução.</a:t>
            </a:r>
          </a:p>
        </p:txBody>
      </p:sp>
    </p:spTree>
    <p:extLst>
      <p:ext uri="{BB962C8B-B14F-4D97-AF65-F5344CB8AC3E}">
        <p14:creationId xmlns:p14="http://schemas.microsoft.com/office/powerpoint/2010/main" val="163280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Diretriz 1</a:t>
            </a:r>
          </a:p>
          <a:p>
            <a:r>
              <a:rPr lang="pt-B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Educação na Saúde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2099" y="1990640"/>
            <a:ext cx="7695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Objetivo:</a:t>
            </a:r>
          </a:p>
          <a:p>
            <a:pPr algn="just"/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Promover e estimular a Educação na Saúde com vistas à qualificação da atenção e gestão do SUS para gestores, equipes técnicas municipais, equipe COSEMS.</a:t>
            </a:r>
          </a:p>
          <a:p>
            <a:pPr algn="just"/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Diretriz 2</a:t>
            </a:r>
          </a:p>
          <a:p>
            <a:r>
              <a:rPr lang="pt-B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Apoio Institucional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9108" y="1929528"/>
            <a:ext cx="8245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 diretriz trata de uma agenda permanente e é composta de ações/atividades dos membros da equipe técnica do COSEMS, em especial dos apoiadores regionais, visando garantir a direcionalidade das ações que a equipe deverá desenvolver durante o ano de 2022.</a:t>
            </a:r>
          </a:p>
          <a:p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Objetivo:</a:t>
            </a:r>
          </a:p>
          <a:p>
            <a:pPr algn="just"/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Realizar o apoio institucional aos gestores visando o fortalecimento da governança regional.</a:t>
            </a:r>
          </a:p>
          <a:p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4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60751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Diretriz 3</a:t>
            </a:r>
          </a:p>
          <a:p>
            <a:r>
              <a:rPr lang="pt-B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Gestão Colegiada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2098" y="2087745"/>
            <a:ext cx="7695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Objetivo:</a:t>
            </a:r>
          </a:p>
          <a:p>
            <a:pPr algn="just"/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Efetivar a participação dos membros da diretoria, conselho fiscal, conselho consultivo e equipe técnica do COSEMS, bem como dos demais gestores municipais de saúde, nas instâncias de articulação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interfederativa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interinstitucional com garantia de decisão colegiada do Cosems-PR.</a:t>
            </a:r>
          </a:p>
        </p:txBody>
      </p:sp>
    </p:spTree>
    <p:extLst>
      <p:ext uri="{BB962C8B-B14F-4D97-AF65-F5344CB8AC3E}">
        <p14:creationId xmlns:p14="http://schemas.microsoft.com/office/powerpoint/2010/main" val="230468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Diretriz 4</a:t>
            </a:r>
          </a:p>
          <a:p>
            <a:r>
              <a:rPr lang="pt-B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Gestão Organizacional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06903" y="2079653"/>
            <a:ext cx="8245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Objetivos:</a:t>
            </a:r>
          </a:p>
          <a:p>
            <a:pPr marL="342900" indent="-342900" algn="just">
              <a:buFontTx/>
              <a:buChar char="-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Atender as finalidades previstas no estatuto do Cosems-PR, para o pleno funcionamento da entidade, como interlocutora e suporte na busca pelo fortalecimento e autonomia dos municípios.</a:t>
            </a:r>
          </a:p>
          <a:p>
            <a:pPr algn="just"/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Garantir a organização e transparência nas ações da instituição, bem como imprimir maior qualidade aos serviços prestados.</a:t>
            </a:r>
          </a:p>
          <a:p>
            <a:pPr marL="342900" indent="-342900" algn="just">
              <a:buFontTx/>
              <a:buChar char="-"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28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447305" y="138022"/>
            <a:ext cx="5838939" cy="116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 Black"/>
                <a:cs typeface="Lato Black"/>
                <a:sym typeface="Lato Black"/>
              </a:rPr>
              <a:t>Relatório de Atividades</a:t>
            </a:r>
            <a:r>
              <a:rPr lang="pt-BR" sz="4000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 </a:t>
            </a:r>
            <a:br>
              <a:rPr lang="pt-BR" sz="4000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</a:br>
            <a:r>
              <a:rPr lang="pt-BR" sz="4000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2</a:t>
            </a:r>
            <a: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º </a:t>
            </a:r>
            <a:r>
              <a:rPr lang="pt-BR" sz="400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Quadrimestre - 2022</a:t>
            </a:r>
            <a:endParaRPr sz="400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4" name="Google Shape;206;p5"/>
          <p:cNvSpPr txBox="1"/>
          <p:nvPr/>
        </p:nvSpPr>
        <p:spPr>
          <a:xfrm>
            <a:off x="363570" y="1233107"/>
            <a:ext cx="8594313" cy="539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A</a:t>
            </a:r>
            <a:r>
              <a:rPr lang="pt-BR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tividades realizadas em cada uma das diretrizes, considerando o Plano de Trabalho do </a:t>
            </a:r>
            <a:r>
              <a:rPr lang="pt-BR" b="1" i="0" u="none" strike="noStrike" cap="none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Cosems</a:t>
            </a:r>
            <a:r>
              <a:rPr lang="pt-BR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:</a:t>
            </a:r>
            <a:endParaRPr b="1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ea typeface="Lato"/>
              <a:cs typeface="Lato"/>
              <a:sym typeface="Lato"/>
            </a:endParaRPr>
          </a:p>
          <a:p>
            <a:pPr marL="457200" lvl="0" indent="-349250" algn="just">
              <a:lnSpc>
                <a:spcPct val="115000"/>
              </a:lnSpc>
              <a:spcBef>
                <a:spcPts val="1300"/>
              </a:spcBef>
              <a:buSzPts val="1900"/>
              <a:buFont typeface="Lato"/>
              <a:buAutoNum type="arabicPeriod"/>
            </a:pPr>
            <a:r>
              <a:rPr lang="pt-BR" b="0" i="0" u="sng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Educação na Saúde</a:t>
            </a:r>
            <a:r>
              <a:rPr lang="pt-BR" b="0" i="0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pt-BR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– Atividades educativas dirigidas à equipe Cosems, 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gestores e equipes técnicas municipais, por meio de </a:t>
            </a:r>
            <a:r>
              <a:rPr lang="pt-BR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oficinas, reuniões temáticas e outros.</a:t>
            </a:r>
            <a:br>
              <a:rPr lang="pt-BR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</a:br>
            <a:endParaRPr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ea typeface="Lato"/>
              <a:cs typeface="Lato"/>
              <a:sym typeface="Lato"/>
            </a:endParaRPr>
          </a:p>
          <a:p>
            <a:pPr marL="457200" lvl="0" indent="-349250" algn="just">
              <a:lnSpc>
                <a:spcPct val="115000"/>
              </a:lnSpc>
              <a:buSzPts val="1900"/>
              <a:buFont typeface="Lato"/>
              <a:buAutoNum type="arabicPeriod"/>
            </a:pPr>
            <a:r>
              <a:rPr lang="pt-BR" b="0" i="0" u="sng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Apoio Institucional</a:t>
            </a:r>
            <a:r>
              <a:rPr lang="pt-BR" b="0" i="0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pt-BR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– Reuniões com diversos  atores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: </a:t>
            </a:r>
            <a:r>
              <a:rPr lang="pt-BR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Cresems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, Consórcios</a:t>
            </a:r>
            <a:r>
              <a:rPr lang="pt-BR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, Comissão Intergestores Regionais (CIR), prestadores de serviços, hospitais, conselhos de saúde, implantação de protocolos, apoio aos instrumentos de gestão, COE-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regionais, </a:t>
            </a:r>
            <a:r>
              <a:rPr lang="pt-BR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organização e participação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em eventos e outros. </a:t>
            </a:r>
          </a:p>
          <a:p>
            <a:pPr marL="457200" lvl="0" indent="-349250" algn="just">
              <a:lnSpc>
                <a:spcPct val="115000"/>
              </a:lnSpc>
              <a:buSzPts val="1900"/>
              <a:buFont typeface="Lato"/>
              <a:buAutoNum type="arabicPeriod"/>
            </a:pPr>
            <a:endParaRPr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ea typeface="Lato"/>
              <a:cs typeface="Lato"/>
              <a:sym typeface="Lato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AutoNum type="arabicPeriod"/>
            </a:pPr>
            <a:r>
              <a:rPr lang="pt-BR" b="0" i="0" u="sng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Gestão Colegiada</a:t>
            </a:r>
            <a:r>
              <a:rPr lang="pt-BR" b="0" i="0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pt-BR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– Reuniões: Cosems, CIB estadual, CIT, Grupos Técnicos (GT) estaduais e nacionais,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articulação com órgãos de controle externo, associações de prefeitos, de consórcios, Ministério da Saúde e outros parceiros.</a:t>
            </a: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AutoNum type="arabicPeriod"/>
            </a:pPr>
            <a:endParaRPr lang="pt-BR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ea typeface="Lato"/>
              <a:cs typeface="Lato"/>
              <a:sym typeface="Lato"/>
            </a:endParaRPr>
          </a:p>
          <a:p>
            <a:pPr marL="107950"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pt-BR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4. </a:t>
            </a:r>
            <a:r>
              <a:rPr lang="pt-BR" b="0" i="0" u="sng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Gestão Organizacional</a:t>
            </a:r>
            <a:r>
              <a:rPr lang="pt-BR" b="0" i="0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 – Manutenção do apoio institucional; organização </a:t>
            </a:r>
          </a:p>
          <a:p>
            <a:pPr marL="107950"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pt-BR" b="0" i="0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     do processo de trabalho, manuais e rotinas. </a:t>
            </a:r>
            <a:br>
              <a:rPr lang="pt-BR" sz="19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  <a:sym typeface="Lato"/>
              </a:rPr>
            </a:br>
            <a:endParaRPr sz="1900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685800" marR="0" lvl="0" indent="-622300" algn="just" rtl="0">
              <a:lnSpc>
                <a:spcPct val="7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6569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498029" y="0"/>
            <a:ext cx="5423385" cy="79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 Black"/>
                <a:cs typeface="Lato Black"/>
                <a:sym typeface="Lato Black"/>
              </a:rPr>
              <a:t>Relatório de Atividades 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2º </a:t>
            </a:r>
            <a:r>
              <a:rPr lang="pt-BR" sz="2800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ea typeface="Lato"/>
                <a:cs typeface="Lato"/>
                <a:sym typeface="Lato"/>
              </a:rPr>
              <a:t>Quadrimestre - 2022</a:t>
            </a:r>
            <a:endParaRPr sz="2800" b="1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ea typeface="Lato"/>
              <a:cs typeface="Lato"/>
              <a:sym typeface="Lato"/>
            </a:endParaRPr>
          </a:p>
        </p:txBody>
      </p:sp>
      <p:graphicFrame>
        <p:nvGraphicFramePr>
          <p:cNvPr id="4" name="Google Shape;291;p16"/>
          <p:cNvGraphicFramePr/>
          <p:nvPr>
            <p:extLst>
              <p:ext uri="{D42A27DB-BD31-4B8C-83A1-F6EECF244321}">
                <p14:modId xmlns:p14="http://schemas.microsoft.com/office/powerpoint/2010/main" val="2632316776"/>
              </p:ext>
            </p:extLst>
          </p:nvPr>
        </p:nvGraphicFramePr>
        <p:xfrm>
          <a:off x="121381" y="997130"/>
          <a:ext cx="8901238" cy="520590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9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2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98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Diretriz 1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Educação na Saúde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Diretriz 2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Apoio Institucional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Diretriz 3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Gestão Colegiada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dirty="0">
                          <a:sym typeface="Lato"/>
                        </a:rPr>
                        <a:t>Diretriz 4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dirty="0">
                          <a:sym typeface="Lato"/>
                        </a:rPr>
                        <a:t>Gestão Organizacional</a:t>
                      </a:r>
                      <a:endParaRPr sz="1600" b="0" u="none" strike="noStrike" cap="none" dirty="0">
                        <a:solidFill>
                          <a:schemeClr val="bg1"/>
                        </a:solidFill>
                        <a:latin typeface="Calibri" pitchFamily="34" charset="0"/>
                        <a:ea typeface="Lato"/>
                        <a:cs typeface="Calibri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Total de atividades </a:t>
                      </a:r>
                      <a:r>
                        <a:rPr lang="pt-BR" sz="1600" u="none" strike="noStrike" cap="none" baseline="0" noProof="0" dirty="0"/>
                        <a:t>relacionadas às Diretrizes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9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587 participações</a:t>
                      </a: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*Contabilização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 de cada um dos 22 apoiadores em cada atividade desenvolvida relacionada a esta diretriz. Não contabilizado as participações da coordenação e assessoria técnica.</a:t>
                      </a: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645 participações/ atividades registradas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--------------------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78 reuniões de CRESEMS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--------------------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68 reuniões de CIR</a:t>
                      </a: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454 participações*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lang="pt-BR" sz="14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Não contabilizadas as participações da coordenação, assessoria técnica, diretoria e secretaria executiva do </a:t>
                      </a:r>
                      <a:r>
                        <a:rPr lang="pt-BR" sz="14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Cosems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.</a:t>
                      </a: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Atividades para manutenção e funcionamento técnico e administrativo do COSEMS;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Organização para garantir a participação dos membros da diretoria, gestores municipais e equipes técnicas nas atividades de educação na saúde e gestão colegiada;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Organização Congresso do </a:t>
                      </a:r>
                      <a:r>
                        <a:rPr lang="pt-BR" sz="14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Cosems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Outras atividades.</a:t>
                      </a: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1786*</a:t>
                      </a: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-----------------</a:t>
                      </a: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* Atividades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 que envolveram a participação presencial ou remota de membros da equipe técnica do </a:t>
                      </a:r>
                      <a:r>
                        <a:rPr lang="pt-BR" sz="14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Cosems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 (apoiadores, coordenação e assessoria técnica). </a:t>
                      </a: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6C7039A-A264-497E-B51D-F7B83E369D96}"/>
              </a:ext>
            </a:extLst>
          </p:cNvPr>
          <p:cNvSpPr txBox="1"/>
          <p:nvPr/>
        </p:nvSpPr>
        <p:spPr>
          <a:xfrm>
            <a:off x="121381" y="6239011"/>
            <a:ext cx="7658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OBS: As atividades contabilizadas são relatadas individualmente pelos membros da equipe. </a:t>
            </a:r>
          </a:p>
        </p:txBody>
      </p:sp>
    </p:spTree>
    <p:extLst>
      <p:ext uri="{BB962C8B-B14F-4D97-AF65-F5344CB8AC3E}">
        <p14:creationId xmlns:p14="http://schemas.microsoft.com/office/powerpoint/2010/main" val="2602577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Educação na Saúde: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049E1F-F0AD-4E1D-8B45-29176C82C148}"/>
              </a:ext>
            </a:extLst>
          </p:cNvPr>
          <p:cNvSpPr txBox="1"/>
          <p:nvPr/>
        </p:nvSpPr>
        <p:spPr>
          <a:xfrm>
            <a:off x="241553" y="2768807"/>
            <a:ext cx="2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Participação de capacitações - </a:t>
            </a:r>
          </a:p>
          <a:p>
            <a:r>
              <a:rPr lang="pt-BR" sz="1400" dirty="0" err="1"/>
              <a:t>Webnário</a:t>
            </a:r>
            <a:r>
              <a:rPr lang="pt-BR" sz="1400" dirty="0"/>
              <a:t> Arboviroses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5011E4-B24F-4A08-A923-159D932DA50C}"/>
              </a:ext>
            </a:extLst>
          </p:cNvPr>
          <p:cNvSpPr txBox="1"/>
          <p:nvPr/>
        </p:nvSpPr>
        <p:spPr>
          <a:xfrm>
            <a:off x="3072948" y="2720165"/>
            <a:ext cx="265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Atividades entre apoiadores das macrorregiões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322AA84-3D2F-4615-8846-A717320A9ABE}"/>
              </a:ext>
            </a:extLst>
          </p:cNvPr>
          <p:cNvSpPr txBox="1"/>
          <p:nvPr/>
        </p:nvSpPr>
        <p:spPr>
          <a:xfrm>
            <a:off x="6236851" y="2720165"/>
            <a:ext cx="256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Atividades de Educação na Saúde com Municípios – Previne Brasil, Conselheiro </a:t>
            </a:r>
            <a:r>
              <a:rPr lang="pt-BR" sz="1400" dirty="0" err="1"/>
              <a:t>Mairink</a:t>
            </a:r>
            <a:endParaRPr lang="pt-BR" sz="14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0816DD-4282-44C5-9504-F2564568BB2D}"/>
              </a:ext>
            </a:extLst>
          </p:cNvPr>
          <p:cNvSpPr txBox="1"/>
          <p:nvPr/>
        </p:nvSpPr>
        <p:spPr>
          <a:xfrm>
            <a:off x="244730" y="5267583"/>
            <a:ext cx="256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Atividades de Educação na Saúde em parceria com RS – </a:t>
            </a:r>
            <a:r>
              <a:rPr lang="pt-BR" sz="1400" dirty="0" err="1"/>
              <a:t>Provigia</a:t>
            </a:r>
            <a:r>
              <a:rPr lang="pt-BR" sz="1400" dirty="0"/>
              <a:t> – União da Vitória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A801372-A75D-4264-8236-2EA8CA21B337}"/>
              </a:ext>
            </a:extLst>
          </p:cNvPr>
          <p:cNvSpPr txBox="1"/>
          <p:nvPr/>
        </p:nvSpPr>
        <p:spPr>
          <a:xfrm>
            <a:off x="3676851" y="5316225"/>
            <a:ext cx="2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Atividades de educação com a equipe técnica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D88E62C-CACD-454F-92C5-552E6C3170FC}"/>
              </a:ext>
            </a:extLst>
          </p:cNvPr>
          <p:cNvSpPr txBox="1"/>
          <p:nvPr/>
        </p:nvSpPr>
        <p:spPr>
          <a:xfrm>
            <a:off x="6584000" y="5263370"/>
            <a:ext cx="2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Atividades de formação da Rede Colaborativa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9B7155-C6F9-989D-68CD-29DC00C60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3" y="1328807"/>
            <a:ext cx="2552909" cy="144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8FF90C4-275F-0C2C-20A5-C1B4A71C4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857" y="1280165"/>
            <a:ext cx="2560000" cy="144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FD14EB1-29ED-59E7-FBEB-F81711AE8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000" y="1280165"/>
            <a:ext cx="3200000" cy="1440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CCC8520-7A4C-D1CD-2A66-59BF29889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30" y="3816148"/>
            <a:ext cx="3200000" cy="1440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13A5F8A-C3B5-39F0-AE52-91AAEFB50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784" y="3800344"/>
            <a:ext cx="2801216" cy="1440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39AEC51-7014-41BD-04C9-8D43290F40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5276" y="3800344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4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Apoio Institucional: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C6F7A5-480F-4AC8-8022-FA9B62F60DE9}"/>
              </a:ext>
            </a:extLst>
          </p:cNvPr>
          <p:cNvSpPr txBox="1"/>
          <p:nvPr/>
        </p:nvSpPr>
        <p:spPr>
          <a:xfrm>
            <a:off x="717999" y="3083627"/>
            <a:ext cx="186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Reuniões de </a:t>
            </a:r>
            <a:r>
              <a:rPr lang="pt-BR" sz="1400" dirty="0" err="1"/>
              <a:t>Cresems</a:t>
            </a:r>
            <a:r>
              <a:rPr lang="pt-BR" sz="1400" dirty="0"/>
              <a:t> - Ivaiporã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887FF4-4AD3-44CF-8A73-433244D291B4}"/>
              </a:ext>
            </a:extLst>
          </p:cNvPr>
          <p:cNvSpPr txBox="1"/>
          <p:nvPr/>
        </p:nvSpPr>
        <p:spPr>
          <a:xfrm>
            <a:off x="3578936" y="3083627"/>
            <a:ext cx="165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Reuniões de CIR – Ponta Grossa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EB7A7CF-01C4-419B-AACE-B0280941363C}"/>
              </a:ext>
            </a:extLst>
          </p:cNvPr>
          <p:cNvSpPr txBox="1"/>
          <p:nvPr/>
        </p:nvSpPr>
        <p:spPr>
          <a:xfrm>
            <a:off x="572084" y="5314213"/>
            <a:ext cx="22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Reuniões com consórcios de saúde – CIS AMCESPAR, Irati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A3942A-C8E1-41C9-842D-BA29C4BEEA72}"/>
              </a:ext>
            </a:extLst>
          </p:cNvPr>
          <p:cNvSpPr txBox="1"/>
          <p:nvPr/>
        </p:nvSpPr>
        <p:spPr>
          <a:xfrm>
            <a:off x="3188216" y="5321173"/>
            <a:ext cx="2767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Reuniões temáticas – capacitações com municípios – Oficina saúde Mental - Londrina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01380D1-A15C-4D03-8603-7C8A9553733D}"/>
              </a:ext>
            </a:extLst>
          </p:cNvPr>
          <p:cNvSpPr txBox="1"/>
          <p:nvPr/>
        </p:nvSpPr>
        <p:spPr>
          <a:xfrm>
            <a:off x="6531393" y="5372062"/>
            <a:ext cx="22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GT e outros fóruns regionais – GT RAU, Toledo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37FDAFD-E0FC-4533-8CD8-D4AA63132C4F}"/>
              </a:ext>
            </a:extLst>
          </p:cNvPr>
          <p:cNvSpPr txBox="1"/>
          <p:nvPr/>
        </p:nvSpPr>
        <p:spPr>
          <a:xfrm>
            <a:off x="6235256" y="3083627"/>
            <a:ext cx="2702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Visitas e reuniões técnicas com municípios – Caminhos do </a:t>
            </a:r>
            <a:r>
              <a:rPr lang="pt-BR" sz="1400" dirty="0" err="1"/>
              <a:t>Cresems</a:t>
            </a:r>
            <a:r>
              <a:rPr lang="pt-BR" sz="1400" dirty="0"/>
              <a:t>, Pinhão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DBEBDA-2F9E-0CAB-46B8-F78A46029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10" y="1619449"/>
            <a:ext cx="2560000" cy="144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F71B17-05FD-CC6A-24E5-866553C0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29" y="1619449"/>
            <a:ext cx="2560000" cy="144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197F184-5CA2-297F-3796-27E4F05AE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621" y="3874213"/>
            <a:ext cx="2963344" cy="144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822D43-254E-477C-5C3C-3D6F83A15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463" y="3852819"/>
            <a:ext cx="1920000" cy="144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623B9D4-F2D3-61B0-DA76-220784B4E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82" y="3798552"/>
            <a:ext cx="2560000" cy="1440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8F969FA-C798-97B5-8440-50FC9C6C4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701" y="1626534"/>
            <a:ext cx="302163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0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1"/>
          <p:cNvSpPr txBox="1"/>
          <p:nvPr/>
        </p:nvSpPr>
        <p:spPr>
          <a:xfrm>
            <a:off x="2280218" y="1185334"/>
            <a:ext cx="5679083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RELATÓRIO DE ATIVIDADES</a:t>
            </a:r>
            <a:endParaRPr dirty="0">
              <a:solidFill>
                <a:schemeClr val="accent6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2º QUADRIMESTRE/2022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MAIO – AGOSTO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9463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Colegiada: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87217C-6B93-4D5E-B5B9-D86819A53AAF}"/>
              </a:ext>
            </a:extLst>
          </p:cNvPr>
          <p:cNvSpPr txBox="1"/>
          <p:nvPr/>
        </p:nvSpPr>
        <p:spPr>
          <a:xfrm>
            <a:off x="296790" y="2768612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Reuniões do </a:t>
            </a:r>
            <a:r>
              <a:rPr lang="pt-BR" sz="1400" dirty="0" err="1"/>
              <a:t>Cosems</a:t>
            </a:r>
            <a:r>
              <a:rPr lang="pt-BR" sz="1400" dirty="0"/>
              <a:t>-PR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2DAEDB-4F6F-4D63-BA4D-A7931D45573B}"/>
              </a:ext>
            </a:extLst>
          </p:cNvPr>
          <p:cNvSpPr txBox="1"/>
          <p:nvPr/>
        </p:nvSpPr>
        <p:spPr>
          <a:xfrm>
            <a:off x="6371272" y="2825575"/>
            <a:ext cx="22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Acompanhamento reuniões CIT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50031F-2550-4E19-B649-61D0B563C864}"/>
              </a:ext>
            </a:extLst>
          </p:cNvPr>
          <p:cNvSpPr txBox="1"/>
          <p:nvPr/>
        </p:nvSpPr>
        <p:spPr>
          <a:xfrm>
            <a:off x="3697829" y="2796952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Reuniões CIB-PR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46DF11-6A04-4C9F-91AD-2253E368A074}"/>
              </a:ext>
            </a:extLst>
          </p:cNvPr>
          <p:cNvSpPr txBox="1"/>
          <p:nvPr/>
        </p:nvSpPr>
        <p:spPr>
          <a:xfrm>
            <a:off x="370448" y="5139062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Congresso Conasems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E0DD32-F4D9-4835-9E8D-C8D2F8ABDA67}"/>
              </a:ext>
            </a:extLst>
          </p:cNvPr>
          <p:cNvSpPr txBox="1"/>
          <p:nvPr/>
        </p:nvSpPr>
        <p:spPr>
          <a:xfrm>
            <a:off x="3218341" y="5113889"/>
            <a:ext cx="22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Alinhamento interinstitucional - PRI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CB905B0-8276-4AF2-BBC4-DD5AA477B4B6}"/>
              </a:ext>
            </a:extLst>
          </p:cNvPr>
          <p:cNvSpPr txBox="1"/>
          <p:nvPr/>
        </p:nvSpPr>
        <p:spPr>
          <a:xfrm>
            <a:off x="6316906" y="5185229"/>
            <a:ext cx="22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Grupos Técnicos e outros fóruns de discussão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DC75EE-82BC-5004-2364-C159B8AB3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34" b="18843"/>
          <a:stretch/>
        </p:blipFill>
        <p:spPr>
          <a:xfrm>
            <a:off x="3218341" y="1328612"/>
            <a:ext cx="2784241" cy="144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CF63ACD-8745-95A0-36E3-0C04E826F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272" y="3656936"/>
            <a:ext cx="1920000" cy="144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DED0AC6-BE6F-3405-8972-861EBC26C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906" y="1328612"/>
            <a:ext cx="2560000" cy="1440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239F484-A02E-DDB6-F624-BA4CE88546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184" b="16123"/>
          <a:stretch/>
        </p:blipFill>
        <p:spPr>
          <a:xfrm>
            <a:off x="183931" y="1328612"/>
            <a:ext cx="2619173" cy="1440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37522C6-468A-16C9-680F-9BC355635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65" y="3619020"/>
            <a:ext cx="2155790" cy="1440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B486DC78-23E1-7AD3-E341-CF8957153C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022" r="11122" b="19796"/>
          <a:stretch/>
        </p:blipFill>
        <p:spPr>
          <a:xfrm>
            <a:off x="3171423" y="3619020"/>
            <a:ext cx="280115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2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342108" y="118638"/>
            <a:ext cx="6720972" cy="128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 Black"/>
                <a:cs typeface="Lato Black"/>
                <a:sym typeface="Lato Black"/>
              </a:rPr>
              <a:t>Considerações sobre a atuação do COSEMS-PR no período</a:t>
            </a:r>
            <a:endParaRPr sz="4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6126" y="2096224"/>
            <a:ext cx="85717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Esse período foi marcado por eventos importantes: encontros da equipe técnica, no processo interno de EPS; discussão sobre financiamento da APS com a presença do Ministério da Saúde no estado; retomada das discussões para a elaboração do PRI com encontro entre Sesa e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Cosems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com a participação de consultores do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Proadi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alinhamento interinstitucional; Congresso do Conasems; discussões regionais e macrorregionais sobre o Plano de Atenção à Saúde da Pessoa com Deficiência; alinhamento sobre planos municipais para o enfrentamento às arboviroses; discussões sobre Programa Opera Paraná e sistema de regulação; oficinas do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PlanificaSUS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outros encontros. Além destes, é importante citar a atenção dada às atividades desenvolvidas a partir das necessidades loco-regionais. Essas ações demonstram o compromisso do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Cosems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a execução do seu Plano de Trabalho, alinhando a prática da diretoria e das equipes técnica e administrativa com as diretrizes e objetivos propostos. </a:t>
            </a:r>
          </a:p>
        </p:txBody>
      </p:sp>
    </p:spTree>
    <p:extLst>
      <p:ext uri="{BB962C8B-B14F-4D97-AF65-F5344CB8AC3E}">
        <p14:creationId xmlns:p14="http://schemas.microsoft.com/office/powerpoint/2010/main" val="3042764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342108" y="118638"/>
            <a:ext cx="6720972" cy="128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 Black"/>
                <a:cs typeface="Lato Black"/>
                <a:sym typeface="Lato Black"/>
              </a:rPr>
              <a:t>Considerações sobre a atuação do COSEMS-PR no período</a:t>
            </a:r>
            <a:endParaRPr sz="4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1481" y="1738211"/>
            <a:ext cx="85717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o próximo quadrimestre temos vários desafios à transpor: continuidade das discussões e encaminhamentos em relação às Linhas de Cuidado da Rede de Atenção à Saúde do estado, especialmente a Linha de Cuidado à Saúde Materno Infantil; efetivação do funcionamento do Grupo de Trabalho da Atenção Ambulatorial Especializada para discussões mais pontuais em relação outras linhas de cuidado como a da oftalmologia, por exemplo; continuidade das ações do PRI...</a:t>
            </a:r>
          </a:p>
          <a:p>
            <a:pPr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Neste contexto, manter o diálogo aberto entre Sesa e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Cosems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tanto nas instâncias bipartite como nas instâncias regionais (CIR), é fundamental. </a:t>
            </a:r>
          </a:p>
          <a:p>
            <a:pPr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Cresems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exercem papel importante no subsídio para esses diálogos e precisam continuar sendo fortalecidos pela ação das gestores municipais em conjunto com apoiadores regionais. </a:t>
            </a:r>
          </a:p>
        </p:txBody>
      </p:sp>
    </p:spTree>
    <p:extLst>
      <p:ext uri="{BB962C8B-B14F-4D97-AF65-F5344CB8AC3E}">
        <p14:creationId xmlns:p14="http://schemas.microsoft.com/office/powerpoint/2010/main" val="856763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342108" y="118638"/>
            <a:ext cx="6720972" cy="128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 Black"/>
                <a:cs typeface="Lato Black"/>
                <a:sym typeface="Lato Black"/>
              </a:rPr>
              <a:t>Considerações sobre a atuação do COSEMS-PR no período</a:t>
            </a:r>
            <a:endParaRPr sz="4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6126" y="2298936"/>
            <a:ext cx="8571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além desses desafios, nosso 3º quadrimestre deverá ser marcado pela realização do Congresso do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Cosems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-PR, para o qual as inscrições já foram iniciadas. Dentro do Congresso esperamos a troca de saberes e experiências e contaremos com a Mostra de Experiências Exitosas, onde serão apresentadas 100 experiências municipais e 6 experiências do apoio regional do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Cosems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selecionadas dentre as 415 experiências inscritas. </a:t>
            </a:r>
          </a:p>
          <a:p>
            <a:pPr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Esse é o trabalho contínuo e comprometido da gestão municipal, que faz do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Cosems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uma instituição viva e comprometida com 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a defesa do SUS.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13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E3BC7-2386-DD40-A814-417AF5B69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A5E372-F0DB-BA4A-B308-355C3E271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F8CC08C-CC43-E84A-A119-EF327C16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322413" y="478782"/>
            <a:ext cx="5856515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Diretoria Executiva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Maio – Agosto/2022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8;p2"/>
          <p:cNvSpPr txBox="1"/>
          <p:nvPr/>
        </p:nvSpPr>
        <p:spPr>
          <a:xfrm>
            <a:off x="356049" y="2164804"/>
            <a:ext cx="8601971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Presidente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Ivoliciano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Leonarchik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 ª </a:t>
            </a: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Vice-presidente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Cleide Terezinha dos Santos Messias</a:t>
            </a:r>
            <a:endParaRPr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2º </a:t>
            </a: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Vice-presidente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Odileno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Garcia Toledo</a:t>
            </a:r>
            <a:endParaRPr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1ª </a:t>
            </a: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Diretora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Administrativa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cargo </a:t>
            </a: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vago</a:t>
            </a:r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2º </a:t>
            </a: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Diretor Administrativo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Fabio de Mello</a:t>
            </a:r>
            <a:endParaRPr lang="en-US" sz="22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1º </a:t>
            </a: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Diretor Financeiro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Sergio Henrique dos santos</a:t>
            </a:r>
            <a:endParaRPr sz="22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2ª </a:t>
            </a: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Diretora Financeira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Gislaine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Galvão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Inácio</a:t>
            </a:r>
            <a:endParaRPr sz="22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1º </a:t>
            </a: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Diretor de Relações  Institucionais e Parlamentares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Jonas Welter</a:t>
            </a:r>
            <a:endParaRPr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2º </a:t>
            </a: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Diretor de Relações  Institucionais e Parlamentares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Roberto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Amatuzzi</a:t>
            </a:r>
            <a:endParaRPr sz="22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72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516624" y="503058"/>
            <a:ext cx="5508556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Diretoria</a:t>
            </a:r>
            <a:r>
              <a:rPr lang="en-US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Executiva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Maio – Agosto/2022  </a:t>
            </a:r>
          </a:p>
        </p:txBody>
      </p:sp>
      <p:sp>
        <p:nvSpPr>
          <p:cNvPr id="3" name="Google Shape;128;p3"/>
          <p:cNvSpPr txBox="1"/>
          <p:nvPr/>
        </p:nvSpPr>
        <p:spPr>
          <a:xfrm>
            <a:off x="364141" y="2168273"/>
            <a:ext cx="869588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1ª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Diretora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Macrorregião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Leste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Emanuelle de Matos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2ª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Diretora da Macrorregião Leste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Marilda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Stadikowski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Pillissari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1º Diretor da Macrorregião Oeste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cargo vago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2º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Diretor da Macrorregião Oeste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Rafael Barboza Santos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1ª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Diretora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Macrorregião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Norte: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Márcia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Regina Rossi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2ª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Diretora da Macrorregião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Norte: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Verônica Sanches Gomes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1ª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Diretora da Macrorregião Noroeste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Rosângela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Guandalin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2ª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Diretora da Macrorregião Noroeste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Francielli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Martins Lima Dario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3686233" y="446413"/>
            <a:ext cx="4223032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1666"/>
              </a:lnSpc>
            </a:pPr>
            <a:r>
              <a:rPr lang="pt-BR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Conselho</a:t>
            </a:r>
            <a:r>
              <a:rPr lang="en-US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Fiscal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Maio – Agosto/2022  </a:t>
            </a:r>
          </a:p>
        </p:txBody>
      </p:sp>
      <p:sp>
        <p:nvSpPr>
          <p:cNvPr id="3" name="Google Shape;139;p4"/>
          <p:cNvSpPr txBox="1"/>
          <p:nvPr/>
        </p:nvSpPr>
        <p:spPr>
          <a:xfrm>
            <a:off x="1321769" y="2156379"/>
            <a:ext cx="659628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Titulares: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Priscila A parecida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Lunardon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Godoy Cavenaghi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Wanderson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de Oliveira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Amalia Cristina Alves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Suplentes: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André Luiz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Campitelli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Melissa Lair Trevizan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Gentilin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Bruna Cristina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Markevicz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76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>
            <a:extLst>
              <a:ext uri="{FF2B5EF4-FFF2-40B4-BE49-F238E27FC236}">
                <a16:creationId xmlns:a16="http://schemas.microsoft.com/office/drawing/2014/main" id="{15E0F8E4-D73E-15D9-6E70-18A0FFCF36D2}"/>
              </a:ext>
            </a:extLst>
          </p:cNvPr>
          <p:cNvSpPr txBox="1"/>
          <p:nvPr/>
        </p:nvSpPr>
        <p:spPr>
          <a:xfrm>
            <a:off x="3214688" y="446413"/>
            <a:ext cx="5729287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1666"/>
              </a:lnSpc>
            </a:pPr>
            <a:r>
              <a:rPr lang="pt-BR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Conselho</a:t>
            </a:r>
            <a:r>
              <a:rPr lang="en-US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Consultivo</a:t>
            </a:r>
            <a:endParaRPr lang="en-US" sz="50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Maio – Agosto/2022  </a:t>
            </a:r>
          </a:p>
        </p:txBody>
      </p:sp>
      <p:sp>
        <p:nvSpPr>
          <p:cNvPr id="3" name="Google Shape;139;p4">
            <a:extLst>
              <a:ext uri="{FF2B5EF4-FFF2-40B4-BE49-F238E27FC236}">
                <a16:creationId xmlns:a16="http://schemas.microsoft.com/office/drawing/2014/main" id="{946A99DF-630D-C6CF-08B7-C57C2E337194}"/>
              </a:ext>
            </a:extLst>
          </p:cNvPr>
          <p:cNvSpPr txBox="1"/>
          <p:nvPr/>
        </p:nvSpPr>
        <p:spPr>
          <a:xfrm>
            <a:off x="585788" y="1529746"/>
            <a:ext cx="8215312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Presidentes de CRESEMS: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1ª Região de Saúde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Gabriel Modesto de Oliveira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2ª Região de Saúde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Adriane da Silva Jorge de Carvalho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3ª Região de Saúde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Maria Lídia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Kravutschke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4ª Região de Saúde: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Lorena Aparecida Soares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5ª Região de Saúde: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Marcelo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Hohl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Mazurechen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6ª Região de Saúde: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Daiane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Metka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Ribeiro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7ª Região de Saúde: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Odair Chuta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8ª Região de Saúde: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Leandro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Legramanti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9ª Região de Saúde: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Alex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Roveda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10ª Região de Saúde: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Cleide Terezinha dos Santos Messias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11ª Região de Saúde: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Marcelo Francisco de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Mattus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79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>
            <a:extLst>
              <a:ext uri="{FF2B5EF4-FFF2-40B4-BE49-F238E27FC236}">
                <a16:creationId xmlns:a16="http://schemas.microsoft.com/office/drawing/2014/main" id="{15E0F8E4-D73E-15D9-6E70-18A0FFCF36D2}"/>
              </a:ext>
            </a:extLst>
          </p:cNvPr>
          <p:cNvSpPr txBox="1"/>
          <p:nvPr/>
        </p:nvSpPr>
        <p:spPr>
          <a:xfrm>
            <a:off x="3214688" y="446413"/>
            <a:ext cx="5729287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1666"/>
              </a:lnSpc>
            </a:pPr>
            <a:r>
              <a:rPr lang="pt-BR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Conselho</a:t>
            </a:r>
            <a:r>
              <a:rPr lang="en-US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Consultivo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Maio – Agosto/2022  </a:t>
            </a:r>
          </a:p>
        </p:txBody>
      </p:sp>
      <p:sp>
        <p:nvSpPr>
          <p:cNvPr id="3" name="Google Shape;139;p4">
            <a:extLst>
              <a:ext uri="{FF2B5EF4-FFF2-40B4-BE49-F238E27FC236}">
                <a16:creationId xmlns:a16="http://schemas.microsoft.com/office/drawing/2014/main" id="{946A99DF-630D-C6CF-08B7-C57C2E337194}"/>
              </a:ext>
            </a:extLst>
          </p:cNvPr>
          <p:cNvSpPr txBox="1"/>
          <p:nvPr/>
        </p:nvSpPr>
        <p:spPr>
          <a:xfrm>
            <a:off x="585788" y="1529746"/>
            <a:ext cx="8215312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Presidentes de CRESEMS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12ª Região de Saúde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Alethéia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Patrícia Bush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13ª Região de Saúde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Vera Lúcia Garcia Baptista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14ª Região de Saúde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Andréia Martins de Souza Vilar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15ª Região de Saúde: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Márcia Dal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Pozzo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Gonzaga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16ª Região de Saúde: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Moacir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Paludetto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Júnior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17ª Região de Saúde: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Leiliane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de Jesus Martini Lopes Vilar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18ª Região de Saúde: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Emanuele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Antonia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Chede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Subtil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19ª Região de Saúde: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Odair de Oliveira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20ª Região de Saúde: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Marciane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Maria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Specht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21ª Região de Saúde: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Anderson Cato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22ª Região de Saúde: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Silvia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Bovo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Tsechuk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259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1746913" y="625304"/>
            <a:ext cx="7397087" cy="9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Equipe técnica e administrativa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Maio – Agosto /2022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0;p5"/>
          <p:cNvSpPr txBox="1"/>
          <p:nvPr/>
        </p:nvSpPr>
        <p:spPr>
          <a:xfrm>
            <a:off x="634921" y="2085146"/>
            <a:ext cx="7874157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Secr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etaria Executiva: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Leila Cristina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Pilonetto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Coordenação Administrativa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Edilcelli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Oliveira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Pendraki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  <a:p>
            <a:pPr lvl="0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Coordenação Técnica: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Marina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Sidineia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Ricardo Martins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Assessoria Técnica: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Giorgia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Regina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Luchese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Assessoria Técnica: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Ediane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Fátima Mance 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Assessoria de Comunicação: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Paulo de Tarso Pires dos Santos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Assessoria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Jurídica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Carlos Alexandre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Lorga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Assessoria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Contábil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Thiago Borges</a:t>
            </a:r>
            <a:endParaRPr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58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0;p5"/>
          <p:cNvSpPr txBox="1"/>
          <p:nvPr/>
        </p:nvSpPr>
        <p:spPr>
          <a:xfrm>
            <a:off x="436728" y="2006220"/>
            <a:ext cx="8270543" cy="630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spAutoFit/>
          </a:bodyPr>
          <a:lstStyle/>
          <a:p>
            <a:pPr algn="just"/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Apoiadores Regionais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algn="just"/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Michele Straub; </a:t>
            </a:r>
          </a:p>
          <a:p>
            <a:pPr algn="just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Fabíola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Kmiecik;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Angela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Conceição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Oliveira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Pompeu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algn="just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Marcieli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Adelaine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Pereira Ferreira; </a:t>
            </a:r>
          </a:p>
          <a:p>
            <a:pPr algn="just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Keullin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Cristian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Oliboni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Fernanda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Rosilda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Loth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Braciak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Mateus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Magri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Nadiane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Schlosser;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Carline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Slovinski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Acordi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Garcia;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Lilian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Welz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Ellen Alessandra de Souza Jesus; </a:t>
            </a:r>
          </a:p>
          <a:p>
            <a:pPr algn="just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Regina Vasconcelos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Ulian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Peron;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Marcia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Vicentina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Ricardo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Benedet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Carla Daniele de Oliveira;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Mauro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Sérgio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Araújo;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Juliana Ferreira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Canassa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Campitelli;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Rodrigo Luiz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Brassarotto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Luppi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Eloa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Baptistone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Wada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Helbel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Wagner Mancuso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Faria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Andreia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Bento Maria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Scudeller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Francisco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Leônidas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Carneiro Junior; </a:t>
            </a:r>
          </a:p>
          <a:p>
            <a:pPr algn="just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João Felipe Marques da Silva.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9;p2">
            <a:extLst>
              <a:ext uri="{FF2B5EF4-FFF2-40B4-BE49-F238E27FC236}">
                <a16:creationId xmlns:a16="http://schemas.microsoft.com/office/drawing/2014/main" id="{E59AEF46-A671-DE5F-0663-3857FAC1DA07}"/>
              </a:ext>
            </a:extLst>
          </p:cNvPr>
          <p:cNvSpPr txBox="1"/>
          <p:nvPr/>
        </p:nvSpPr>
        <p:spPr>
          <a:xfrm>
            <a:off x="1869743" y="625304"/>
            <a:ext cx="7274257" cy="9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Equipe técnica e administrativa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Maio – Agosto /2022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442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2969</TotalTime>
  <Words>1792</Words>
  <Application>Microsoft Office PowerPoint</Application>
  <PresentationFormat>Apresentação na tela (4:3)</PresentationFormat>
  <Paragraphs>217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Mizael Dias Santana</dc:creator>
  <cp:lastModifiedBy>User</cp:lastModifiedBy>
  <cp:revision>94</cp:revision>
  <dcterms:created xsi:type="dcterms:W3CDTF">2021-05-03T21:02:27Z</dcterms:created>
  <dcterms:modified xsi:type="dcterms:W3CDTF">2022-09-28T14:18:14Z</dcterms:modified>
</cp:coreProperties>
</file>