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4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310" r:id="rId14"/>
    <p:sldId id="311" r:id="rId15"/>
    <p:sldId id="307" r:id="rId16"/>
    <p:sldId id="309" r:id="rId17"/>
    <p:sldId id="308" r:id="rId18"/>
    <p:sldId id="268" r:id="rId19"/>
    <p:sldId id="270" r:id="rId20"/>
    <p:sldId id="271" r:id="rId21"/>
    <p:sldId id="272" r:id="rId22"/>
    <p:sldId id="312" r:id="rId23"/>
    <p:sldId id="273" r:id="rId24"/>
    <p:sldId id="275" r:id="rId25"/>
    <p:sldId id="274" r:id="rId26"/>
    <p:sldId id="276" r:id="rId27"/>
    <p:sldId id="277" r:id="rId28"/>
    <p:sldId id="278" r:id="rId29"/>
    <p:sldId id="279" r:id="rId30"/>
    <p:sldId id="280" r:id="rId31"/>
    <p:sldId id="269" r:id="rId32"/>
    <p:sldId id="304" r:id="rId33"/>
    <p:sldId id="315" r:id="rId34"/>
    <p:sldId id="313" r:id="rId35"/>
    <p:sldId id="316" r:id="rId36"/>
    <p:sldId id="318" r:id="rId37"/>
    <p:sldId id="305" r:id="rId38"/>
    <p:sldId id="319" r:id="rId39"/>
    <p:sldId id="317" r:id="rId40"/>
    <p:sldId id="306" r:id="rId41"/>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3" roundtripDataSignature="AMtx7mgMDCjrtE9E6EU/83kRsJfXJmNYT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D34252-1A71-4F06-AD55-74DA0716AE49}" v="73" dt="2023-10-16T21:57:29.6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1704"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customschemas.google.com/relationships/presentationmetadata" Target="metadata"/><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g112ac53fb72_0_3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 name="Google Shape;89;g112ac53fb72_0_3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lide de Título" type="title">
  <p:cSld name="TITLE">
    <p:spTree>
      <p:nvGrpSpPr>
        <p:cNvPr id="1" name="Shape 11"/>
        <p:cNvGrpSpPr/>
        <p:nvPr/>
      </p:nvGrpSpPr>
      <p:grpSpPr>
        <a:xfrm>
          <a:off x="0" y="0"/>
          <a:ext cx="0" cy="0"/>
          <a:chOff x="0" y="0"/>
          <a:chExt cx="0" cy="0"/>
        </a:xfrm>
      </p:grpSpPr>
      <p:sp>
        <p:nvSpPr>
          <p:cNvPr id="12" name="Google Shape;12;p4"/>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4"/>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e Texto Vertical" type="vertTx">
  <p:cSld name="VERTICAL_TEXT">
    <p:spTree>
      <p:nvGrpSpPr>
        <p:cNvPr id="1" name="Shape 68"/>
        <p:cNvGrpSpPr/>
        <p:nvPr/>
      </p:nvGrpSpPr>
      <p:grpSpPr>
        <a:xfrm>
          <a:off x="0" y="0"/>
          <a:ext cx="0" cy="0"/>
          <a:chOff x="0" y="0"/>
          <a:chExt cx="0" cy="0"/>
        </a:xfrm>
      </p:grpSpPr>
      <p:sp>
        <p:nvSpPr>
          <p:cNvPr id="69" name="Google Shape;69;p1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3"/>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exto e Título Vertical" type="vertTitleAndTx">
  <p:cSld name="VERTICAL_TITLE_AND_VERTICAL_TEXT">
    <p:spTree>
      <p:nvGrpSpPr>
        <p:cNvPr id="1" name="Shape 74"/>
        <p:cNvGrpSpPr/>
        <p:nvPr/>
      </p:nvGrpSpPr>
      <p:grpSpPr>
        <a:xfrm>
          <a:off x="0" y="0"/>
          <a:ext cx="0" cy="0"/>
          <a:chOff x="0" y="0"/>
          <a:chExt cx="0" cy="0"/>
        </a:xfrm>
      </p:grpSpPr>
      <p:sp>
        <p:nvSpPr>
          <p:cNvPr id="75" name="Google Shape;75;p14"/>
          <p:cNvSpPr txBox="1">
            <a:spLocks noGrp="1"/>
          </p:cNvSpPr>
          <p:nvPr>
            <p:ph type="title"/>
          </p:nvPr>
        </p:nvSpPr>
        <p:spPr>
          <a:xfrm rot="5400000">
            <a:off x="4623594" y="2285207"/>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4"/>
          <p:cNvSpPr txBox="1">
            <a:spLocks noGrp="1"/>
          </p:cNvSpPr>
          <p:nvPr>
            <p:ph type="body" idx="1"/>
          </p:nvPr>
        </p:nvSpPr>
        <p:spPr>
          <a:xfrm rot="5400000">
            <a:off x="623094" y="370681"/>
            <a:ext cx="581183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e Conteúdo" type="obj">
  <p:cSld name="OBJECT">
    <p:spTree>
      <p:nvGrpSpPr>
        <p:cNvPr id="1" name="Shape 17"/>
        <p:cNvGrpSpPr/>
        <p:nvPr/>
      </p:nvGrpSpPr>
      <p:grpSpPr>
        <a:xfrm>
          <a:off x="0" y="0"/>
          <a:ext cx="0" cy="0"/>
          <a:chOff x="0" y="0"/>
          <a:chExt cx="0" cy="0"/>
        </a:xfrm>
      </p:grpSpPr>
      <p:sp>
        <p:nvSpPr>
          <p:cNvPr id="18" name="Google Shape;18;p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5"/>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beçalho da Seção" type="secHead">
  <p:cSld name="SECTION_HEADER">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6"/>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uas Partes de Conteúdo" type="twoObj">
  <p:cSld name="TWO_OBJECTS">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7"/>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7"/>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ação" type="twoTxTwoObj">
  <p:cSld name="TWO_OBJECTS_WITH_TEXT">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8"/>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8"/>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8"/>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8"/>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omente Título" type="titleOnly">
  <p:cSld name="TITLE_ONLY">
    <p:spTree>
      <p:nvGrpSpPr>
        <p:cNvPr id="1" name="Shape 45"/>
        <p:cNvGrpSpPr/>
        <p:nvPr/>
      </p:nvGrpSpPr>
      <p:grpSpPr>
        <a:xfrm>
          <a:off x="0" y="0"/>
          <a:ext cx="0" cy="0"/>
          <a:chOff x="0" y="0"/>
          <a:chExt cx="0" cy="0"/>
        </a:xfrm>
      </p:grpSpPr>
      <p:sp>
        <p:nvSpPr>
          <p:cNvPr id="46" name="Google Shape;46;p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m Branco" type="blank">
  <p:cSld name="BLANK">
    <p:spTree>
      <p:nvGrpSpPr>
        <p:cNvPr id="1" name="Shape 50"/>
        <p:cNvGrpSpPr/>
        <p:nvPr/>
      </p:nvGrpSpPr>
      <p:grpSpPr>
        <a:xfrm>
          <a:off x="0" y="0"/>
          <a:ext cx="0" cy="0"/>
          <a:chOff x="0" y="0"/>
          <a:chExt cx="0" cy="0"/>
        </a:xfrm>
      </p:grpSpPr>
      <p:sp>
        <p:nvSpPr>
          <p:cNvPr id="51" name="Google Shape;51;p1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údo com Legenda" type="objTx">
  <p:cSld name="OBJECT_WITH_CAPTION_TEXT">
    <p:spTree>
      <p:nvGrpSpPr>
        <p:cNvPr id="1" name="Shape 54"/>
        <p:cNvGrpSpPr/>
        <p:nvPr/>
      </p:nvGrpSpPr>
      <p:grpSpPr>
        <a:xfrm>
          <a:off x="0" y="0"/>
          <a:ext cx="0" cy="0"/>
          <a:chOff x="0" y="0"/>
          <a:chExt cx="0" cy="0"/>
        </a:xfrm>
      </p:grpSpPr>
      <p:sp>
        <p:nvSpPr>
          <p:cNvPr id="55" name="Google Shape;55;p11"/>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1"/>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1"/>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m com Legenda" type="picTx">
  <p:cSld name="PICTURE_WITH_CAPTION_TEXT">
    <p:spTree>
      <p:nvGrpSpPr>
        <p:cNvPr id="1" name="Shape 61"/>
        <p:cNvGrpSpPr/>
        <p:nvPr/>
      </p:nvGrpSpPr>
      <p:grpSpPr>
        <a:xfrm>
          <a:off x="0" y="0"/>
          <a:ext cx="0" cy="0"/>
          <a:chOff x="0" y="0"/>
          <a:chExt cx="0" cy="0"/>
        </a:xfrm>
      </p:grpSpPr>
      <p:sp>
        <p:nvSpPr>
          <p:cNvPr id="62" name="Google Shape;62;p12"/>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2"/>
          <p:cNvSpPr>
            <a:spLocks noGrp="1"/>
          </p:cNvSpPr>
          <p:nvPr>
            <p:ph type="pic" idx="2"/>
          </p:nvPr>
        </p:nvSpPr>
        <p:spPr>
          <a:xfrm>
            <a:off x="3887391" y="987426"/>
            <a:ext cx="4629150" cy="4873625"/>
          </a:xfrm>
          <a:prstGeom prst="rect">
            <a:avLst/>
          </a:prstGeom>
          <a:noFill/>
          <a:ln>
            <a:noFill/>
          </a:ln>
        </p:spPr>
      </p:sp>
      <p:sp>
        <p:nvSpPr>
          <p:cNvPr id="64" name="Google Shape;64;p12"/>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t-BR"/>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5"/>
        <p:cNvGrpSpPr/>
        <p:nvPr/>
      </p:nvGrpSpPr>
      <p:grpSpPr>
        <a:xfrm>
          <a:off x="0" y="0"/>
          <a:ext cx="0" cy="0"/>
          <a:chOff x="0" y="0"/>
          <a:chExt cx="0" cy="0"/>
        </a:xfrm>
      </p:grpSpPr>
      <p:sp>
        <p:nvSpPr>
          <p:cNvPr id="6" name="Google Shape;6;p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3"/>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t-BR"/>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jp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g"/><Relationship Id="rId4" Type="http://schemas.openxmlformats.org/officeDocument/2006/relationships/image" Target="../media/image11.jpg"/></Relationships>
</file>

<file path=ppt/slides/_rels/slide2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g"/></Relationships>
</file>

<file path=ppt/slides/_rels/slide22.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8.png"/><Relationship Id="rId7" Type="http://schemas.openxmlformats.org/officeDocument/2006/relationships/image" Target="../media/image22.jpeg"/><Relationship Id="rId2" Type="http://schemas.openxmlformats.org/officeDocument/2006/relationships/image" Target="../media/image17.jp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5.jpeg"/><Relationship Id="rId7" Type="http://schemas.openxmlformats.org/officeDocument/2006/relationships/image" Target="../media/image29.jpg"/><Relationship Id="rId12" Type="http://schemas.openxmlformats.org/officeDocument/2006/relationships/image" Target="../media/image34.jpeg"/><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3.jpg"/><Relationship Id="rId5" Type="http://schemas.openxmlformats.org/officeDocument/2006/relationships/image" Target="../media/image27.jpg"/><Relationship Id="rId10" Type="http://schemas.openxmlformats.org/officeDocument/2006/relationships/image" Target="../media/image32.jpg"/><Relationship Id="rId4" Type="http://schemas.openxmlformats.org/officeDocument/2006/relationships/image" Target="../media/image26.jpg"/><Relationship Id="rId9" Type="http://schemas.openxmlformats.org/officeDocument/2006/relationships/image" Target="../media/image31.jpeg"/></Relationships>
</file>

<file path=ppt/slides/_rels/slide25.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36.jpg"/><Relationship Id="rId7" Type="http://schemas.openxmlformats.org/officeDocument/2006/relationships/image" Target="../media/image40.jpeg"/><Relationship Id="rId12" Type="http://schemas.openxmlformats.org/officeDocument/2006/relationships/image" Target="../media/image45.jp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11" Type="http://schemas.openxmlformats.org/officeDocument/2006/relationships/image" Target="../media/image44.jpeg"/><Relationship Id="rId5" Type="http://schemas.openxmlformats.org/officeDocument/2006/relationships/image" Target="../media/image38.jpg"/><Relationship Id="rId10" Type="http://schemas.openxmlformats.org/officeDocument/2006/relationships/image" Target="../media/image43.jpeg"/><Relationship Id="rId4" Type="http://schemas.openxmlformats.org/officeDocument/2006/relationships/image" Target="../media/image37.jpg"/><Relationship Id="rId9"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51.jpe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58.jpg"/><Relationship Id="rId13" Type="http://schemas.openxmlformats.org/officeDocument/2006/relationships/image" Target="../media/image63.jpeg"/><Relationship Id="rId3" Type="http://schemas.openxmlformats.org/officeDocument/2006/relationships/image" Target="../media/image53.jpeg"/><Relationship Id="rId7" Type="http://schemas.openxmlformats.org/officeDocument/2006/relationships/image" Target="../media/image57.jpeg"/><Relationship Id="rId12" Type="http://schemas.openxmlformats.org/officeDocument/2006/relationships/image" Target="../media/image62.jpe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6.jpeg"/><Relationship Id="rId11" Type="http://schemas.openxmlformats.org/officeDocument/2006/relationships/image" Target="../media/image61.jpeg"/><Relationship Id="rId5" Type="http://schemas.openxmlformats.org/officeDocument/2006/relationships/image" Target="../media/image55.jpeg"/><Relationship Id="rId10" Type="http://schemas.openxmlformats.org/officeDocument/2006/relationships/image" Target="../media/image60.jpeg"/><Relationship Id="rId4" Type="http://schemas.openxmlformats.org/officeDocument/2006/relationships/image" Target="../media/image54.jpeg"/><Relationship Id="rId9" Type="http://schemas.openxmlformats.org/officeDocument/2006/relationships/image" Target="../media/image59.jpeg"/><Relationship Id="rId14" Type="http://schemas.openxmlformats.org/officeDocument/2006/relationships/image" Target="../media/image6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jpe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
          <p:cNvSpPr txBox="1">
            <a:spLocks noGrp="1"/>
          </p:cNvSpPr>
          <p:nvPr>
            <p:ph type="ctrTitle"/>
          </p:nvPr>
        </p:nvSpPr>
        <p:spPr>
          <a:xfrm>
            <a:off x="685800" y="1122363"/>
            <a:ext cx="77724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endParaRPr dirty="0"/>
          </a:p>
        </p:txBody>
      </p:sp>
      <p:sp>
        <p:nvSpPr>
          <p:cNvPr id="85" name="Google Shape;85;p1"/>
          <p:cNvSpPr txBox="1">
            <a:spLocks noGrp="1"/>
          </p:cNvSpPr>
          <p:nvPr>
            <p:ph type="subTitle" idx="1"/>
          </p:nvPr>
        </p:nvSpPr>
        <p:spPr>
          <a:xfrm>
            <a:off x="1143000" y="3602038"/>
            <a:ext cx="6858000" cy="165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dirty="0"/>
          </a:p>
        </p:txBody>
      </p:sp>
      <p:pic>
        <p:nvPicPr>
          <p:cNvPr id="86" name="Google Shape;86;p1" descr="Uma imagem contendo Forma&#10;&#10;Descrição gerada automaticamente"/>
          <p:cNvPicPr preferRelativeResize="0"/>
          <p:nvPr/>
        </p:nvPicPr>
        <p:blipFill rotWithShape="1">
          <a:blip r:embed="rId3">
            <a:alphaModFix/>
          </a:blip>
          <a:srcRect/>
          <a:stretch/>
        </p:blipFill>
        <p:spPr>
          <a:xfrm>
            <a:off x="5743" y="0"/>
            <a:ext cx="9132513"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19;p2">
            <a:extLst>
              <a:ext uri="{FF2B5EF4-FFF2-40B4-BE49-F238E27FC236}">
                <a16:creationId xmlns:a16="http://schemas.microsoft.com/office/drawing/2014/main" id="{0772E29C-7A7C-8B55-494E-FC5CD820694E}"/>
              </a:ext>
            </a:extLst>
          </p:cNvPr>
          <p:cNvSpPr txBox="1"/>
          <p:nvPr/>
        </p:nvSpPr>
        <p:spPr>
          <a:xfrm>
            <a:off x="1106424" y="359910"/>
            <a:ext cx="7408926" cy="941756"/>
          </a:xfrm>
          <a:prstGeom prst="rect">
            <a:avLst/>
          </a:prstGeom>
          <a:noFill/>
          <a:ln>
            <a:noFill/>
          </a:ln>
        </p:spPr>
        <p:txBody>
          <a:bodyPr spcFirstLastPara="1" wrap="square" lIns="91425" tIns="45700" rIns="91425" bIns="45700" anchor="t" anchorCtr="0">
            <a:spAutoFit/>
          </a:bodyPr>
          <a:lstStyle/>
          <a:p>
            <a:pPr marL="0" marR="0" lvl="0" indent="0" algn="r" rtl="0">
              <a:lnSpc>
                <a:spcPct val="91666"/>
              </a:lnSpc>
              <a:spcBef>
                <a:spcPts val="0"/>
              </a:spcBef>
              <a:spcAft>
                <a:spcPts val="0"/>
              </a:spcAft>
              <a:buNone/>
            </a:pPr>
            <a:r>
              <a:rPr lang="pt-BR" sz="4000" b="1" dirty="0">
                <a:solidFill>
                  <a:schemeClr val="tx2">
                    <a:lumMod val="25000"/>
                  </a:schemeClr>
                </a:solidFill>
                <a:latin typeface="Calibri"/>
                <a:ea typeface="Calibri"/>
                <a:cs typeface="Calibri"/>
                <a:sym typeface="Calibri"/>
              </a:rPr>
              <a:t>Equipe Técnica e Administrativa</a:t>
            </a:r>
          </a:p>
          <a:p>
            <a:pPr marL="0" marR="0" lvl="0" indent="0" algn="r" rtl="0">
              <a:lnSpc>
                <a:spcPct val="91666"/>
              </a:lnSpc>
              <a:spcBef>
                <a:spcPts val="0"/>
              </a:spcBef>
              <a:spcAft>
                <a:spcPts val="0"/>
              </a:spcAft>
              <a:buNone/>
            </a:pPr>
            <a:r>
              <a:rPr lang="pt-BR" sz="2000" dirty="0">
                <a:solidFill>
                  <a:schemeClr val="tx2">
                    <a:lumMod val="25000"/>
                  </a:schemeClr>
                </a:solidFill>
                <a:latin typeface="Calibri"/>
                <a:ea typeface="Calibri"/>
                <a:cs typeface="Calibri"/>
                <a:sym typeface="Calibri"/>
              </a:rPr>
              <a:t>Maio – Agosto 2023</a:t>
            </a:r>
            <a:endParaRPr sz="2000" dirty="0">
              <a:solidFill>
                <a:schemeClr val="tx2">
                  <a:lumMod val="25000"/>
                </a:schemeClr>
              </a:solidFill>
              <a:latin typeface="Calibri"/>
              <a:ea typeface="Calibri"/>
              <a:cs typeface="Calibri"/>
              <a:sym typeface="Calibri"/>
            </a:endParaRPr>
          </a:p>
        </p:txBody>
      </p:sp>
      <p:sp>
        <p:nvSpPr>
          <p:cNvPr id="5" name="Google Shape;150;p5">
            <a:extLst>
              <a:ext uri="{FF2B5EF4-FFF2-40B4-BE49-F238E27FC236}">
                <a16:creationId xmlns:a16="http://schemas.microsoft.com/office/drawing/2014/main" id="{A89642FC-F0DA-9EDC-7A8E-74505BA52CCB}"/>
              </a:ext>
            </a:extLst>
          </p:cNvPr>
          <p:cNvSpPr txBox="1"/>
          <p:nvPr/>
        </p:nvSpPr>
        <p:spPr>
          <a:xfrm>
            <a:off x="436728" y="1540747"/>
            <a:ext cx="8270543" cy="4493497"/>
          </a:xfrm>
          <a:prstGeom prst="rect">
            <a:avLst/>
          </a:prstGeom>
          <a:noFill/>
          <a:ln>
            <a:noFill/>
          </a:ln>
        </p:spPr>
        <p:txBody>
          <a:bodyPr spcFirstLastPara="1" wrap="square" lIns="91425" tIns="45700" rIns="91425" bIns="45700" numCol="1" anchor="t" anchorCtr="0">
            <a:spAutoFit/>
          </a:bodyPr>
          <a:lstStyle/>
          <a:p>
            <a:pPr algn="just"/>
            <a:r>
              <a:rPr lang="pt-BR" sz="2200" b="1" dirty="0">
                <a:solidFill>
                  <a:schemeClr val="tx2">
                    <a:lumMod val="25000"/>
                  </a:schemeClr>
                </a:solidFill>
                <a:latin typeface="Calibri"/>
                <a:ea typeface="Calibri"/>
                <a:cs typeface="Calibri"/>
                <a:sym typeface="Calibri"/>
              </a:rPr>
              <a:t>Apoiadores Regionais</a:t>
            </a:r>
            <a:r>
              <a:rPr lang="en-US" sz="2200" b="1" dirty="0">
                <a:solidFill>
                  <a:schemeClr val="tx2">
                    <a:lumMod val="25000"/>
                  </a:schemeClr>
                </a:solidFill>
                <a:latin typeface="Calibri"/>
                <a:ea typeface="Calibri"/>
                <a:cs typeface="Calibri"/>
                <a:sym typeface="Calibri"/>
              </a:rPr>
              <a:t>: </a:t>
            </a:r>
          </a:p>
          <a:p>
            <a:pPr algn="just"/>
            <a:endParaRPr lang="en-US" sz="2200" b="1" dirty="0">
              <a:solidFill>
                <a:schemeClr val="tx2">
                  <a:lumMod val="25000"/>
                </a:schemeClr>
              </a:solidFill>
              <a:latin typeface="Calibri"/>
              <a:ea typeface="Calibri"/>
              <a:cs typeface="Calibri"/>
              <a:sym typeface="Calibri"/>
            </a:endParaRPr>
          </a:p>
          <a:p>
            <a:pPr algn="just"/>
            <a:r>
              <a:rPr lang="en-US" sz="2200" b="1" dirty="0">
                <a:solidFill>
                  <a:schemeClr val="tx2">
                    <a:lumMod val="25000"/>
                  </a:schemeClr>
                </a:solidFill>
                <a:latin typeface="Calibri"/>
                <a:ea typeface="Calibri"/>
                <a:cs typeface="Calibri"/>
                <a:sym typeface="Calibri"/>
              </a:rPr>
              <a:t>12ª </a:t>
            </a:r>
            <a:r>
              <a:rPr lang="en-US" sz="2200" b="1" dirty="0" err="1">
                <a:solidFill>
                  <a:schemeClr val="tx2">
                    <a:lumMod val="25000"/>
                  </a:schemeClr>
                </a:solidFill>
                <a:latin typeface="Calibri"/>
                <a:ea typeface="Calibri"/>
                <a:cs typeface="Calibri"/>
                <a:sym typeface="Calibri"/>
              </a:rPr>
              <a:t>Região</a:t>
            </a:r>
            <a:r>
              <a:rPr lang="en-US" sz="2200" b="1" dirty="0">
                <a:solidFill>
                  <a:schemeClr val="tx2">
                    <a:lumMod val="25000"/>
                  </a:schemeClr>
                </a:solidFill>
                <a:latin typeface="Calibri"/>
                <a:ea typeface="Calibri"/>
                <a:cs typeface="Calibri"/>
                <a:sym typeface="Calibri"/>
              </a:rPr>
              <a:t> de </a:t>
            </a:r>
            <a:r>
              <a:rPr lang="en-US" sz="2200" b="1" dirty="0" err="1">
                <a:solidFill>
                  <a:schemeClr val="tx2">
                    <a:lumMod val="25000"/>
                  </a:schemeClr>
                </a:solidFill>
                <a:latin typeface="Calibri"/>
                <a:ea typeface="Calibri"/>
                <a:cs typeface="Calibri"/>
                <a:sym typeface="Calibri"/>
              </a:rPr>
              <a:t>Saúde</a:t>
            </a:r>
            <a:r>
              <a:rPr lang="en-US" sz="2200" b="1" dirty="0">
                <a:solidFill>
                  <a:schemeClr val="tx2">
                    <a:lumMod val="25000"/>
                  </a:schemeClr>
                </a:solidFill>
                <a:latin typeface="Calibri"/>
                <a:ea typeface="Calibri"/>
                <a:cs typeface="Calibri"/>
                <a:sym typeface="Calibri"/>
              </a:rPr>
              <a:t>: </a:t>
            </a:r>
            <a:r>
              <a:rPr lang="en-US" sz="2200" dirty="0">
                <a:solidFill>
                  <a:schemeClr val="tx2">
                    <a:lumMod val="25000"/>
                  </a:schemeClr>
                </a:solidFill>
                <a:latin typeface="Calibri"/>
                <a:ea typeface="Calibri"/>
                <a:cs typeface="Calibri"/>
                <a:sym typeface="Calibri"/>
              </a:rPr>
              <a:t>Regina Vasconcelos </a:t>
            </a:r>
            <a:r>
              <a:rPr lang="en-US" sz="2200" dirty="0" err="1">
                <a:solidFill>
                  <a:schemeClr val="tx2">
                    <a:lumMod val="25000"/>
                  </a:schemeClr>
                </a:solidFill>
                <a:latin typeface="Calibri"/>
                <a:ea typeface="Calibri"/>
                <a:cs typeface="Calibri"/>
                <a:sym typeface="Calibri"/>
              </a:rPr>
              <a:t>Ulian</a:t>
            </a:r>
            <a:r>
              <a:rPr lang="en-US" sz="2200" dirty="0">
                <a:solidFill>
                  <a:schemeClr val="tx2">
                    <a:lumMod val="25000"/>
                  </a:schemeClr>
                </a:solidFill>
                <a:latin typeface="Calibri"/>
                <a:ea typeface="Calibri"/>
                <a:cs typeface="Calibri"/>
                <a:sym typeface="Calibri"/>
              </a:rPr>
              <a:t> Peron</a:t>
            </a:r>
          </a:p>
          <a:p>
            <a:pPr algn="just"/>
            <a:r>
              <a:rPr lang="en-US" sz="2200" b="1" dirty="0">
                <a:solidFill>
                  <a:schemeClr val="tx2">
                    <a:lumMod val="25000"/>
                  </a:schemeClr>
                </a:solidFill>
                <a:latin typeface="Calibri"/>
                <a:ea typeface="Calibri"/>
                <a:cs typeface="Calibri"/>
                <a:sym typeface="Calibri"/>
              </a:rPr>
              <a:t>13ª </a:t>
            </a:r>
            <a:r>
              <a:rPr lang="en-US" sz="2200" b="1" dirty="0" err="1">
                <a:solidFill>
                  <a:schemeClr val="tx2">
                    <a:lumMod val="25000"/>
                  </a:schemeClr>
                </a:solidFill>
                <a:latin typeface="Calibri"/>
                <a:ea typeface="Calibri"/>
                <a:cs typeface="Calibri"/>
                <a:sym typeface="Calibri"/>
              </a:rPr>
              <a:t>Região</a:t>
            </a:r>
            <a:r>
              <a:rPr lang="en-US" sz="2200" b="1" dirty="0">
                <a:solidFill>
                  <a:schemeClr val="tx2">
                    <a:lumMod val="25000"/>
                  </a:schemeClr>
                </a:solidFill>
                <a:latin typeface="Calibri"/>
                <a:ea typeface="Calibri"/>
                <a:cs typeface="Calibri"/>
                <a:sym typeface="Calibri"/>
              </a:rPr>
              <a:t> de </a:t>
            </a:r>
            <a:r>
              <a:rPr lang="en-US" sz="2200" b="1" dirty="0" err="1">
                <a:solidFill>
                  <a:schemeClr val="tx2">
                    <a:lumMod val="25000"/>
                  </a:schemeClr>
                </a:solidFill>
                <a:latin typeface="Calibri"/>
                <a:ea typeface="Calibri"/>
                <a:cs typeface="Calibri"/>
                <a:sym typeface="Calibri"/>
              </a:rPr>
              <a:t>Saúde</a:t>
            </a:r>
            <a:r>
              <a:rPr lang="en-US" sz="2200" b="1" dirty="0">
                <a:solidFill>
                  <a:schemeClr val="tx2">
                    <a:lumMod val="25000"/>
                  </a:schemeClr>
                </a:solidFill>
                <a:latin typeface="Calibri"/>
                <a:ea typeface="Calibri"/>
                <a:cs typeface="Calibri"/>
                <a:sym typeface="Calibri"/>
              </a:rPr>
              <a:t>: </a:t>
            </a:r>
            <a:r>
              <a:rPr lang="en-US" sz="2200" dirty="0">
                <a:solidFill>
                  <a:schemeClr val="tx2">
                    <a:lumMod val="25000"/>
                  </a:schemeClr>
                </a:solidFill>
                <a:latin typeface="Calibri"/>
                <a:ea typeface="Calibri"/>
                <a:cs typeface="Calibri"/>
                <a:sym typeface="Calibri"/>
              </a:rPr>
              <a:t>Marcia </a:t>
            </a:r>
            <a:r>
              <a:rPr lang="en-US" sz="2200" dirty="0" err="1">
                <a:solidFill>
                  <a:schemeClr val="tx2">
                    <a:lumMod val="25000"/>
                  </a:schemeClr>
                </a:solidFill>
                <a:latin typeface="Calibri"/>
                <a:ea typeface="Calibri"/>
                <a:cs typeface="Calibri"/>
                <a:sym typeface="Calibri"/>
              </a:rPr>
              <a:t>Vicentina</a:t>
            </a:r>
            <a:r>
              <a:rPr lang="en-US" sz="2200" dirty="0">
                <a:solidFill>
                  <a:schemeClr val="tx2">
                    <a:lumMod val="25000"/>
                  </a:schemeClr>
                </a:solidFill>
                <a:latin typeface="Calibri"/>
                <a:ea typeface="Calibri"/>
                <a:cs typeface="Calibri"/>
                <a:sym typeface="Calibri"/>
              </a:rPr>
              <a:t> Ricardo </a:t>
            </a:r>
            <a:r>
              <a:rPr lang="en-US" sz="2200" dirty="0" err="1">
                <a:solidFill>
                  <a:schemeClr val="tx2">
                    <a:lumMod val="25000"/>
                  </a:schemeClr>
                </a:solidFill>
                <a:latin typeface="Calibri"/>
                <a:ea typeface="Calibri"/>
                <a:cs typeface="Calibri"/>
                <a:sym typeface="Calibri"/>
              </a:rPr>
              <a:t>Benedet</a:t>
            </a:r>
            <a:endParaRPr lang="en-US" sz="2200" dirty="0">
              <a:solidFill>
                <a:schemeClr val="tx2">
                  <a:lumMod val="25000"/>
                </a:schemeClr>
              </a:solidFill>
              <a:latin typeface="Calibri"/>
              <a:ea typeface="Calibri"/>
              <a:cs typeface="Calibri"/>
              <a:sym typeface="Calibri"/>
            </a:endParaRPr>
          </a:p>
          <a:p>
            <a:pPr algn="just"/>
            <a:r>
              <a:rPr lang="en-US" sz="2200" b="1" dirty="0">
                <a:solidFill>
                  <a:schemeClr val="tx2">
                    <a:lumMod val="25000"/>
                  </a:schemeClr>
                </a:solidFill>
                <a:latin typeface="Calibri"/>
                <a:ea typeface="Calibri"/>
                <a:cs typeface="Calibri"/>
                <a:sym typeface="Calibri"/>
              </a:rPr>
              <a:t>14ª </a:t>
            </a:r>
            <a:r>
              <a:rPr lang="en-US" sz="2200" b="1" dirty="0" err="1">
                <a:solidFill>
                  <a:schemeClr val="tx2">
                    <a:lumMod val="25000"/>
                  </a:schemeClr>
                </a:solidFill>
                <a:latin typeface="Calibri"/>
                <a:ea typeface="Calibri"/>
                <a:cs typeface="Calibri"/>
                <a:sym typeface="Calibri"/>
              </a:rPr>
              <a:t>Região</a:t>
            </a:r>
            <a:r>
              <a:rPr lang="en-US" sz="2200" b="1" dirty="0">
                <a:solidFill>
                  <a:schemeClr val="tx2">
                    <a:lumMod val="25000"/>
                  </a:schemeClr>
                </a:solidFill>
                <a:latin typeface="Calibri"/>
                <a:ea typeface="Calibri"/>
                <a:cs typeface="Calibri"/>
                <a:sym typeface="Calibri"/>
              </a:rPr>
              <a:t> de </a:t>
            </a:r>
            <a:r>
              <a:rPr lang="en-US" sz="2200" b="1" dirty="0" err="1">
                <a:solidFill>
                  <a:schemeClr val="tx2">
                    <a:lumMod val="25000"/>
                  </a:schemeClr>
                </a:solidFill>
                <a:latin typeface="Calibri"/>
                <a:ea typeface="Calibri"/>
                <a:cs typeface="Calibri"/>
                <a:sym typeface="Calibri"/>
              </a:rPr>
              <a:t>Saúde</a:t>
            </a:r>
            <a:r>
              <a:rPr lang="en-US" sz="2200" b="1" dirty="0">
                <a:solidFill>
                  <a:schemeClr val="tx2">
                    <a:lumMod val="25000"/>
                  </a:schemeClr>
                </a:solidFill>
                <a:latin typeface="Calibri"/>
                <a:ea typeface="Calibri"/>
                <a:cs typeface="Calibri"/>
                <a:sym typeface="Calibri"/>
              </a:rPr>
              <a:t>: </a:t>
            </a:r>
            <a:r>
              <a:rPr lang="en-US" sz="2200" dirty="0">
                <a:solidFill>
                  <a:schemeClr val="tx2">
                    <a:lumMod val="25000"/>
                  </a:schemeClr>
                </a:solidFill>
                <a:latin typeface="Calibri"/>
                <a:ea typeface="Calibri"/>
                <a:cs typeface="Calibri"/>
                <a:sym typeface="Calibri"/>
              </a:rPr>
              <a:t>Carla Daniele de Oliveira</a:t>
            </a:r>
          </a:p>
          <a:p>
            <a:pPr algn="just"/>
            <a:r>
              <a:rPr lang="en-US" sz="2200" b="1" dirty="0">
                <a:solidFill>
                  <a:schemeClr val="tx2">
                    <a:lumMod val="25000"/>
                  </a:schemeClr>
                </a:solidFill>
                <a:latin typeface="Calibri"/>
                <a:ea typeface="Calibri"/>
                <a:cs typeface="Calibri"/>
                <a:sym typeface="Calibri"/>
              </a:rPr>
              <a:t>15ª </a:t>
            </a:r>
            <a:r>
              <a:rPr lang="en-US" sz="2200" b="1" dirty="0" err="1">
                <a:solidFill>
                  <a:schemeClr val="tx2">
                    <a:lumMod val="25000"/>
                  </a:schemeClr>
                </a:solidFill>
                <a:latin typeface="Calibri"/>
                <a:ea typeface="Calibri"/>
                <a:cs typeface="Calibri"/>
                <a:sym typeface="Calibri"/>
              </a:rPr>
              <a:t>Região</a:t>
            </a:r>
            <a:r>
              <a:rPr lang="en-US" sz="2200" b="1" dirty="0">
                <a:solidFill>
                  <a:schemeClr val="tx2">
                    <a:lumMod val="25000"/>
                  </a:schemeClr>
                </a:solidFill>
                <a:latin typeface="Calibri"/>
                <a:ea typeface="Calibri"/>
                <a:cs typeface="Calibri"/>
                <a:sym typeface="Calibri"/>
              </a:rPr>
              <a:t> de </a:t>
            </a:r>
            <a:r>
              <a:rPr lang="en-US" sz="2200" b="1" dirty="0" err="1">
                <a:solidFill>
                  <a:schemeClr val="tx2">
                    <a:lumMod val="25000"/>
                  </a:schemeClr>
                </a:solidFill>
                <a:latin typeface="Calibri"/>
                <a:ea typeface="Calibri"/>
                <a:cs typeface="Calibri"/>
                <a:sym typeface="Calibri"/>
              </a:rPr>
              <a:t>Saúde</a:t>
            </a:r>
            <a:r>
              <a:rPr lang="en-US" sz="2200" b="1" dirty="0">
                <a:solidFill>
                  <a:schemeClr val="tx2">
                    <a:lumMod val="25000"/>
                  </a:schemeClr>
                </a:solidFill>
                <a:latin typeface="Calibri"/>
                <a:ea typeface="Calibri"/>
                <a:cs typeface="Calibri"/>
                <a:sym typeface="Calibri"/>
              </a:rPr>
              <a:t>: </a:t>
            </a:r>
            <a:r>
              <a:rPr lang="en-US" sz="2200" dirty="0">
                <a:solidFill>
                  <a:schemeClr val="tx2">
                    <a:lumMod val="25000"/>
                  </a:schemeClr>
                </a:solidFill>
                <a:latin typeface="Calibri"/>
                <a:ea typeface="Calibri"/>
                <a:cs typeface="Calibri"/>
                <a:sym typeface="Calibri"/>
              </a:rPr>
              <a:t>Mauro </a:t>
            </a:r>
            <a:r>
              <a:rPr lang="en-US" sz="2200" dirty="0" err="1">
                <a:solidFill>
                  <a:schemeClr val="tx2">
                    <a:lumMod val="25000"/>
                  </a:schemeClr>
                </a:solidFill>
                <a:latin typeface="Calibri"/>
                <a:ea typeface="Calibri"/>
                <a:cs typeface="Calibri"/>
                <a:sym typeface="Calibri"/>
              </a:rPr>
              <a:t>Sérgio</a:t>
            </a:r>
            <a:r>
              <a:rPr lang="en-US" sz="2200" dirty="0">
                <a:solidFill>
                  <a:schemeClr val="tx2">
                    <a:lumMod val="25000"/>
                  </a:schemeClr>
                </a:solidFill>
                <a:latin typeface="Calibri"/>
                <a:ea typeface="Calibri"/>
                <a:cs typeface="Calibri"/>
                <a:sym typeface="Calibri"/>
              </a:rPr>
              <a:t> de Araújo</a:t>
            </a:r>
          </a:p>
          <a:p>
            <a:pPr algn="just"/>
            <a:r>
              <a:rPr lang="en-US" sz="2200" b="1" dirty="0">
                <a:solidFill>
                  <a:schemeClr val="tx2">
                    <a:lumMod val="25000"/>
                  </a:schemeClr>
                </a:solidFill>
                <a:latin typeface="Calibri"/>
                <a:ea typeface="Calibri"/>
                <a:cs typeface="Calibri"/>
                <a:sym typeface="Calibri"/>
              </a:rPr>
              <a:t>16ª </a:t>
            </a:r>
            <a:r>
              <a:rPr lang="en-US" sz="2200" b="1" dirty="0" err="1">
                <a:solidFill>
                  <a:schemeClr val="tx2">
                    <a:lumMod val="25000"/>
                  </a:schemeClr>
                </a:solidFill>
                <a:latin typeface="Calibri"/>
                <a:ea typeface="Calibri"/>
                <a:cs typeface="Calibri"/>
                <a:sym typeface="Calibri"/>
              </a:rPr>
              <a:t>Região</a:t>
            </a:r>
            <a:r>
              <a:rPr lang="en-US" sz="2200" b="1" dirty="0">
                <a:solidFill>
                  <a:schemeClr val="tx2">
                    <a:lumMod val="25000"/>
                  </a:schemeClr>
                </a:solidFill>
                <a:latin typeface="Calibri"/>
                <a:ea typeface="Calibri"/>
                <a:cs typeface="Calibri"/>
                <a:sym typeface="Calibri"/>
              </a:rPr>
              <a:t> de </a:t>
            </a:r>
            <a:r>
              <a:rPr lang="en-US" sz="2200" b="1" dirty="0" err="1">
                <a:solidFill>
                  <a:schemeClr val="tx2">
                    <a:lumMod val="25000"/>
                  </a:schemeClr>
                </a:solidFill>
                <a:latin typeface="Calibri"/>
                <a:ea typeface="Calibri"/>
                <a:cs typeface="Calibri"/>
                <a:sym typeface="Calibri"/>
              </a:rPr>
              <a:t>Saúde</a:t>
            </a:r>
            <a:r>
              <a:rPr lang="en-US" sz="2200" b="1" dirty="0">
                <a:solidFill>
                  <a:schemeClr val="tx2">
                    <a:lumMod val="25000"/>
                  </a:schemeClr>
                </a:solidFill>
                <a:latin typeface="Calibri"/>
                <a:ea typeface="Calibri"/>
                <a:cs typeface="Calibri"/>
                <a:sym typeface="Calibri"/>
              </a:rPr>
              <a:t>: </a:t>
            </a:r>
            <a:r>
              <a:rPr lang="en-US" sz="2200" dirty="0">
                <a:solidFill>
                  <a:schemeClr val="tx2">
                    <a:lumMod val="25000"/>
                  </a:schemeClr>
                </a:solidFill>
                <a:latin typeface="Calibri"/>
                <a:ea typeface="Calibri"/>
                <a:cs typeface="Calibri"/>
                <a:sym typeface="Calibri"/>
              </a:rPr>
              <a:t>Juliana Ferreira </a:t>
            </a:r>
            <a:r>
              <a:rPr lang="en-US" sz="2200" dirty="0" err="1">
                <a:solidFill>
                  <a:schemeClr val="tx2">
                    <a:lumMod val="25000"/>
                  </a:schemeClr>
                </a:solidFill>
                <a:latin typeface="Calibri"/>
                <a:ea typeface="Calibri"/>
                <a:cs typeface="Calibri"/>
                <a:sym typeface="Calibri"/>
              </a:rPr>
              <a:t>Canassa</a:t>
            </a:r>
            <a:r>
              <a:rPr lang="en-US" sz="2200" dirty="0">
                <a:solidFill>
                  <a:schemeClr val="tx2">
                    <a:lumMod val="25000"/>
                  </a:schemeClr>
                </a:solidFill>
                <a:latin typeface="Calibri"/>
                <a:ea typeface="Calibri"/>
                <a:cs typeface="Calibri"/>
                <a:sym typeface="Calibri"/>
              </a:rPr>
              <a:t> Campitelli</a:t>
            </a:r>
          </a:p>
          <a:p>
            <a:pPr algn="just"/>
            <a:r>
              <a:rPr lang="en-US" sz="2200" b="1" dirty="0">
                <a:solidFill>
                  <a:schemeClr val="tx2">
                    <a:lumMod val="25000"/>
                  </a:schemeClr>
                </a:solidFill>
                <a:latin typeface="Calibri"/>
                <a:ea typeface="Calibri"/>
                <a:cs typeface="Calibri"/>
                <a:sym typeface="Calibri"/>
              </a:rPr>
              <a:t>17ª </a:t>
            </a:r>
            <a:r>
              <a:rPr lang="en-US" sz="2200" b="1" dirty="0" err="1">
                <a:solidFill>
                  <a:schemeClr val="tx2">
                    <a:lumMod val="25000"/>
                  </a:schemeClr>
                </a:solidFill>
                <a:latin typeface="Calibri"/>
                <a:ea typeface="Calibri"/>
                <a:cs typeface="Calibri"/>
                <a:sym typeface="Calibri"/>
              </a:rPr>
              <a:t>Região</a:t>
            </a:r>
            <a:r>
              <a:rPr lang="en-US" sz="2200" b="1" dirty="0">
                <a:solidFill>
                  <a:schemeClr val="tx2">
                    <a:lumMod val="25000"/>
                  </a:schemeClr>
                </a:solidFill>
                <a:latin typeface="Calibri"/>
                <a:ea typeface="Calibri"/>
                <a:cs typeface="Calibri"/>
                <a:sym typeface="Calibri"/>
              </a:rPr>
              <a:t> de </a:t>
            </a:r>
            <a:r>
              <a:rPr lang="en-US" sz="2200" b="1" dirty="0" err="1">
                <a:solidFill>
                  <a:schemeClr val="tx2">
                    <a:lumMod val="25000"/>
                  </a:schemeClr>
                </a:solidFill>
                <a:latin typeface="Calibri"/>
                <a:ea typeface="Calibri"/>
                <a:cs typeface="Calibri"/>
                <a:sym typeface="Calibri"/>
              </a:rPr>
              <a:t>Saúde</a:t>
            </a:r>
            <a:r>
              <a:rPr lang="en-US" sz="2200" b="1" dirty="0">
                <a:solidFill>
                  <a:schemeClr val="tx2">
                    <a:lumMod val="25000"/>
                  </a:schemeClr>
                </a:solidFill>
                <a:latin typeface="Calibri"/>
                <a:ea typeface="Calibri"/>
                <a:cs typeface="Calibri"/>
                <a:sym typeface="Calibri"/>
              </a:rPr>
              <a:t>: </a:t>
            </a:r>
            <a:r>
              <a:rPr lang="en-US" sz="2200" dirty="0">
                <a:solidFill>
                  <a:schemeClr val="tx2">
                    <a:lumMod val="25000"/>
                  </a:schemeClr>
                </a:solidFill>
                <a:latin typeface="Calibri"/>
                <a:ea typeface="Calibri"/>
                <a:cs typeface="Calibri"/>
                <a:sym typeface="Calibri"/>
              </a:rPr>
              <a:t>Rodrigo Luiz </a:t>
            </a:r>
            <a:r>
              <a:rPr lang="en-US" sz="2200" dirty="0" err="1">
                <a:solidFill>
                  <a:schemeClr val="tx2">
                    <a:lumMod val="25000"/>
                  </a:schemeClr>
                </a:solidFill>
                <a:latin typeface="Calibri"/>
                <a:ea typeface="Calibri"/>
                <a:cs typeface="Calibri"/>
                <a:sym typeface="Calibri"/>
              </a:rPr>
              <a:t>Brassarotto</a:t>
            </a:r>
            <a:r>
              <a:rPr lang="en-US" sz="2200" dirty="0">
                <a:solidFill>
                  <a:schemeClr val="tx2">
                    <a:lumMod val="25000"/>
                  </a:schemeClr>
                </a:solidFill>
                <a:latin typeface="Calibri"/>
                <a:ea typeface="Calibri"/>
                <a:cs typeface="Calibri"/>
                <a:sym typeface="Calibri"/>
              </a:rPr>
              <a:t> </a:t>
            </a:r>
            <a:r>
              <a:rPr lang="en-US" sz="2200" dirty="0" err="1">
                <a:solidFill>
                  <a:schemeClr val="tx2">
                    <a:lumMod val="25000"/>
                  </a:schemeClr>
                </a:solidFill>
                <a:latin typeface="Calibri"/>
                <a:ea typeface="Calibri"/>
                <a:cs typeface="Calibri"/>
                <a:sym typeface="Calibri"/>
              </a:rPr>
              <a:t>Luppi</a:t>
            </a:r>
            <a:endParaRPr lang="en-US" sz="2200" dirty="0">
              <a:solidFill>
                <a:schemeClr val="tx2">
                  <a:lumMod val="25000"/>
                </a:schemeClr>
              </a:solidFill>
              <a:latin typeface="Calibri"/>
              <a:ea typeface="Calibri"/>
              <a:cs typeface="Calibri"/>
              <a:sym typeface="Calibri"/>
            </a:endParaRPr>
          </a:p>
          <a:p>
            <a:pPr algn="just"/>
            <a:r>
              <a:rPr lang="en-US" sz="2200" b="1" dirty="0">
                <a:solidFill>
                  <a:schemeClr val="tx2">
                    <a:lumMod val="25000"/>
                  </a:schemeClr>
                </a:solidFill>
                <a:latin typeface="Calibri"/>
                <a:ea typeface="Calibri"/>
                <a:cs typeface="Calibri"/>
                <a:sym typeface="Calibri"/>
              </a:rPr>
              <a:t>18ª </a:t>
            </a:r>
            <a:r>
              <a:rPr lang="en-US" sz="2200" b="1" dirty="0" err="1">
                <a:solidFill>
                  <a:schemeClr val="tx2">
                    <a:lumMod val="25000"/>
                  </a:schemeClr>
                </a:solidFill>
                <a:latin typeface="Calibri"/>
                <a:ea typeface="Calibri"/>
                <a:cs typeface="Calibri"/>
                <a:sym typeface="Calibri"/>
              </a:rPr>
              <a:t>Região</a:t>
            </a:r>
            <a:r>
              <a:rPr lang="en-US" sz="2200" b="1" dirty="0">
                <a:solidFill>
                  <a:schemeClr val="tx2">
                    <a:lumMod val="25000"/>
                  </a:schemeClr>
                </a:solidFill>
                <a:latin typeface="Calibri"/>
                <a:ea typeface="Calibri"/>
                <a:cs typeface="Calibri"/>
                <a:sym typeface="Calibri"/>
              </a:rPr>
              <a:t> de </a:t>
            </a:r>
            <a:r>
              <a:rPr lang="en-US" sz="2200" b="1" dirty="0" err="1">
                <a:solidFill>
                  <a:schemeClr val="tx2">
                    <a:lumMod val="25000"/>
                  </a:schemeClr>
                </a:solidFill>
                <a:latin typeface="Calibri"/>
                <a:ea typeface="Calibri"/>
                <a:cs typeface="Calibri"/>
                <a:sym typeface="Calibri"/>
              </a:rPr>
              <a:t>Saúde</a:t>
            </a:r>
            <a:r>
              <a:rPr lang="en-US" sz="2200" b="1" dirty="0">
                <a:solidFill>
                  <a:schemeClr val="tx2">
                    <a:lumMod val="25000"/>
                  </a:schemeClr>
                </a:solidFill>
                <a:latin typeface="Calibri"/>
                <a:ea typeface="Calibri"/>
                <a:cs typeface="Calibri"/>
                <a:sym typeface="Calibri"/>
              </a:rPr>
              <a:t>: </a:t>
            </a:r>
            <a:r>
              <a:rPr lang="en-US" sz="2200" dirty="0" err="1">
                <a:solidFill>
                  <a:schemeClr val="tx2">
                    <a:lumMod val="25000"/>
                  </a:schemeClr>
                </a:solidFill>
                <a:latin typeface="Calibri"/>
                <a:ea typeface="Calibri"/>
                <a:cs typeface="Calibri"/>
                <a:sym typeface="Calibri"/>
              </a:rPr>
              <a:t>Eloa</a:t>
            </a:r>
            <a:r>
              <a:rPr lang="en-US" sz="2200" dirty="0">
                <a:solidFill>
                  <a:schemeClr val="tx2">
                    <a:lumMod val="25000"/>
                  </a:schemeClr>
                </a:solidFill>
                <a:latin typeface="Calibri"/>
                <a:ea typeface="Calibri"/>
                <a:cs typeface="Calibri"/>
                <a:sym typeface="Calibri"/>
              </a:rPr>
              <a:t> </a:t>
            </a:r>
            <a:r>
              <a:rPr lang="en-US" sz="2200" dirty="0" err="1">
                <a:solidFill>
                  <a:schemeClr val="tx2">
                    <a:lumMod val="25000"/>
                  </a:schemeClr>
                </a:solidFill>
                <a:latin typeface="Calibri"/>
                <a:ea typeface="Calibri"/>
                <a:cs typeface="Calibri"/>
                <a:sym typeface="Calibri"/>
              </a:rPr>
              <a:t>Baptistone</a:t>
            </a:r>
            <a:r>
              <a:rPr lang="en-US" sz="2200" dirty="0">
                <a:solidFill>
                  <a:schemeClr val="tx2">
                    <a:lumMod val="25000"/>
                  </a:schemeClr>
                </a:solidFill>
                <a:latin typeface="Calibri"/>
                <a:ea typeface="Calibri"/>
                <a:cs typeface="Calibri"/>
                <a:sym typeface="Calibri"/>
              </a:rPr>
              <a:t> Wada </a:t>
            </a:r>
            <a:r>
              <a:rPr lang="en-US" sz="2200" dirty="0" err="1">
                <a:solidFill>
                  <a:schemeClr val="tx2">
                    <a:lumMod val="25000"/>
                  </a:schemeClr>
                </a:solidFill>
                <a:latin typeface="Calibri"/>
                <a:ea typeface="Calibri"/>
                <a:cs typeface="Calibri"/>
                <a:sym typeface="Calibri"/>
              </a:rPr>
              <a:t>Helbel</a:t>
            </a:r>
            <a:endParaRPr lang="en-US" sz="2200" dirty="0">
              <a:solidFill>
                <a:schemeClr val="tx2">
                  <a:lumMod val="25000"/>
                </a:schemeClr>
              </a:solidFill>
              <a:latin typeface="Calibri"/>
              <a:ea typeface="Calibri"/>
              <a:cs typeface="Calibri"/>
              <a:sym typeface="Calibri"/>
            </a:endParaRPr>
          </a:p>
          <a:p>
            <a:pPr algn="just"/>
            <a:r>
              <a:rPr lang="en-US" sz="2200" b="1" dirty="0">
                <a:solidFill>
                  <a:schemeClr val="tx2">
                    <a:lumMod val="25000"/>
                  </a:schemeClr>
                </a:solidFill>
                <a:latin typeface="Calibri"/>
                <a:ea typeface="Calibri"/>
                <a:cs typeface="Calibri"/>
                <a:sym typeface="Calibri"/>
              </a:rPr>
              <a:t>19ª </a:t>
            </a:r>
            <a:r>
              <a:rPr lang="en-US" sz="2200" b="1" dirty="0" err="1">
                <a:solidFill>
                  <a:schemeClr val="tx2">
                    <a:lumMod val="25000"/>
                  </a:schemeClr>
                </a:solidFill>
                <a:latin typeface="Calibri"/>
                <a:ea typeface="Calibri"/>
                <a:cs typeface="Calibri"/>
                <a:sym typeface="Calibri"/>
              </a:rPr>
              <a:t>Região</a:t>
            </a:r>
            <a:r>
              <a:rPr lang="en-US" sz="2200" b="1" dirty="0">
                <a:solidFill>
                  <a:schemeClr val="tx2">
                    <a:lumMod val="25000"/>
                  </a:schemeClr>
                </a:solidFill>
                <a:latin typeface="Calibri"/>
                <a:ea typeface="Calibri"/>
                <a:cs typeface="Calibri"/>
                <a:sym typeface="Calibri"/>
              </a:rPr>
              <a:t> de </a:t>
            </a:r>
            <a:r>
              <a:rPr lang="en-US" sz="2200" b="1" dirty="0" err="1">
                <a:solidFill>
                  <a:schemeClr val="tx2">
                    <a:lumMod val="25000"/>
                  </a:schemeClr>
                </a:solidFill>
                <a:latin typeface="Calibri"/>
                <a:ea typeface="Calibri"/>
                <a:cs typeface="Calibri"/>
                <a:sym typeface="Calibri"/>
              </a:rPr>
              <a:t>Saúde</a:t>
            </a:r>
            <a:r>
              <a:rPr lang="en-US" sz="2200" b="1" dirty="0">
                <a:solidFill>
                  <a:schemeClr val="tx2">
                    <a:lumMod val="25000"/>
                  </a:schemeClr>
                </a:solidFill>
                <a:latin typeface="Calibri"/>
                <a:ea typeface="Calibri"/>
                <a:cs typeface="Calibri"/>
                <a:sym typeface="Calibri"/>
              </a:rPr>
              <a:t>: </a:t>
            </a:r>
            <a:r>
              <a:rPr lang="en-US" sz="2200" dirty="0">
                <a:solidFill>
                  <a:schemeClr val="tx2">
                    <a:lumMod val="25000"/>
                  </a:schemeClr>
                </a:solidFill>
                <a:latin typeface="Calibri"/>
                <a:ea typeface="Calibri"/>
                <a:cs typeface="Calibri"/>
                <a:sym typeface="Calibri"/>
              </a:rPr>
              <a:t>Wagner Mancuso Faria</a:t>
            </a:r>
          </a:p>
          <a:p>
            <a:pPr algn="just"/>
            <a:r>
              <a:rPr lang="en-US" sz="2200" b="1" dirty="0">
                <a:solidFill>
                  <a:schemeClr val="tx2">
                    <a:lumMod val="25000"/>
                  </a:schemeClr>
                </a:solidFill>
                <a:latin typeface="Calibri"/>
                <a:ea typeface="Calibri"/>
                <a:cs typeface="Calibri"/>
                <a:sym typeface="Calibri"/>
              </a:rPr>
              <a:t>20ª </a:t>
            </a:r>
            <a:r>
              <a:rPr lang="en-US" sz="2200" b="1" dirty="0" err="1">
                <a:solidFill>
                  <a:schemeClr val="tx2">
                    <a:lumMod val="25000"/>
                  </a:schemeClr>
                </a:solidFill>
                <a:latin typeface="Calibri"/>
                <a:ea typeface="Calibri"/>
                <a:cs typeface="Calibri"/>
                <a:sym typeface="Calibri"/>
              </a:rPr>
              <a:t>Região</a:t>
            </a:r>
            <a:r>
              <a:rPr lang="en-US" sz="2200" b="1" dirty="0">
                <a:solidFill>
                  <a:schemeClr val="tx2">
                    <a:lumMod val="25000"/>
                  </a:schemeClr>
                </a:solidFill>
                <a:latin typeface="Calibri"/>
                <a:ea typeface="Calibri"/>
                <a:cs typeface="Calibri"/>
                <a:sym typeface="Calibri"/>
              </a:rPr>
              <a:t> de </a:t>
            </a:r>
            <a:r>
              <a:rPr lang="en-US" sz="2200" b="1" dirty="0" err="1">
                <a:solidFill>
                  <a:schemeClr val="tx2">
                    <a:lumMod val="25000"/>
                  </a:schemeClr>
                </a:solidFill>
                <a:latin typeface="Calibri"/>
                <a:ea typeface="Calibri"/>
                <a:cs typeface="Calibri"/>
                <a:sym typeface="Calibri"/>
              </a:rPr>
              <a:t>Saúde</a:t>
            </a:r>
            <a:r>
              <a:rPr lang="en-US" sz="2200" b="1" dirty="0">
                <a:solidFill>
                  <a:schemeClr val="tx2">
                    <a:lumMod val="25000"/>
                  </a:schemeClr>
                </a:solidFill>
                <a:latin typeface="Calibri"/>
                <a:ea typeface="Calibri"/>
                <a:cs typeface="Calibri"/>
                <a:sym typeface="Calibri"/>
              </a:rPr>
              <a:t>: </a:t>
            </a:r>
            <a:r>
              <a:rPr lang="en-US" sz="2200" dirty="0" err="1">
                <a:solidFill>
                  <a:schemeClr val="tx2">
                    <a:lumMod val="25000"/>
                  </a:schemeClr>
                </a:solidFill>
                <a:latin typeface="Calibri"/>
                <a:ea typeface="Calibri"/>
                <a:cs typeface="Calibri"/>
                <a:sym typeface="Calibri"/>
              </a:rPr>
              <a:t>Andreia</a:t>
            </a:r>
            <a:r>
              <a:rPr lang="en-US" sz="2200" dirty="0">
                <a:solidFill>
                  <a:schemeClr val="tx2">
                    <a:lumMod val="25000"/>
                  </a:schemeClr>
                </a:solidFill>
                <a:latin typeface="Calibri"/>
                <a:ea typeface="Calibri"/>
                <a:cs typeface="Calibri"/>
                <a:sym typeface="Calibri"/>
              </a:rPr>
              <a:t> Bento Maria </a:t>
            </a:r>
            <a:r>
              <a:rPr lang="en-US" sz="2200" dirty="0" err="1">
                <a:solidFill>
                  <a:schemeClr val="tx2">
                    <a:lumMod val="25000"/>
                  </a:schemeClr>
                </a:solidFill>
                <a:latin typeface="Calibri"/>
                <a:ea typeface="Calibri"/>
                <a:cs typeface="Calibri"/>
                <a:sym typeface="Calibri"/>
              </a:rPr>
              <a:t>Scudeller</a:t>
            </a:r>
            <a:endParaRPr lang="en-US" sz="2200" dirty="0">
              <a:solidFill>
                <a:schemeClr val="tx2">
                  <a:lumMod val="25000"/>
                </a:schemeClr>
              </a:solidFill>
              <a:latin typeface="Calibri"/>
              <a:ea typeface="Calibri"/>
              <a:cs typeface="Calibri"/>
              <a:sym typeface="Calibri"/>
            </a:endParaRPr>
          </a:p>
          <a:p>
            <a:pPr algn="just"/>
            <a:r>
              <a:rPr lang="en-US" sz="2200" b="1" dirty="0">
                <a:solidFill>
                  <a:schemeClr val="tx2">
                    <a:lumMod val="25000"/>
                  </a:schemeClr>
                </a:solidFill>
                <a:latin typeface="Calibri"/>
                <a:ea typeface="Calibri"/>
                <a:cs typeface="Calibri"/>
                <a:sym typeface="Calibri"/>
              </a:rPr>
              <a:t>21ª </a:t>
            </a:r>
            <a:r>
              <a:rPr lang="en-US" sz="2200" b="1" dirty="0" err="1">
                <a:solidFill>
                  <a:schemeClr val="tx2">
                    <a:lumMod val="25000"/>
                  </a:schemeClr>
                </a:solidFill>
                <a:latin typeface="Calibri"/>
                <a:ea typeface="Calibri"/>
                <a:cs typeface="Calibri"/>
                <a:sym typeface="Calibri"/>
              </a:rPr>
              <a:t>Região</a:t>
            </a:r>
            <a:r>
              <a:rPr lang="en-US" sz="2200" b="1" dirty="0">
                <a:solidFill>
                  <a:schemeClr val="tx2">
                    <a:lumMod val="25000"/>
                  </a:schemeClr>
                </a:solidFill>
                <a:latin typeface="Calibri"/>
                <a:ea typeface="Calibri"/>
                <a:cs typeface="Calibri"/>
                <a:sym typeface="Calibri"/>
              </a:rPr>
              <a:t> de </a:t>
            </a:r>
            <a:r>
              <a:rPr lang="en-US" sz="2200" b="1" dirty="0" err="1">
                <a:solidFill>
                  <a:schemeClr val="tx2">
                    <a:lumMod val="25000"/>
                  </a:schemeClr>
                </a:solidFill>
                <a:latin typeface="Calibri"/>
                <a:ea typeface="Calibri"/>
                <a:cs typeface="Calibri"/>
                <a:sym typeface="Calibri"/>
              </a:rPr>
              <a:t>Saúde</a:t>
            </a:r>
            <a:r>
              <a:rPr lang="en-US" sz="2200" b="1" dirty="0">
                <a:solidFill>
                  <a:schemeClr val="tx2">
                    <a:lumMod val="25000"/>
                  </a:schemeClr>
                </a:solidFill>
                <a:latin typeface="Calibri"/>
                <a:ea typeface="Calibri"/>
                <a:cs typeface="Calibri"/>
                <a:sym typeface="Calibri"/>
              </a:rPr>
              <a:t>: </a:t>
            </a:r>
            <a:r>
              <a:rPr lang="en-US" sz="2200" dirty="0">
                <a:solidFill>
                  <a:schemeClr val="tx2">
                    <a:lumMod val="25000"/>
                  </a:schemeClr>
                </a:solidFill>
                <a:latin typeface="Calibri"/>
                <a:ea typeface="Calibri"/>
                <a:cs typeface="Calibri"/>
                <a:sym typeface="Calibri"/>
              </a:rPr>
              <a:t>Francisco </a:t>
            </a:r>
            <a:r>
              <a:rPr lang="en-US" sz="2200" dirty="0" err="1">
                <a:solidFill>
                  <a:schemeClr val="tx2">
                    <a:lumMod val="25000"/>
                  </a:schemeClr>
                </a:solidFill>
                <a:latin typeface="Calibri"/>
                <a:ea typeface="Calibri"/>
                <a:cs typeface="Calibri"/>
                <a:sym typeface="Calibri"/>
              </a:rPr>
              <a:t>Leônidas</a:t>
            </a:r>
            <a:r>
              <a:rPr lang="en-US" sz="2200" dirty="0">
                <a:solidFill>
                  <a:schemeClr val="tx2">
                    <a:lumMod val="25000"/>
                  </a:schemeClr>
                </a:solidFill>
                <a:latin typeface="Calibri"/>
                <a:ea typeface="Calibri"/>
                <a:cs typeface="Calibri"/>
                <a:sym typeface="Calibri"/>
              </a:rPr>
              <a:t> Carneiro Junior</a:t>
            </a:r>
          </a:p>
          <a:p>
            <a:pPr algn="just"/>
            <a:r>
              <a:rPr lang="en-US" sz="2200" b="1" dirty="0">
                <a:solidFill>
                  <a:schemeClr val="tx2">
                    <a:lumMod val="25000"/>
                  </a:schemeClr>
                </a:solidFill>
                <a:latin typeface="Calibri"/>
                <a:ea typeface="Calibri"/>
                <a:cs typeface="Calibri"/>
                <a:sym typeface="Calibri"/>
              </a:rPr>
              <a:t>22ª </a:t>
            </a:r>
            <a:r>
              <a:rPr lang="en-US" sz="2200" b="1" dirty="0" err="1">
                <a:solidFill>
                  <a:schemeClr val="tx2">
                    <a:lumMod val="25000"/>
                  </a:schemeClr>
                </a:solidFill>
                <a:latin typeface="Calibri"/>
                <a:ea typeface="Calibri"/>
                <a:cs typeface="Calibri"/>
                <a:sym typeface="Calibri"/>
              </a:rPr>
              <a:t>Região</a:t>
            </a:r>
            <a:r>
              <a:rPr lang="en-US" sz="2200" b="1" dirty="0">
                <a:solidFill>
                  <a:schemeClr val="tx2">
                    <a:lumMod val="25000"/>
                  </a:schemeClr>
                </a:solidFill>
                <a:latin typeface="Calibri"/>
                <a:ea typeface="Calibri"/>
                <a:cs typeface="Calibri"/>
                <a:sym typeface="Calibri"/>
              </a:rPr>
              <a:t> de </a:t>
            </a:r>
            <a:r>
              <a:rPr lang="en-US" sz="2200" b="1" dirty="0" err="1">
                <a:solidFill>
                  <a:schemeClr val="tx2">
                    <a:lumMod val="25000"/>
                  </a:schemeClr>
                </a:solidFill>
                <a:latin typeface="Calibri"/>
                <a:ea typeface="Calibri"/>
                <a:cs typeface="Calibri"/>
                <a:sym typeface="Calibri"/>
              </a:rPr>
              <a:t>Saúde</a:t>
            </a:r>
            <a:r>
              <a:rPr lang="en-US" sz="2200" b="1" dirty="0">
                <a:solidFill>
                  <a:schemeClr val="tx2">
                    <a:lumMod val="25000"/>
                  </a:schemeClr>
                </a:solidFill>
                <a:latin typeface="Calibri"/>
                <a:ea typeface="Calibri"/>
                <a:cs typeface="Calibri"/>
                <a:sym typeface="Calibri"/>
              </a:rPr>
              <a:t>: </a:t>
            </a:r>
            <a:r>
              <a:rPr lang="en-US" sz="2200" dirty="0">
                <a:solidFill>
                  <a:schemeClr val="tx2">
                    <a:lumMod val="25000"/>
                  </a:schemeClr>
                </a:solidFill>
                <a:latin typeface="Calibri"/>
                <a:ea typeface="Calibri"/>
                <a:cs typeface="Calibri"/>
                <a:sym typeface="Calibri"/>
              </a:rPr>
              <a:t>Luis Fernando </a:t>
            </a:r>
            <a:r>
              <a:rPr lang="en-US" sz="2200" dirty="0" err="1">
                <a:solidFill>
                  <a:schemeClr val="tx2">
                    <a:lumMod val="25000"/>
                  </a:schemeClr>
                </a:solidFill>
                <a:latin typeface="Calibri"/>
                <a:ea typeface="Calibri"/>
                <a:cs typeface="Calibri"/>
                <a:sym typeface="Calibri"/>
              </a:rPr>
              <a:t>Novais</a:t>
            </a:r>
            <a:endParaRPr lang="en-US" sz="2200" dirty="0">
              <a:solidFill>
                <a:schemeClr val="tx2">
                  <a:lumMod val="25000"/>
                </a:schemeClr>
              </a:solidFill>
              <a:latin typeface="Calibri"/>
              <a:ea typeface="Calibri"/>
              <a:cs typeface="Calibri"/>
              <a:sym typeface="Calibri"/>
            </a:endParaRPr>
          </a:p>
        </p:txBody>
      </p:sp>
    </p:spTree>
    <p:extLst>
      <p:ext uri="{BB962C8B-B14F-4D97-AF65-F5344CB8AC3E}">
        <p14:creationId xmlns:p14="http://schemas.microsoft.com/office/powerpoint/2010/main" val="19056013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4;p3">
            <a:extLst>
              <a:ext uri="{FF2B5EF4-FFF2-40B4-BE49-F238E27FC236}">
                <a16:creationId xmlns:a16="http://schemas.microsoft.com/office/drawing/2014/main" id="{7DF6F0F0-8EF4-63C5-B746-45E1734395A6}"/>
              </a:ext>
            </a:extLst>
          </p:cNvPr>
          <p:cNvSpPr txBox="1"/>
          <p:nvPr/>
        </p:nvSpPr>
        <p:spPr>
          <a:xfrm>
            <a:off x="2672409" y="758782"/>
            <a:ext cx="3989803" cy="1353482"/>
          </a:xfrm>
          <a:prstGeom prst="rect">
            <a:avLst/>
          </a:prstGeom>
          <a:noFill/>
          <a:ln>
            <a:noFill/>
          </a:ln>
        </p:spPr>
        <p:txBody>
          <a:bodyPr spcFirstLastPara="1" wrap="square" lIns="91425" tIns="45700" rIns="91425" bIns="45700" anchor="t" anchorCtr="0">
            <a:noAutofit/>
          </a:bodyPr>
          <a:lstStyle/>
          <a:p>
            <a:pPr marL="0" marR="0" lvl="0" indent="0" algn="ctr" rtl="0">
              <a:lnSpc>
                <a:spcPct val="70000"/>
              </a:lnSpc>
              <a:spcBef>
                <a:spcPts val="0"/>
              </a:spcBef>
              <a:spcAft>
                <a:spcPts val="0"/>
              </a:spcAft>
              <a:buClr>
                <a:schemeClr val="dk1"/>
              </a:buClr>
              <a:buSzPts val="2090"/>
              <a:buFont typeface="Arial"/>
              <a:buNone/>
            </a:pPr>
            <a:r>
              <a:rPr lang="pt-BR" sz="2000" b="1"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Lato Black"/>
              </a:rPr>
              <a:t>Missão</a:t>
            </a:r>
            <a:endParaRPr sz="2000" b="1"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Lato"/>
            </a:endParaRPr>
          </a:p>
          <a:p>
            <a:pPr marL="0" marR="0" lvl="0" indent="0" algn="ctr" rtl="0">
              <a:lnSpc>
                <a:spcPct val="100000"/>
              </a:lnSpc>
              <a:spcBef>
                <a:spcPts val="1000"/>
              </a:spcBef>
              <a:spcAft>
                <a:spcPts val="0"/>
              </a:spcAft>
              <a:buClr>
                <a:schemeClr val="dk1"/>
              </a:buClr>
              <a:buSzPts val="1595"/>
              <a:buFont typeface="Arial"/>
              <a:buNone/>
            </a:pPr>
            <a:r>
              <a:rPr lang="pt-BR" sz="20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Lato"/>
              </a:rPr>
              <a:t>O Cosems tem por finalidade lutar pelo fortalecimento e autonomia dos municípios na área da saúde.</a:t>
            </a:r>
            <a:endParaRPr sz="20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Lato"/>
            </a:endParaRPr>
          </a:p>
        </p:txBody>
      </p:sp>
      <p:sp>
        <p:nvSpPr>
          <p:cNvPr id="5" name="Google Shape;185;p3">
            <a:extLst>
              <a:ext uri="{FF2B5EF4-FFF2-40B4-BE49-F238E27FC236}">
                <a16:creationId xmlns:a16="http://schemas.microsoft.com/office/drawing/2014/main" id="{0D9763DF-5055-BC70-4592-A76408993165}"/>
              </a:ext>
            </a:extLst>
          </p:cNvPr>
          <p:cNvSpPr txBox="1"/>
          <p:nvPr/>
        </p:nvSpPr>
        <p:spPr>
          <a:xfrm>
            <a:off x="2799886" y="2334848"/>
            <a:ext cx="3862326" cy="2228007"/>
          </a:xfrm>
          <a:prstGeom prst="rect">
            <a:avLst/>
          </a:prstGeom>
          <a:noFill/>
          <a:ln>
            <a:noFill/>
          </a:ln>
        </p:spPr>
        <p:txBody>
          <a:bodyPr spcFirstLastPara="1" wrap="square" lIns="91425" tIns="45700" rIns="91425" bIns="45700" anchor="t" anchorCtr="0">
            <a:noAutofit/>
          </a:bodyPr>
          <a:lstStyle/>
          <a:p>
            <a:pPr marL="0" marR="0" lvl="0" indent="0" algn="ctr" rtl="0">
              <a:lnSpc>
                <a:spcPct val="70000"/>
              </a:lnSpc>
              <a:spcBef>
                <a:spcPts val="0"/>
              </a:spcBef>
              <a:spcAft>
                <a:spcPts val="0"/>
              </a:spcAft>
              <a:buClr>
                <a:schemeClr val="dk1"/>
              </a:buClr>
              <a:buSzPts val="2170"/>
              <a:buFont typeface="Arial"/>
              <a:buNone/>
            </a:pPr>
            <a:r>
              <a:rPr lang="pt-BR" sz="2000" b="1"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Lato Black"/>
              </a:rPr>
              <a:t>Visão</a:t>
            </a:r>
            <a:endParaRPr sz="2000" b="1"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Lato Black"/>
            </a:endParaRPr>
          </a:p>
          <a:p>
            <a:pPr marL="0" marR="0" lvl="0" indent="0" algn="ctr" rtl="0">
              <a:lnSpc>
                <a:spcPct val="100000"/>
              </a:lnSpc>
              <a:spcBef>
                <a:spcPts val="1000"/>
              </a:spcBef>
              <a:spcAft>
                <a:spcPts val="0"/>
              </a:spcAft>
              <a:buClr>
                <a:schemeClr val="dk1"/>
              </a:buClr>
              <a:buSzPts val="1610"/>
              <a:buFont typeface="Arial"/>
              <a:buNone/>
            </a:pPr>
            <a:r>
              <a:rPr lang="pt-BR" sz="20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Lato"/>
              </a:rPr>
              <a:t>Ser uma entidade modelo no país pela sua organização e funcionamento, sendo interlocutor e suporte dos gestores municipais nas políticas públicas de saúde no estado do Paraná</a:t>
            </a:r>
            <a:r>
              <a:rPr lang="pt-BR" sz="2000" b="0" i="0" u="none" strike="noStrike" cap="none" dirty="0">
                <a:solidFill>
                  <a:schemeClr val="dk1"/>
                </a:solidFill>
                <a:ea typeface="Lato"/>
                <a:cs typeface="Lato"/>
                <a:sym typeface="Lato"/>
              </a:rPr>
              <a:t>.</a:t>
            </a:r>
            <a:endParaRPr sz="2000" b="0" i="0" u="none" strike="noStrike" cap="none" dirty="0">
              <a:solidFill>
                <a:schemeClr val="dk1"/>
              </a:solidFill>
              <a:ea typeface="Lato"/>
              <a:cs typeface="Lato"/>
              <a:sym typeface="Lato"/>
            </a:endParaRPr>
          </a:p>
        </p:txBody>
      </p:sp>
      <p:sp>
        <p:nvSpPr>
          <p:cNvPr id="6" name="Google Shape;186;p3">
            <a:extLst>
              <a:ext uri="{FF2B5EF4-FFF2-40B4-BE49-F238E27FC236}">
                <a16:creationId xmlns:a16="http://schemas.microsoft.com/office/drawing/2014/main" id="{AFC5515E-DE09-BF22-C127-757DDA7C1254}"/>
              </a:ext>
            </a:extLst>
          </p:cNvPr>
          <p:cNvSpPr txBox="1"/>
          <p:nvPr/>
        </p:nvSpPr>
        <p:spPr>
          <a:xfrm>
            <a:off x="2812921" y="4785439"/>
            <a:ext cx="3862326" cy="1647037"/>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000"/>
              <a:buFont typeface="Arial"/>
              <a:buNone/>
            </a:pPr>
            <a:r>
              <a:rPr lang="pt-BR" sz="2000" b="1"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Lato Black"/>
              </a:rPr>
              <a:t>Valores</a:t>
            </a:r>
            <a:endParaRPr sz="2000" b="1"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Lato"/>
            </a:endParaRPr>
          </a:p>
          <a:p>
            <a:pPr marL="0" marR="0" lvl="0" indent="0" algn="ctr" rtl="0">
              <a:lnSpc>
                <a:spcPct val="120000"/>
              </a:lnSpc>
              <a:spcBef>
                <a:spcPts val="1000"/>
              </a:spcBef>
              <a:spcAft>
                <a:spcPts val="0"/>
              </a:spcAft>
              <a:buClr>
                <a:schemeClr val="dk1"/>
              </a:buClr>
              <a:buSzPts val="1600"/>
              <a:buFont typeface="Arial"/>
              <a:buNone/>
            </a:pPr>
            <a:r>
              <a:rPr lang="pt-BR" sz="2000" b="0" i="0" u="none" strike="noStrike" cap="none" dirty="0">
                <a:solidFill>
                  <a:schemeClr val="dk1"/>
                </a:solidFill>
                <a:latin typeface="Calibri" panose="020F0502020204030204" pitchFamily="34" charset="0"/>
                <a:ea typeface="Calibri" panose="020F0502020204030204" pitchFamily="34" charset="0"/>
                <a:cs typeface="Calibri" panose="020F0502020204030204" pitchFamily="34" charset="0"/>
                <a:sym typeface="Lato"/>
              </a:rPr>
              <a:t>Ética, transparência, comprometimento, qualidade e solidariedade</a:t>
            </a:r>
            <a:r>
              <a:rPr lang="pt-BR" sz="2000" b="0" i="0" u="none" strike="noStrike" cap="none" dirty="0">
                <a:solidFill>
                  <a:schemeClr val="dk1"/>
                </a:solidFill>
                <a:ea typeface="Lato"/>
                <a:cs typeface="Lato"/>
                <a:sym typeface="Lato"/>
              </a:rPr>
              <a:t>.</a:t>
            </a:r>
            <a:endParaRPr sz="2000" b="0" i="0" u="none" strike="noStrike" cap="none" dirty="0">
              <a:solidFill>
                <a:schemeClr val="dk1"/>
              </a:solidFill>
              <a:ea typeface="Lato"/>
              <a:cs typeface="Lato"/>
              <a:sym typeface="Lato"/>
            </a:endParaRPr>
          </a:p>
        </p:txBody>
      </p:sp>
    </p:spTree>
    <p:extLst>
      <p:ext uri="{BB962C8B-B14F-4D97-AF65-F5344CB8AC3E}">
        <p14:creationId xmlns:p14="http://schemas.microsoft.com/office/powerpoint/2010/main" val="9413814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3EA106DA-72E3-D102-9421-A45FF3805BAF}"/>
              </a:ext>
            </a:extLst>
          </p:cNvPr>
          <p:cNvSpPr>
            <a:spLocks noGrp="1"/>
          </p:cNvSpPr>
          <p:nvPr>
            <p:ph type="body" idx="1"/>
          </p:nvPr>
        </p:nvSpPr>
        <p:spPr>
          <a:xfrm>
            <a:off x="443334" y="2237339"/>
            <a:ext cx="8257331" cy="2775531"/>
          </a:xfrm>
        </p:spPr>
        <p:txBody>
          <a:bodyPr>
            <a:noAutofit/>
          </a:bodyPr>
          <a:lstStyle/>
          <a:p>
            <a:pPr marL="114300" indent="0" algn="just">
              <a:lnSpc>
                <a:spcPct val="120000"/>
              </a:lnSpc>
              <a:buNone/>
            </a:pPr>
            <a:r>
              <a:rPr lang="pt-BR" sz="2000" dirty="0"/>
              <a:t>O segundo quadrimestre de 2023 ficou marcado pelas discussões, ainda presentes, do Piso da Enfermagem e Portaria 544/2023. No entanto, essas pautas não impediram a realização das ações planejadas pelo </a:t>
            </a:r>
            <a:r>
              <a:rPr lang="pt-BR" sz="2000" dirty="0" err="1"/>
              <a:t>Cosems</a:t>
            </a:r>
            <a:r>
              <a:rPr lang="pt-BR" sz="2000" dirty="0"/>
              <a:t>-PR como a realização do Curso “Bem-vindo, Gestor”, destinado a novos gestores municipais de saúde e a continuidade da formação dos apoiadores para a execução do Programa </a:t>
            </a:r>
            <a:r>
              <a:rPr lang="pt-BR" sz="2000" dirty="0" err="1"/>
              <a:t>Progestão</a:t>
            </a:r>
            <a:r>
              <a:rPr lang="pt-BR" sz="2000" dirty="0"/>
              <a:t> nas regiões de saúde, desenvolvido em parceria com a Universidade Estadual de Londrina – UEL. </a:t>
            </a:r>
          </a:p>
        </p:txBody>
      </p:sp>
      <p:sp>
        <p:nvSpPr>
          <p:cNvPr id="4" name="CaixaDeTexto 3">
            <a:extLst>
              <a:ext uri="{FF2B5EF4-FFF2-40B4-BE49-F238E27FC236}">
                <a16:creationId xmlns:a16="http://schemas.microsoft.com/office/drawing/2014/main" id="{EBD532D6-C95F-8E48-9EE1-4147E9AFD66F}"/>
              </a:ext>
            </a:extLst>
          </p:cNvPr>
          <p:cNvSpPr txBox="1"/>
          <p:nvPr/>
        </p:nvSpPr>
        <p:spPr>
          <a:xfrm>
            <a:off x="5074919" y="402772"/>
            <a:ext cx="3437709" cy="769441"/>
          </a:xfrm>
          <a:prstGeom prst="rect">
            <a:avLst/>
          </a:prstGeom>
          <a:noFill/>
        </p:spPr>
        <p:txBody>
          <a:bodyPr wrap="square" rtlCol="0">
            <a:spAutoFit/>
          </a:bodyPr>
          <a:lstStyle/>
          <a:p>
            <a:pPr algn="r"/>
            <a:r>
              <a:rPr lang="pt-BR" sz="4400" dirty="0">
                <a:latin typeface="Calibri" panose="020F0502020204030204" pitchFamily="34" charset="0"/>
                <a:ea typeface="Calibri" panose="020F0502020204030204" pitchFamily="34" charset="0"/>
                <a:cs typeface="Calibri" panose="020F0502020204030204" pitchFamily="34" charset="0"/>
              </a:rPr>
              <a:t>Apresentação</a:t>
            </a:r>
          </a:p>
        </p:txBody>
      </p:sp>
    </p:spTree>
    <p:extLst>
      <p:ext uri="{BB962C8B-B14F-4D97-AF65-F5344CB8AC3E}">
        <p14:creationId xmlns:p14="http://schemas.microsoft.com/office/powerpoint/2010/main" val="4880551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3EA106DA-72E3-D102-9421-A45FF3805BAF}"/>
              </a:ext>
            </a:extLst>
          </p:cNvPr>
          <p:cNvSpPr>
            <a:spLocks noGrp="1"/>
          </p:cNvSpPr>
          <p:nvPr>
            <p:ph type="body" idx="1"/>
          </p:nvPr>
        </p:nvSpPr>
        <p:spPr>
          <a:xfrm>
            <a:off x="355146" y="1820634"/>
            <a:ext cx="8433707" cy="3804557"/>
          </a:xfrm>
        </p:spPr>
        <p:txBody>
          <a:bodyPr>
            <a:normAutofit fontScale="92500" lnSpcReduction="10000"/>
          </a:bodyPr>
          <a:lstStyle/>
          <a:p>
            <a:pPr marL="114300" indent="0" algn="just">
              <a:lnSpc>
                <a:spcPct val="120000"/>
              </a:lnSpc>
              <a:buNone/>
            </a:pPr>
            <a:r>
              <a:rPr lang="pt-BR" sz="2000" dirty="0"/>
              <a:t>Eventos de grande importância para a Saúde Pública Brasileira como a Conferência Estadual de Saúde e o Congresso Nacional de Secretarias Municipais de Saúde, promovido pelo </a:t>
            </a:r>
            <a:r>
              <a:rPr lang="pt-BR" sz="2000" dirty="0" err="1"/>
              <a:t>Conasems</a:t>
            </a:r>
            <a:r>
              <a:rPr lang="pt-BR" sz="2000" dirty="0"/>
              <a:t>, contaram com a participação efetiva dos gestores municipais de saúde do Paraná e com o trabalho da equipe técnica e administrativa do </a:t>
            </a:r>
            <a:r>
              <a:rPr lang="pt-BR" sz="2000" dirty="0" err="1"/>
              <a:t>Cosems</a:t>
            </a:r>
            <a:r>
              <a:rPr lang="pt-BR" sz="2000" dirty="0"/>
              <a:t> na organização e execução das atividades programadas. </a:t>
            </a:r>
          </a:p>
          <a:p>
            <a:pPr marL="114300" indent="0" algn="just">
              <a:lnSpc>
                <a:spcPct val="120000"/>
              </a:lnSpc>
              <a:buNone/>
            </a:pPr>
            <a:r>
              <a:rPr lang="pt-BR" sz="2000" dirty="0"/>
              <a:t>As atividades prioritárias regionais como a realização de eleições para presidentes de </a:t>
            </a:r>
            <a:r>
              <a:rPr lang="pt-BR" sz="2000" dirty="0" err="1"/>
              <a:t>Cresems</a:t>
            </a:r>
            <a:r>
              <a:rPr lang="pt-BR" sz="2000" dirty="0"/>
              <a:t> e reuniões periódicas deste colegiado fizeram parte da agenda da equipe técnica, assim como as ações desenvolvidas em parceria com a SESA/Regionais de Saúde: avaliações do Programa </a:t>
            </a:r>
            <a:r>
              <a:rPr lang="pt-BR" sz="2000" dirty="0" err="1"/>
              <a:t>QualiCIS</a:t>
            </a:r>
            <a:r>
              <a:rPr lang="pt-BR" sz="2000" dirty="0"/>
              <a:t>; oficinas do </a:t>
            </a:r>
            <a:r>
              <a:rPr lang="pt-BR" sz="2000" dirty="0" err="1"/>
              <a:t>PlanificaSUS</a:t>
            </a:r>
            <a:r>
              <a:rPr lang="pt-BR" sz="2000" dirty="0"/>
              <a:t>; reuniões de Grupos Técnicos; reuniões de CIR e outras. </a:t>
            </a:r>
          </a:p>
        </p:txBody>
      </p:sp>
      <p:sp>
        <p:nvSpPr>
          <p:cNvPr id="4" name="CaixaDeTexto 3">
            <a:extLst>
              <a:ext uri="{FF2B5EF4-FFF2-40B4-BE49-F238E27FC236}">
                <a16:creationId xmlns:a16="http://schemas.microsoft.com/office/drawing/2014/main" id="{EBD532D6-C95F-8E48-9EE1-4147E9AFD66F}"/>
              </a:ext>
            </a:extLst>
          </p:cNvPr>
          <p:cNvSpPr txBox="1"/>
          <p:nvPr/>
        </p:nvSpPr>
        <p:spPr>
          <a:xfrm>
            <a:off x="5074919" y="402772"/>
            <a:ext cx="3437709" cy="769441"/>
          </a:xfrm>
          <a:prstGeom prst="rect">
            <a:avLst/>
          </a:prstGeom>
          <a:noFill/>
        </p:spPr>
        <p:txBody>
          <a:bodyPr wrap="square" rtlCol="0">
            <a:spAutoFit/>
          </a:bodyPr>
          <a:lstStyle/>
          <a:p>
            <a:pPr algn="r"/>
            <a:r>
              <a:rPr lang="pt-BR" sz="4400" dirty="0">
                <a:latin typeface="Calibri" panose="020F0502020204030204" pitchFamily="34" charset="0"/>
                <a:ea typeface="Calibri" panose="020F0502020204030204" pitchFamily="34" charset="0"/>
                <a:cs typeface="Calibri" panose="020F0502020204030204" pitchFamily="34" charset="0"/>
              </a:rPr>
              <a:t>Apresentação</a:t>
            </a:r>
          </a:p>
        </p:txBody>
      </p:sp>
    </p:spTree>
    <p:extLst>
      <p:ext uri="{BB962C8B-B14F-4D97-AF65-F5344CB8AC3E}">
        <p14:creationId xmlns:p14="http://schemas.microsoft.com/office/powerpoint/2010/main" val="21949115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3EA106DA-72E3-D102-9421-A45FF3805BAF}"/>
              </a:ext>
            </a:extLst>
          </p:cNvPr>
          <p:cNvSpPr>
            <a:spLocks noGrp="1"/>
          </p:cNvSpPr>
          <p:nvPr>
            <p:ph type="body" idx="1"/>
          </p:nvPr>
        </p:nvSpPr>
        <p:spPr>
          <a:xfrm>
            <a:off x="577786" y="1559704"/>
            <a:ext cx="7988427" cy="4424717"/>
          </a:xfrm>
        </p:spPr>
        <p:txBody>
          <a:bodyPr>
            <a:normAutofit/>
          </a:bodyPr>
          <a:lstStyle/>
          <a:p>
            <a:pPr marL="114300" indent="0" algn="just">
              <a:lnSpc>
                <a:spcPct val="120000"/>
              </a:lnSpc>
              <a:buNone/>
            </a:pPr>
            <a:r>
              <a:rPr lang="pt-BR" sz="2000" dirty="0"/>
              <a:t>Institucionalmente, o </a:t>
            </a:r>
            <a:r>
              <a:rPr lang="pt-BR" sz="2000" dirty="0" err="1"/>
              <a:t>Cosems</a:t>
            </a:r>
            <a:r>
              <a:rPr lang="pt-BR" sz="2000" dirty="0"/>
              <a:t> levou ainda às regiões de saúde, a partir das ações articuladas dos apoiadores com os </a:t>
            </a:r>
            <a:r>
              <a:rPr lang="pt-BR" sz="2000" dirty="0" err="1"/>
              <a:t>Cresems</a:t>
            </a:r>
            <a:r>
              <a:rPr lang="pt-BR" sz="2000" dirty="0"/>
              <a:t> e Regionais de Saúde, discussões sobre o TFD que estão subsidiando diálogos com a Secretaria de Estado da Saúde no que tange à organização da Rede de Atenção à Saúde para atendimento integral à população. Aliado a isso, tivemos ainda neste quadrimestre a retomada das ações para a construção do PRI com a participação de representantes dos três entes: Sesa, </a:t>
            </a:r>
            <a:r>
              <a:rPr lang="pt-BR" sz="2000" dirty="0" err="1"/>
              <a:t>Cosems</a:t>
            </a:r>
            <a:r>
              <a:rPr lang="pt-BR" sz="2000" dirty="0"/>
              <a:t> e Ministério da Saúde, bem como do Hospital A Beneficência Portuguesa que atua no Projeto Regionalização apoiando o Paraná na elaboração do PRI. </a:t>
            </a:r>
          </a:p>
        </p:txBody>
      </p:sp>
      <p:sp>
        <p:nvSpPr>
          <p:cNvPr id="4" name="CaixaDeTexto 3">
            <a:extLst>
              <a:ext uri="{FF2B5EF4-FFF2-40B4-BE49-F238E27FC236}">
                <a16:creationId xmlns:a16="http://schemas.microsoft.com/office/drawing/2014/main" id="{EBD532D6-C95F-8E48-9EE1-4147E9AFD66F}"/>
              </a:ext>
            </a:extLst>
          </p:cNvPr>
          <p:cNvSpPr txBox="1"/>
          <p:nvPr/>
        </p:nvSpPr>
        <p:spPr>
          <a:xfrm>
            <a:off x="5074919" y="402772"/>
            <a:ext cx="3437709" cy="769441"/>
          </a:xfrm>
          <a:prstGeom prst="rect">
            <a:avLst/>
          </a:prstGeom>
          <a:noFill/>
        </p:spPr>
        <p:txBody>
          <a:bodyPr wrap="square" rtlCol="0">
            <a:spAutoFit/>
          </a:bodyPr>
          <a:lstStyle/>
          <a:p>
            <a:pPr algn="r"/>
            <a:r>
              <a:rPr lang="pt-BR" sz="4400" dirty="0">
                <a:latin typeface="Calibri" panose="020F0502020204030204" pitchFamily="34" charset="0"/>
                <a:ea typeface="Calibri" panose="020F0502020204030204" pitchFamily="34" charset="0"/>
                <a:cs typeface="Calibri" panose="020F0502020204030204" pitchFamily="34" charset="0"/>
              </a:rPr>
              <a:t>Apresentação</a:t>
            </a:r>
          </a:p>
        </p:txBody>
      </p:sp>
    </p:spTree>
    <p:extLst>
      <p:ext uri="{BB962C8B-B14F-4D97-AF65-F5344CB8AC3E}">
        <p14:creationId xmlns:p14="http://schemas.microsoft.com/office/powerpoint/2010/main" val="23840700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3EA106DA-72E3-D102-9421-A45FF3805BAF}"/>
              </a:ext>
            </a:extLst>
          </p:cNvPr>
          <p:cNvSpPr>
            <a:spLocks noGrp="1"/>
          </p:cNvSpPr>
          <p:nvPr>
            <p:ph type="body" idx="1"/>
          </p:nvPr>
        </p:nvSpPr>
        <p:spPr>
          <a:xfrm>
            <a:off x="438993" y="1861783"/>
            <a:ext cx="8266013" cy="4424717"/>
          </a:xfrm>
        </p:spPr>
        <p:txBody>
          <a:bodyPr>
            <a:normAutofit/>
          </a:bodyPr>
          <a:lstStyle/>
          <a:p>
            <a:pPr marL="114300" indent="0" algn="just">
              <a:lnSpc>
                <a:spcPct val="120000"/>
              </a:lnSpc>
              <a:buNone/>
            </a:pPr>
            <a:r>
              <a:rPr lang="pt-BR" sz="2000" dirty="0"/>
              <a:t>Agendas da Diretoria Executiva com Conselho Consultivo (presidentes de </a:t>
            </a:r>
            <a:r>
              <a:rPr lang="pt-BR" sz="2000" dirty="0" err="1"/>
              <a:t>Cresems</a:t>
            </a:r>
            <a:r>
              <a:rPr lang="pt-BR" sz="2000" dirty="0"/>
              <a:t>) fizeram a diferença na atuação institucional junto ao estado, trazendo para a mesa de diálogo e negociação as necessidades dos territórios e fazendo valer a atuação democrática do </a:t>
            </a:r>
            <a:r>
              <a:rPr lang="pt-BR" sz="2000" dirty="0" err="1"/>
              <a:t>Cosems</a:t>
            </a:r>
            <a:r>
              <a:rPr lang="pt-BR" sz="2000" dirty="0"/>
              <a:t>-PR. Neste tom participativo, também tem acontecido as Assembleias do </a:t>
            </a:r>
            <a:r>
              <a:rPr lang="pt-BR" sz="2000" dirty="0" err="1"/>
              <a:t>Cosems</a:t>
            </a:r>
            <a:r>
              <a:rPr lang="pt-BR" sz="2000" dirty="0"/>
              <a:t> e reuniões de CIB. </a:t>
            </a:r>
          </a:p>
        </p:txBody>
      </p:sp>
      <p:sp>
        <p:nvSpPr>
          <p:cNvPr id="4" name="CaixaDeTexto 3">
            <a:extLst>
              <a:ext uri="{FF2B5EF4-FFF2-40B4-BE49-F238E27FC236}">
                <a16:creationId xmlns:a16="http://schemas.microsoft.com/office/drawing/2014/main" id="{EBD532D6-C95F-8E48-9EE1-4147E9AFD66F}"/>
              </a:ext>
            </a:extLst>
          </p:cNvPr>
          <p:cNvSpPr txBox="1"/>
          <p:nvPr/>
        </p:nvSpPr>
        <p:spPr>
          <a:xfrm>
            <a:off x="5074919" y="402772"/>
            <a:ext cx="3437709" cy="769441"/>
          </a:xfrm>
          <a:prstGeom prst="rect">
            <a:avLst/>
          </a:prstGeom>
          <a:noFill/>
        </p:spPr>
        <p:txBody>
          <a:bodyPr wrap="square" rtlCol="0">
            <a:spAutoFit/>
          </a:bodyPr>
          <a:lstStyle/>
          <a:p>
            <a:pPr algn="r"/>
            <a:r>
              <a:rPr lang="pt-BR" sz="4400" dirty="0">
                <a:latin typeface="Calibri" panose="020F0502020204030204" pitchFamily="34" charset="0"/>
                <a:ea typeface="Calibri" panose="020F0502020204030204" pitchFamily="34" charset="0"/>
                <a:cs typeface="Calibri" panose="020F0502020204030204" pitchFamily="34" charset="0"/>
              </a:rPr>
              <a:t>Apresentação</a:t>
            </a:r>
          </a:p>
        </p:txBody>
      </p:sp>
    </p:spTree>
    <p:extLst>
      <p:ext uri="{BB962C8B-B14F-4D97-AF65-F5344CB8AC3E}">
        <p14:creationId xmlns:p14="http://schemas.microsoft.com/office/powerpoint/2010/main" val="27282770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3EA106DA-72E3-D102-9421-A45FF3805BAF}"/>
              </a:ext>
            </a:extLst>
          </p:cNvPr>
          <p:cNvSpPr>
            <a:spLocks noGrp="1"/>
          </p:cNvSpPr>
          <p:nvPr>
            <p:ph type="body" idx="1"/>
          </p:nvPr>
        </p:nvSpPr>
        <p:spPr>
          <a:xfrm>
            <a:off x="395968" y="1886276"/>
            <a:ext cx="8352064" cy="4424717"/>
          </a:xfrm>
        </p:spPr>
        <p:txBody>
          <a:bodyPr>
            <a:noAutofit/>
          </a:bodyPr>
          <a:lstStyle/>
          <a:p>
            <a:pPr marL="114300" indent="0" algn="just">
              <a:lnSpc>
                <a:spcPct val="120000"/>
              </a:lnSpc>
              <a:buNone/>
            </a:pPr>
            <a:r>
              <a:rPr lang="pt-BR" sz="2000" dirty="0"/>
              <a:t>Entendendo que o alinhamento técnico institucional é um ponto crucial para a organização e desempenho de ações qualificadas, a equipe técnica manteve os encontros entre apoiadores nas macrorregionais e retomou suas reuniões semanais remotas, como complemento das agendas mensais presenciais de formação. </a:t>
            </a:r>
          </a:p>
          <a:p>
            <a:pPr marL="114300" indent="0" algn="just">
              <a:lnSpc>
                <a:spcPct val="120000"/>
              </a:lnSpc>
              <a:buNone/>
            </a:pPr>
            <a:r>
              <a:rPr lang="pt-BR" sz="2000" dirty="0"/>
              <a:t>Todas essas ações fazem parte das diretrizes institucionais que compõem a Programação Anual do </a:t>
            </a:r>
            <a:r>
              <a:rPr lang="pt-BR" sz="2000" dirty="0" err="1"/>
              <a:t>Cosems</a:t>
            </a:r>
            <a:r>
              <a:rPr lang="pt-BR" sz="2000" dirty="0"/>
              <a:t>-PR: Educação na Saúde; Apoio Institucional; Gestão Colegiada e Gestão Organizacional.</a:t>
            </a:r>
          </a:p>
        </p:txBody>
      </p:sp>
      <p:sp>
        <p:nvSpPr>
          <p:cNvPr id="4" name="CaixaDeTexto 3">
            <a:extLst>
              <a:ext uri="{FF2B5EF4-FFF2-40B4-BE49-F238E27FC236}">
                <a16:creationId xmlns:a16="http://schemas.microsoft.com/office/drawing/2014/main" id="{EBD532D6-C95F-8E48-9EE1-4147E9AFD66F}"/>
              </a:ext>
            </a:extLst>
          </p:cNvPr>
          <p:cNvSpPr txBox="1"/>
          <p:nvPr/>
        </p:nvSpPr>
        <p:spPr>
          <a:xfrm>
            <a:off x="5074919" y="402772"/>
            <a:ext cx="3437709" cy="769441"/>
          </a:xfrm>
          <a:prstGeom prst="rect">
            <a:avLst/>
          </a:prstGeom>
          <a:noFill/>
        </p:spPr>
        <p:txBody>
          <a:bodyPr wrap="square" rtlCol="0">
            <a:spAutoFit/>
          </a:bodyPr>
          <a:lstStyle/>
          <a:p>
            <a:pPr algn="r"/>
            <a:r>
              <a:rPr lang="pt-BR" sz="4400" dirty="0">
                <a:latin typeface="Calibri" panose="020F0502020204030204" pitchFamily="34" charset="0"/>
                <a:ea typeface="Calibri" panose="020F0502020204030204" pitchFamily="34" charset="0"/>
                <a:cs typeface="Calibri" panose="020F0502020204030204" pitchFamily="34" charset="0"/>
              </a:rPr>
              <a:t>Apresentação</a:t>
            </a:r>
          </a:p>
        </p:txBody>
      </p:sp>
    </p:spTree>
    <p:extLst>
      <p:ext uri="{BB962C8B-B14F-4D97-AF65-F5344CB8AC3E}">
        <p14:creationId xmlns:p14="http://schemas.microsoft.com/office/powerpoint/2010/main" val="18000834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3EA106DA-72E3-D102-9421-A45FF3805BAF}"/>
              </a:ext>
            </a:extLst>
          </p:cNvPr>
          <p:cNvSpPr>
            <a:spLocks noGrp="1"/>
          </p:cNvSpPr>
          <p:nvPr>
            <p:ph type="body" idx="1"/>
          </p:nvPr>
        </p:nvSpPr>
        <p:spPr>
          <a:xfrm>
            <a:off x="420787" y="2049562"/>
            <a:ext cx="8434741" cy="3118432"/>
          </a:xfrm>
        </p:spPr>
        <p:txBody>
          <a:bodyPr>
            <a:noAutofit/>
          </a:bodyPr>
          <a:lstStyle/>
          <a:p>
            <a:pPr marL="114300" indent="0" algn="just">
              <a:lnSpc>
                <a:spcPct val="120000"/>
              </a:lnSpc>
              <a:buNone/>
            </a:pPr>
            <a:r>
              <a:rPr lang="pt-BR" sz="2000" dirty="0"/>
              <a:t>Este Relatório Quadrimestral traz em seu conteúdo a contabilização e análise das ações realizadas, considerando o acompanhamento dos relatórios mensais de atividades e relatórios individuais quadrimestrais elaborados pela equipe técnica em consonância com as diretrizes da Programação Anual do </a:t>
            </a:r>
            <a:r>
              <a:rPr lang="pt-BR" sz="2000" dirty="0" err="1"/>
              <a:t>Cosems</a:t>
            </a:r>
            <a:r>
              <a:rPr lang="pt-BR" sz="2000" dirty="0"/>
              <a:t>-PR e do Projeto Rede Colaborativa para o Fortalecimento da Gestão Municipal do SUS, desenvolvido pela Rede </a:t>
            </a:r>
            <a:r>
              <a:rPr lang="pt-BR" sz="2000" dirty="0" err="1"/>
              <a:t>Conasems-Cosems</a:t>
            </a:r>
            <a:r>
              <a:rPr lang="pt-BR" sz="2000" dirty="0"/>
              <a:t> por meio do Programa de Apoio ao Desenvolvimento Institucional do SUS (PROADI-SUS).</a:t>
            </a:r>
          </a:p>
        </p:txBody>
      </p:sp>
      <p:sp>
        <p:nvSpPr>
          <p:cNvPr id="4" name="CaixaDeTexto 3">
            <a:extLst>
              <a:ext uri="{FF2B5EF4-FFF2-40B4-BE49-F238E27FC236}">
                <a16:creationId xmlns:a16="http://schemas.microsoft.com/office/drawing/2014/main" id="{EBD532D6-C95F-8E48-9EE1-4147E9AFD66F}"/>
              </a:ext>
            </a:extLst>
          </p:cNvPr>
          <p:cNvSpPr txBox="1"/>
          <p:nvPr/>
        </p:nvSpPr>
        <p:spPr>
          <a:xfrm>
            <a:off x="5074919" y="402772"/>
            <a:ext cx="3437709" cy="769441"/>
          </a:xfrm>
          <a:prstGeom prst="rect">
            <a:avLst/>
          </a:prstGeom>
          <a:noFill/>
        </p:spPr>
        <p:txBody>
          <a:bodyPr wrap="square" rtlCol="0">
            <a:spAutoFit/>
          </a:bodyPr>
          <a:lstStyle/>
          <a:p>
            <a:pPr algn="r"/>
            <a:r>
              <a:rPr lang="pt-BR" sz="4400" dirty="0">
                <a:latin typeface="Calibri" panose="020F0502020204030204" pitchFamily="34" charset="0"/>
                <a:ea typeface="Calibri" panose="020F0502020204030204" pitchFamily="34" charset="0"/>
                <a:cs typeface="Calibri" panose="020F0502020204030204" pitchFamily="34" charset="0"/>
              </a:rPr>
              <a:t>Apresentação</a:t>
            </a:r>
          </a:p>
        </p:txBody>
      </p:sp>
    </p:spTree>
    <p:extLst>
      <p:ext uri="{BB962C8B-B14F-4D97-AF65-F5344CB8AC3E}">
        <p14:creationId xmlns:p14="http://schemas.microsoft.com/office/powerpoint/2010/main" val="4952413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0FC404-6EDF-82A3-9D98-71FD0EF18BD5}"/>
              </a:ext>
            </a:extLst>
          </p:cNvPr>
          <p:cNvSpPr>
            <a:spLocks noGrp="1"/>
          </p:cNvSpPr>
          <p:nvPr>
            <p:ph type="title"/>
          </p:nvPr>
        </p:nvSpPr>
        <p:spPr>
          <a:xfrm>
            <a:off x="2642616" y="0"/>
            <a:ext cx="6339078" cy="1325563"/>
          </a:xfrm>
        </p:spPr>
        <p:txBody>
          <a:bodyPr>
            <a:normAutofit fontScale="90000"/>
          </a:bodyPr>
          <a:lstStyle/>
          <a:p>
            <a:pPr algn="r"/>
            <a:r>
              <a:rPr lang="pt-BR" sz="3900" dirty="0"/>
              <a:t>Diretrizes</a:t>
            </a:r>
            <a:br>
              <a:rPr lang="pt-BR" dirty="0"/>
            </a:br>
            <a:r>
              <a:rPr lang="pt-BR" sz="2800" dirty="0"/>
              <a:t>Relatório de Atividades 2º Quadrimestre 2023</a:t>
            </a:r>
          </a:p>
        </p:txBody>
      </p:sp>
      <p:sp>
        <p:nvSpPr>
          <p:cNvPr id="3" name="Espaço Reservado para Texto 2">
            <a:extLst>
              <a:ext uri="{FF2B5EF4-FFF2-40B4-BE49-F238E27FC236}">
                <a16:creationId xmlns:a16="http://schemas.microsoft.com/office/drawing/2014/main" id="{AE88C272-4086-0A8B-B3D1-7AB0D8CFDEF6}"/>
              </a:ext>
            </a:extLst>
          </p:cNvPr>
          <p:cNvSpPr>
            <a:spLocks noGrp="1"/>
          </p:cNvSpPr>
          <p:nvPr>
            <p:ph type="body" idx="1"/>
          </p:nvPr>
        </p:nvSpPr>
        <p:spPr>
          <a:xfrm>
            <a:off x="628650" y="1734185"/>
            <a:ext cx="7886700" cy="4351338"/>
          </a:xfrm>
        </p:spPr>
        <p:txBody>
          <a:bodyPr/>
          <a:lstStyle/>
          <a:p>
            <a:pPr marL="114300" indent="0">
              <a:buNone/>
            </a:pPr>
            <a:r>
              <a:rPr lang="pt-BR" sz="1800" b="1" dirty="0">
                <a:latin typeface="Calibri" panose="020F0502020204030204" pitchFamily="34" charset="0"/>
                <a:ea typeface="Calibri" panose="020F0502020204030204" pitchFamily="34" charset="0"/>
                <a:cs typeface="Calibri" panose="020F0502020204030204" pitchFamily="34" charset="0"/>
              </a:rPr>
              <a:t>Educação na Saúde</a:t>
            </a:r>
          </a:p>
          <a:p>
            <a:pPr marL="114300" indent="0" algn="just">
              <a:buNone/>
            </a:pPr>
            <a:r>
              <a:rPr lang="pt-BR" sz="1800" dirty="0">
                <a:latin typeface="Calibri" panose="020F0502020204030204" pitchFamily="34" charset="0"/>
                <a:ea typeface="Calibri" panose="020F0502020204030204" pitchFamily="34" charset="0"/>
                <a:cs typeface="Calibri" panose="020F0502020204030204" pitchFamily="34" charset="0"/>
              </a:rPr>
              <a:t>Tem como objetivo p</a:t>
            </a:r>
            <a:r>
              <a:rPr lang="pt-BR" sz="1800" dirty="0">
                <a:effectLst/>
                <a:latin typeface="Calibri" panose="020F0502020204030204" pitchFamily="34" charset="0"/>
                <a:ea typeface="Calibri" panose="020F0502020204030204" pitchFamily="34" charset="0"/>
                <a:cs typeface="Calibri" panose="020F0502020204030204" pitchFamily="34" charset="0"/>
              </a:rPr>
              <a:t>romover e estimular a Educação na Saúde com vistas à qualificação da atenção e gestão do SUS para gestores, equipes técnicas municipais, equipe COSEMS.</a:t>
            </a:r>
          </a:p>
          <a:p>
            <a:pPr marL="114300" indent="0" algn="just">
              <a:buNone/>
            </a:pPr>
            <a:r>
              <a:rPr lang="pt-BR" sz="1800" dirty="0">
                <a:solidFill>
                  <a:schemeClr val="tx1"/>
                </a:solidFill>
                <a:latin typeface="Calibri" panose="020F0502020204030204" pitchFamily="34" charset="0"/>
                <a:ea typeface="Calibri" panose="020F0502020204030204" pitchFamily="34" charset="0"/>
                <a:cs typeface="Calibri" panose="020F0502020204030204" pitchFamily="34" charset="0"/>
              </a:rPr>
              <a:t>Dentre as ações previstas destacam-se: </a:t>
            </a:r>
            <a:r>
              <a:rPr lang="pt-BR" sz="1800" dirty="0">
                <a:solidFill>
                  <a:schemeClr val="tx1"/>
                </a:solidFill>
                <a:latin typeface="Calibri" panose="020F0502020204030204" pitchFamily="34" charset="0"/>
                <a:ea typeface="Calibri" panose="020F0502020204030204" pitchFamily="34" charset="0"/>
                <a:cs typeface="Calibri" panose="020F0502020204030204" pitchFamily="34" charset="0"/>
                <a:sym typeface="Lato"/>
              </a:rPr>
              <a:t>a</a:t>
            </a:r>
            <a:r>
              <a:rPr lang="pt-BR" sz="1800" b="0" i="0" u="none" strike="noStrike" cap="none" dirty="0">
                <a:solidFill>
                  <a:schemeClr val="tx1"/>
                </a:solidFill>
                <a:latin typeface="Calibri" panose="020F0502020204030204" pitchFamily="34" charset="0"/>
                <a:ea typeface="Calibri" panose="020F0502020204030204" pitchFamily="34" charset="0"/>
                <a:cs typeface="Calibri" panose="020F0502020204030204" pitchFamily="34" charset="0"/>
                <a:sym typeface="Lato"/>
              </a:rPr>
              <a:t>tividades educativas dirigidas à equipe </a:t>
            </a:r>
            <a:r>
              <a:rPr lang="pt-BR" sz="1800" b="0" i="0" u="none" strike="noStrike" cap="none" dirty="0" err="1">
                <a:solidFill>
                  <a:schemeClr val="tx1"/>
                </a:solidFill>
                <a:latin typeface="Calibri" panose="020F0502020204030204" pitchFamily="34" charset="0"/>
                <a:ea typeface="Calibri" panose="020F0502020204030204" pitchFamily="34" charset="0"/>
                <a:cs typeface="Calibri" panose="020F0502020204030204" pitchFamily="34" charset="0"/>
                <a:sym typeface="Lato"/>
              </a:rPr>
              <a:t>Cosems</a:t>
            </a:r>
            <a:r>
              <a:rPr lang="pt-BR" sz="1800" b="0" i="0" u="none" strike="noStrike" cap="none" dirty="0">
                <a:solidFill>
                  <a:schemeClr val="tx1"/>
                </a:solidFill>
                <a:latin typeface="Calibri" panose="020F0502020204030204" pitchFamily="34" charset="0"/>
                <a:ea typeface="Calibri" panose="020F0502020204030204" pitchFamily="34" charset="0"/>
                <a:cs typeface="Calibri" panose="020F0502020204030204" pitchFamily="34" charset="0"/>
                <a:sym typeface="Lato"/>
              </a:rPr>
              <a:t>,  </a:t>
            </a:r>
            <a:r>
              <a:rPr lang="pt-BR" sz="1800" dirty="0">
                <a:solidFill>
                  <a:schemeClr val="tx1"/>
                </a:solidFill>
                <a:latin typeface="Calibri" panose="020F0502020204030204" pitchFamily="34" charset="0"/>
                <a:ea typeface="Calibri" panose="020F0502020204030204" pitchFamily="34" charset="0"/>
                <a:cs typeface="Calibri" panose="020F0502020204030204" pitchFamily="34" charset="0"/>
                <a:sym typeface="Lato"/>
              </a:rPr>
              <a:t>gestores e equipes técnicas municipais, por meio de </a:t>
            </a:r>
            <a:r>
              <a:rPr lang="pt-BR" sz="1800" b="0" i="0" u="none" strike="noStrike" cap="none" dirty="0">
                <a:solidFill>
                  <a:schemeClr val="tx1"/>
                </a:solidFill>
                <a:latin typeface="Calibri" panose="020F0502020204030204" pitchFamily="34" charset="0"/>
                <a:ea typeface="Calibri" panose="020F0502020204030204" pitchFamily="34" charset="0"/>
                <a:cs typeface="Calibri" panose="020F0502020204030204" pitchFamily="34" charset="0"/>
                <a:sym typeface="Lato"/>
              </a:rPr>
              <a:t>oficinas, reuniões temáticas e outros encontros. </a:t>
            </a:r>
          </a:p>
          <a:p>
            <a:pPr marL="114300" indent="0" algn="just">
              <a:buNone/>
            </a:pPr>
            <a:r>
              <a:rPr lang="pt-BR" sz="1800" dirty="0">
                <a:solidFill>
                  <a:schemeClr val="tx1"/>
                </a:solidFill>
                <a:latin typeface="Calibri" panose="020F0502020204030204" pitchFamily="34" charset="0"/>
                <a:ea typeface="Calibri" panose="020F0502020204030204" pitchFamily="34" charset="0"/>
                <a:cs typeface="Calibri" panose="020F0502020204030204" pitchFamily="34" charset="0"/>
                <a:sym typeface="Lato"/>
              </a:rPr>
              <a:t>Para este relatório foram contabilizadas as participações</a:t>
            </a:r>
            <a:r>
              <a:rPr lang="pt-BR" sz="1800" b="0" i="0" u="none" strike="noStrike" cap="none" baseline="0" dirty="0">
                <a:solidFill>
                  <a:schemeClr val="tx1"/>
                </a:solidFill>
                <a:latin typeface="Calibri" panose="020F0502020204030204" pitchFamily="34" charset="0"/>
                <a:ea typeface="Calibri" panose="020F0502020204030204" pitchFamily="34" charset="0"/>
                <a:cs typeface="Calibri" panose="020F0502020204030204" pitchFamily="34" charset="0"/>
                <a:sym typeface="Lato"/>
              </a:rPr>
              <a:t> de cada um dos 22 apoiadores, dos assessores e coordenação técnica em cada atividade desenvolvida relacionada a esta diretriz, incluindo o registro de atividades preparatórias (internas) e elaboração de análises crítico reflexivas da atuação no período como parte da construção do relatório de atividades mensal. </a:t>
            </a:r>
          </a:p>
          <a:p>
            <a:pPr marL="114300" indent="0" algn="just">
              <a:buNone/>
            </a:pPr>
            <a:r>
              <a:rPr lang="pt-BR" sz="1800" dirty="0">
                <a:solidFill>
                  <a:schemeClr val="tx1"/>
                </a:solidFill>
                <a:latin typeface="Calibri" panose="020F0502020204030204" pitchFamily="34" charset="0"/>
                <a:ea typeface="Calibri" panose="020F0502020204030204" pitchFamily="34" charset="0"/>
                <a:cs typeface="Calibri" panose="020F0502020204030204" pitchFamily="34" charset="0"/>
                <a:sym typeface="Lato"/>
              </a:rPr>
              <a:t>Ao todo foram </a:t>
            </a:r>
            <a:r>
              <a:rPr lang="pt-BR" sz="1800" b="1" dirty="0">
                <a:solidFill>
                  <a:schemeClr val="tx1"/>
                </a:solidFill>
                <a:latin typeface="Calibri" panose="020F0502020204030204" pitchFamily="34" charset="0"/>
                <a:ea typeface="Calibri" panose="020F0502020204030204" pitchFamily="34" charset="0"/>
                <a:cs typeface="Calibri" panose="020F0502020204030204" pitchFamily="34" charset="0"/>
                <a:sym typeface="Lato"/>
              </a:rPr>
              <a:t>844 </a:t>
            </a:r>
            <a:r>
              <a:rPr lang="pt-BR" sz="1800" dirty="0">
                <a:solidFill>
                  <a:schemeClr val="tx1"/>
                </a:solidFill>
                <a:latin typeface="Calibri" panose="020F0502020204030204" pitchFamily="34" charset="0"/>
                <a:ea typeface="Calibri" panose="020F0502020204030204" pitchFamily="34" charset="0"/>
                <a:cs typeface="Calibri" panose="020F0502020204030204" pitchFamily="34" charset="0"/>
                <a:sym typeface="Lato"/>
              </a:rPr>
              <a:t>participações.</a:t>
            </a:r>
            <a:endParaRPr lang="pt-BR" b="1" dirty="0"/>
          </a:p>
        </p:txBody>
      </p:sp>
    </p:spTree>
    <p:extLst>
      <p:ext uri="{BB962C8B-B14F-4D97-AF65-F5344CB8AC3E}">
        <p14:creationId xmlns:p14="http://schemas.microsoft.com/office/powerpoint/2010/main" val="33523480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6B4EBE84-1520-322B-99A8-5B5EDA60D4C7}"/>
              </a:ext>
            </a:extLst>
          </p:cNvPr>
          <p:cNvSpPr>
            <a:spLocks noGrp="1"/>
          </p:cNvSpPr>
          <p:nvPr>
            <p:ph type="body" idx="1"/>
          </p:nvPr>
        </p:nvSpPr>
        <p:spPr>
          <a:xfrm>
            <a:off x="5822442" y="1077687"/>
            <a:ext cx="3138678" cy="648621"/>
          </a:xfrm>
        </p:spPr>
        <p:txBody>
          <a:bodyPr/>
          <a:lstStyle/>
          <a:p>
            <a:pPr marL="114300" indent="0">
              <a:buNone/>
            </a:pPr>
            <a:r>
              <a:rPr lang="pt-BR" dirty="0"/>
              <a:t>Educação na Saúde</a:t>
            </a:r>
          </a:p>
        </p:txBody>
      </p:sp>
      <p:sp>
        <p:nvSpPr>
          <p:cNvPr id="12" name="CaixaDeTexto 11">
            <a:extLst>
              <a:ext uri="{FF2B5EF4-FFF2-40B4-BE49-F238E27FC236}">
                <a16:creationId xmlns:a16="http://schemas.microsoft.com/office/drawing/2014/main" id="{67E6A343-6BE3-69E7-431D-3C9F1C136CAE}"/>
              </a:ext>
            </a:extLst>
          </p:cNvPr>
          <p:cNvSpPr txBox="1"/>
          <p:nvPr/>
        </p:nvSpPr>
        <p:spPr>
          <a:xfrm>
            <a:off x="601870" y="4974998"/>
            <a:ext cx="2020172" cy="954107"/>
          </a:xfrm>
          <a:prstGeom prst="rect">
            <a:avLst/>
          </a:prstGeom>
          <a:noFill/>
        </p:spPr>
        <p:txBody>
          <a:bodyPr wrap="square" rtlCol="0">
            <a:spAutoFit/>
          </a:bodyPr>
          <a:lstStyle/>
          <a:p>
            <a:r>
              <a:rPr lang="pt-BR" b="1" dirty="0"/>
              <a:t>Reuniões e encontros da equipe técnica e administrativa</a:t>
            </a:r>
          </a:p>
        </p:txBody>
      </p:sp>
      <p:sp>
        <p:nvSpPr>
          <p:cNvPr id="24" name="Título 1">
            <a:extLst>
              <a:ext uri="{FF2B5EF4-FFF2-40B4-BE49-F238E27FC236}">
                <a16:creationId xmlns:a16="http://schemas.microsoft.com/office/drawing/2014/main" id="{A1326FEC-9175-8F28-38EB-B1CE46395183}"/>
              </a:ext>
            </a:extLst>
          </p:cNvPr>
          <p:cNvSpPr>
            <a:spLocks noGrp="1"/>
          </p:cNvSpPr>
          <p:nvPr>
            <p:ph type="title"/>
          </p:nvPr>
        </p:nvSpPr>
        <p:spPr>
          <a:xfrm>
            <a:off x="2622042" y="0"/>
            <a:ext cx="6339078" cy="1325563"/>
          </a:xfrm>
        </p:spPr>
        <p:txBody>
          <a:bodyPr>
            <a:normAutofit fontScale="90000"/>
          </a:bodyPr>
          <a:lstStyle/>
          <a:p>
            <a:pPr algn="r"/>
            <a:r>
              <a:rPr lang="pt-BR" sz="3900" dirty="0"/>
              <a:t>Diretrizes</a:t>
            </a:r>
            <a:br>
              <a:rPr lang="pt-BR" dirty="0"/>
            </a:br>
            <a:r>
              <a:rPr lang="pt-BR" sz="2800" dirty="0"/>
              <a:t>Relatório de Atividades 2º Quadrimestre 2023</a:t>
            </a:r>
          </a:p>
        </p:txBody>
      </p:sp>
      <p:pic>
        <p:nvPicPr>
          <p:cNvPr id="9" name="Imagem 8" descr="Homem sentado em aeroporto&#10;&#10;Descrição gerada automaticamente com confiança média">
            <a:extLst>
              <a:ext uri="{FF2B5EF4-FFF2-40B4-BE49-F238E27FC236}">
                <a16:creationId xmlns:a16="http://schemas.microsoft.com/office/drawing/2014/main" id="{70C5470A-CD86-CBBB-DB38-7F0D2D908C08}"/>
              </a:ext>
            </a:extLst>
          </p:cNvPr>
          <p:cNvPicPr>
            <a:picLocks noChangeAspect="1"/>
          </p:cNvPicPr>
          <p:nvPr/>
        </p:nvPicPr>
        <p:blipFill>
          <a:blip r:embed="rId2"/>
          <a:stretch>
            <a:fillRect/>
          </a:stretch>
        </p:blipFill>
        <p:spPr>
          <a:xfrm>
            <a:off x="2730588" y="4184011"/>
            <a:ext cx="2880000"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Imagem 12" descr="Interface gráfica do usuário, Aplicativo&#10;&#10;Descrição gerada automaticamente">
            <a:extLst>
              <a:ext uri="{FF2B5EF4-FFF2-40B4-BE49-F238E27FC236}">
                <a16:creationId xmlns:a16="http://schemas.microsoft.com/office/drawing/2014/main" id="{6FCC740B-3FE4-6914-DD97-18051349D140}"/>
              </a:ext>
            </a:extLst>
          </p:cNvPr>
          <p:cNvPicPr>
            <a:picLocks noChangeAspect="1"/>
          </p:cNvPicPr>
          <p:nvPr/>
        </p:nvPicPr>
        <p:blipFill>
          <a:blip r:embed="rId3"/>
          <a:stretch>
            <a:fillRect/>
          </a:stretch>
        </p:blipFill>
        <p:spPr>
          <a:xfrm>
            <a:off x="5115645" y="1665972"/>
            <a:ext cx="3204451"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Imagem 20" descr="Tela de computador com foto de mulher&#10;&#10;Descrição gerada automaticamente">
            <a:extLst>
              <a:ext uri="{FF2B5EF4-FFF2-40B4-BE49-F238E27FC236}">
                <a16:creationId xmlns:a16="http://schemas.microsoft.com/office/drawing/2014/main" id="{0E46783E-FFD3-F41F-DCFC-B7C248ADA536}"/>
              </a:ext>
            </a:extLst>
          </p:cNvPr>
          <p:cNvPicPr>
            <a:picLocks noChangeAspect="1"/>
          </p:cNvPicPr>
          <p:nvPr/>
        </p:nvPicPr>
        <p:blipFill>
          <a:blip r:embed="rId4"/>
          <a:stretch>
            <a:fillRect/>
          </a:stretch>
        </p:blipFill>
        <p:spPr>
          <a:xfrm>
            <a:off x="735187" y="2760092"/>
            <a:ext cx="3231012"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Imagem 16" descr="Pessoas sentadas ao redor de mesa com cadeira&#10;&#10;Descrição gerada automaticamente">
            <a:extLst>
              <a:ext uri="{FF2B5EF4-FFF2-40B4-BE49-F238E27FC236}">
                <a16:creationId xmlns:a16="http://schemas.microsoft.com/office/drawing/2014/main" id="{C4B16557-5DCB-25DD-4B0A-424C5A0E1C1E}"/>
              </a:ext>
            </a:extLst>
          </p:cNvPr>
          <p:cNvPicPr>
            <a:picLocks noChangeAspect="1"/>
          </p:cNvPicPr>
          <p:nvPr/>
        </p:nvPicPr>
        <p:blipFill>
          <a:blip r:embed="rId5"/>
          <a:stretch>
            <a:fillRect/>
          </a:stretch>
        </p:blipFill>
        <p:spPr>
          <a:xfrm>
            <a:off x="2941039" y="2851568"/>
            <a:ext cx="2669549" cy="200216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Imagem 2" descr="Tela de celular com foto de grupo de pessoas posando para foto&#10;&#10;Descrição gerada automaticamente com confiança média">
            <a:extLst>
              <a:ext uri="{FF2B5EF4-FFF2-40B4-BE49-F238E27FC236}">
                <a16:creationId xmlns:a16="http://schemas.microsoft.com/office/drawing/2014/main" id="{A3AF5E28-28CA-BA21-B8A9-F5F4E5605CC2}"/>
              </a:ext>
            </a:extLst>
          </p:cNvPr>
          <p:cNvPicPr>
            <a:picLocks noChangeAspect="1"/>
          </p:cNvPicPr>
          <p:nvPr/>
        </p:nvPicPr>
        <p:blipFill>
          <a:blip r:embed="rId6"/>
          <a:stretch>
            <a:fillRect/>
          </a:stretch>
        </p:blipFill>
        <p:spPr>
          <a:xfrm>
            <a:off x="1999430" y="1209409"/>
            <a:ext cx="3201562"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m 5" descr="Grupo de pessoas sentadas ao redor de uma mesa&#10;&#10;Descrição gerada automaticamente">
            <a:extLst>
              <a:ext uri="{FF2B5EF4-FFF2-40B4-BE49-F238E27FC236}">
                <a16:creationId xmlns:a16="http://schemas.microsoft.com/office/drawing/2014/main" id="{5113D9C0-E466-9D3A-AA7F-83162F818297}"/>
              </a:ext>
            </a:extLst>
          </p:cNvPr>
          <p:cNvPicPr>
            <a:picLocks noChangeAspect="1"/>
          </p:cNvPicPr>
          <p:nvPr/>
        </p:nvPicPr>
        <p:blipFill>
          <a:blip r:embed="rId7"/>
          <a:stretch>
            <a:fillRect/>
          </a:stretch>
        </p:blipFill>
        <p:spPr>
          <a:xfrm>
            <a:off x="5534532" y="3216589"/>
            <a:ext cx="2878424"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79455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2" name="Google Shape;108;p1">
            <a:extLst>
              <a:ext uri="{FF2B5EF4-FFF2-40B4-BE49-F238E27FC236}">
                <a16:creationId xmlns:a16="http://schemas.microsoft.com/office/drawing/2014/main" id="{E7FDD322-4288-158B-7D9A-FE62F211B704}"/>
              </a:ext>
            </a:extLst>
          </p:cNvPr>
          <p:cNvSpPr txBox="1"/>
          <p:nvPr/>
        </p:nvSpPr>
        <p:spPr>
          <a:xfrm>
            <a:off x="974271" y="1520805"/>
            <a:ext cx="7195457" cy="381638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600" b="1" i="0" u="none" strike="noStrike" cap="none" dirty="0">
                <a:solidFill>
                  <a:schemeClr val="accent1"/>
                </a:solidFill>
                <a:latin typeface="Calibri"/>
                <a:ea typeface="Calibri"/>
                <a:cs typeface="Calibri"/>
                <a:sym typeface="Calibri"/>
              </a:rPr>
              <a:t>RELATÓRIO DE ATIVIDADES</a:t>
            </a:r>
          </a:p>
          <a:p>
            <a:pPr marL="0" marR="0" lvl="0" indent="0" algn="ctr" rtl="0">
              <a:spcBef>
                <a:spcPts val="0"/>
              </a:spcBef>
              <a:spcAft>
                <a:spcPts val="0"/>
              </a:spcAft>
              <a:buNone/>
            </a:pPr>
            <a:endParaRPr dirty="0"/>
          </a:p>
          <a:p>
            <a:pPr marL="0" marR="0" lvl="0" indent="0" algn="ctr" rtl="0">
              <a:lnSpc>
                <a:spcPct val="150000"/>
              </a:lnSpc>
              <a:spcBef>
                <a:spcPts val="0"/>
              </a:spcBef>
              <a:spcAft>
                <a:spcPts val="0"/>
              </a:spcAft>
              <a:buNone/>
            </a:pPr>
            <a:r>
              <a:rPr lang="en-US" sz="3200" b="1" dirty="0">
                <a:solidFill>
                  <a:schemeClr val="tx2">
                    <a:lumMod val="25000"/>
                  </a:schemeClr>
                </a:solidFill>
                <a:latin typeface="Calibri"/>
                <a:ea typeface="Calibri"/>
                <a:cs typeface="Calibri"/>
                <a:sym typeface="Calibri"/>
              </a:rPr>
              <a:t>2º QUADRIMESTRE/2023</a:t>
            </a:r>
          </a:p>
          <a:p>
            <a:pPr marL="0" marR="0" lvl="0" indent="0" algn="ctr" rtl="0">
              <a:lnSpc>
                <a:spcPct val="150000"/>
              </a:lnSpc>
              <a:spcBef>
                <a:spcPts val="0"/>
              </a:spcBef>
              <a:spcAft>
                <a:spcPts val="0"/>
              </a:spcAft>
              <a:buNone/>
            </a:pPr>
            <a:r>
              <a:rPr lang="en-US" sz="3200" b="1" dirty="0">
                <a:solidFill>
                  <a:schemeClr val="tx2">
                    <a:lumMod val="25000"/>
                  </a:schemeClr>
                </a:solidFill>
                <a:latin typeface="Calibri"/>
                <a:cs typeface="Calibri"/>
                <a:sym typeface="Calibri"/>
              </a:rPr>
              <a:t>MAIO - AGOSTO 2023</a:t>
            </a:r>
            <a:endParaRPr dirty="0">
              <a:solidFill>
                <a:schemeClr val="tx2">
                  <a:lumMod val="25000"/>
                </a:schemeClr>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6B4EBE84-1520-322B-99A8-5B5EDA60D4C7}"/>
              </a:ext>
            </a:extLst>
          </p:cNvPr>
          <p:cNvSpPr>
            <a:spLocks noGrp="1"/>
          </p:cNvSpPr>
          <p:nvPr>
            <p:ph type="body" idx="1"/>
          </p:nvPr>
        </p:nvSpPr>
        <p:spPr>
          <a:xfrm>
            <a:off x="5822442" y="959951"/>
            <a:ext cx="3321558" cy="648621"/>
          </a:xfrm>
        </p:spPr>
        <p:txBody>
          <a:bodyPr/>
          <a:lstStyle/>
          <a:p>
            <a:pPr marL="114300" indent="0">
              <a:buNone/>
            </a:pPr>
            <a:r>
              <a:rPr lang="pt-BR" dirty="0"/>
              <a:t>Educação na Saúde</a:t>
            </a:r>
          </a:p>
        </p:txBody>
      </p:sp>
      <p:sp>
        <p:nvSpPr>
          <p:cNvPr id="12" name="CaixaDeTexto 11">
            <a:extLst>
              <a:ext uri="{FF2B5EF4-FFF2-40B4-BE49-F238E27FC236}">
                <a16:creationId xmlns:a16="http://schemas.microsoft.com/office/drawing/2014/main" id="{67E6A343-6BE3-69E7-431D-3C9F1C136CAE}"/>
              </a:ext>
            </a:extLst>
          </p:cNvPr>
          <p:cNvSpPr txBox="1"/>
          <p:nvPr/>
        </p:nvSpPr>
        <p:spPr>
          <a:xfrm>
            <a:off x="1906768" y="5823612"/>
            <a:ext cx="5068062" cy="307777"/>
          </a:xfrm>
          <a:prstGeom prst="rect">
            <a:avLst/>
          </a:prstGeom>
          <a:noFill/>
        </p:spPr>
        <p:txBody>
          <a:bodyPr wrap="square" rtlCol="0">
            <a:spAutoFit/>
          </a:bodyPr>
          <a:lstStyle/>
          <a:p>
            <a:r>
              <a:rPr lang="pt-BR" b="1" dirty="0"/>
              <a:t>Oficinas e encontros temáticos nas regiões e municípios </a:t>
            </a:r>
          </a:p>
        </p:txBody>
      </p:sp>
      <p:sp>
        <p:nvSpPr>
          <p:cNvPr id="41" name="Título 1">
            <a:extLst>
              <a:ext uri="{FF2B5EF4-FFF2-40B4-BE49-F238E27FC236}">
                <a16:creationId xmlns:a16="http://schemas.microsoft.com/office/drawing/2014/main" id="{285BC627-7439-DD58-138A-CFD3AB23C263}"/>
              </a:ext>
            </a:extLst>
          </p:cNvPr>
          <p:cNvSpPr>
            <a:spLocks noGrp="1"/>
          </p:cNvSpPr>
          <p:nvPr>
            <p:ph type="title"/>
          </p:nvPr>
        </p:nvSpPr>
        <p:spPr>
          <a:xfrm>
            <a:off x="2642616" y="0"/>
            <a:ext cx="6339078" cy="1325563"/>
          </a:xfrm>
        </p:spPr>
        <p:txBody>
          <a:bodyPr>
            <a:normAutofit fontScale="90000"/>
          </a:bodyPr>
          <a:lstStyle/>
          <a:p>
            <a:pPr algn="r"/>
            <a:r>
              <a:rPr lang="pt-BR" sz="3900" dirty="0"/>
              <a:t>Diretrizes</a:t>
            </a:r>
            <a:br>
              <a:rPr lang="pt-BR" dirty="0"/>
            </a:br>
            <a:r>
              <a:rPr lang="pt-BR" sz="2800" dirty="0"/>
              <a:t>Relatório de Atividades 2º Quadrimestre 2023</a:t>
            </a:r>
          </a:p>
        </p:txBody>
      </p:sp>
      <p:pic>
        <p:nvPicPr>
          <p:cNvPr id="3" name="Imagem 2" descr="Uma imagem contendo no interior, homem, mesa, escritório&#10;&#10;Descrição gerada automaticamente">
            <a:extLst>
              <a:ext uri="{FF2B5EF4-FFF2-40B4-BE49-F238E27FC236}">
                <a16:creationId xmlns:a16="http://schemas.microsoft.com/office/drawing/2014/main" id="{897E48AB-A323-1B3B-E7AC-44262A1FDEE6}"/>
              </a:ext>
            </a:extLst>
          </p:cNvPr>
          <p:cNvPicPr>
            <a:picLocks noChangeAspect="1"/>
          </p:cNvPicPr>
          <p:nvPr/>
        </p:nvPicPr>
        <p:blipFill rotWithShape="1">
          <a:blip r:embed="rId2"/>
          <a:srcRect t="19762" r="18750" b="19328"/>
          <a:stretch/>
        </p:blipFill>
        <p:spPr>
          <a:xfrm rot="10800000">
            <a:off x="954145" y="1891582"/>
            <a:ext cx="3201477"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m 6" descr="Pessoas sentadas ao redor de uma mesa&#10;&#10;Descrição gerada automaticamente">
            <a:extLst>
              <a:ext uri="{FF2B5EF4-FFF2-40B4-BE49-F238E27FC236}">
                <a16:creationId xmlns:a16="http://schemas.microsoft.com/office/drawing/2014/main" id="{B62230A5-5C61-5BB2-F41F-70E053127F1C}"/>
              </a:ext>
            </a:extLst>
          </p:cNvPr>
          <p:cNvPicPr>
            <a:picLocks noChangeAspect="1"/>
          </p:cNvPicPr>
          <p:nvPr/>
        </p:nvPicPr>
        <p:blipFill>
          <a:blip r:embed="rId3"/>
          <a:stretch>
            <a:fillRect/>
          </a:stretch>
        </p:blipFill>
        <p:spPr>
          <a:xfrm>
            <a:off x="4155622" y="2123621"/>
            <a:ext cx="3200000"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m 9" descr="Auditório com pessoas sentadas&#10;&#10;Descrição gerada automaticamente">
            <a:extLst>
              <a:ext uri="{FF2B5EF4-FFF2-40B4-BE49-F238E27FC236}">
                <a16:creationId xmlns:a16="http://schemas.microsoft.com/office/drawing/2014/main" id="{578F2044-671C-9EBC-9BE4-4CC2C8D354CE}"/>
              </a:ext>
            </a:extLst>
          </p:cNvPr>
          <p:cNvPicPr>
            <a:picLocks noChangeAspect="1"/>
          </p:cNvPicPr>
          <p:nvPr/>
        </p:nvPicPr>
        <p:blipFill rotWithShape="1">
          <a:blip r:embed="rId4"/>
          <a:srcRect t="24821"/>
          <a:stretch/>
        </p:blipFill>
        <p:spPr>
          <a:xfrm>
            <a:off x="1315021" y="3542712"/>
            <a:ext cx="3192399"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Imagem 13" descr="Grupo de pessoas em pé posando para foto&#10;&#10;Descrição gerada automaticamente">
            <a:extLst>
              <a:ext uri="{FF2B5EF4-FFF2-40B4-BE49-F238E27FC236}">
                <a16:creationId xmlns:a16="http://schemas.microsoft.com/office/drawing/2014/main" id="{46CCAB1A-87CD-B172-4C6B-A7EE61459DB3}"/>
              </a:ext>
            </a:extLst>
          </p:cNvPr>
          <p:cNvPicPr>
            <a:picLocks noChangeAspect="1"/>
          </p:cNvPicPr>
          <p:nvPr/>
        </p:nvPicPr>
        <p:blipFill>
          <a:blip r:embed="rId5"/>
          <a:stretch>
            <a:fillRect/>
          </a:stretch>
        </p:blipFill>
        <p:spPr>
          <a:xfrm>
            <a:off x="4440799" y="3762027"/>
            <a:ext cx="3996475"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705037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6B4EBE84-1520-322B-99A8-5B5EDA60D4C7}"/>
              </a:ext>
            </a:extLst>
          </p:cNvPr>
          <p:cNvSpPr>
            <a:spLocks noGrp="1"/>
          </p:cNvSpPr>
          <p:nvPr>
            <p:ph type="body" idx="1"/>
          </p:nvPr>
        </p:nvSpPr>
        <p:spPr>
          <a:xfrm>
            <a:off x="5660136" y="1025863"/>
            <a:ext cx="3321558" cy="648621"/>
          </a:xfrm>
        </p:spPr>
        <p:txBody>
          <a:bodyPr/>
          <a:lstStyle/>
          <a:p>
            <a:pPr marL="114300" indent="0">
              <a:buNone/>
            </a:pPr>
            <a:r>
              <a:rPr lang="pt-BR" dirty="0"/>
              <a:t>Educação na Saúde</a:t>
            </a:r>
          </a:p>
        </p:txBody>
      </p:sp>
      <p:sp>
        <p:nvSpPr>
          <p:cNvPr id="12" name="CaixaDeTexto 11">
            <a:extLst>
              <a:ext uri="{FF2B5EF4-FFF2-40B4-BE49-F238E27FC236}">
                <a16:creationId xmlns:a16="http://schemas.microsoft.com/office/drawing/2014/main" id="{67E6A343-6BE3-69E7-431D-3C9F1C136CAE}"/>
              </a:ext>
            </a:extLst>
          </p:cNvPr>
          <p:cNvSpPr txBox="1"/>
          <p:nvPr/>
        </p:nvSpPr>
        <p:spPr>
          <a:xfrm>
            <a:off x="6914822" y="4373241"/>
            <a:ext cx="1834044" cy="307777"/>
          </a:xfrm>
          <a:prstGeom prst="rect">
            <a:avLst/>
          </a:prstGeom>
          <a:noFill/>
        </p:spPr>
        <p:txBody>
          <a:bodyPr wrap="square" rtlCol="0">
            <a:spAutoFit/>
          </a:bodyPr>
          <a:lstStyle/>
          <a:p>
            <a:r>
              <a:rPr lang="pt-BR" b="1" dirty="0"/>
              <a:t>Bem-vindo, Gestor</a:t>
            </a:r>
          </a:p>
        </p:txBody>
      </p:sp>
      <p:sp>
        <p:nvSpPr>
          <p:cNvPr id="23" name="Título 1">
            <a:extLst>
              <a:ext uri="{FF2B5EF4-FFF2-40B4-BE49-F238E27FC236}">
                <a16:creationId xmlns:a16="http://schemas.microsoft.com/office/drawing/2014/main" id="{5DA38CE0-F1F7-0CEB-E5EE-F6FEC2AB4949}"/>
              </a:ext>
            </a:extLst>
          </p:cNvPr>
          <p:cNvSpPr>
            <a:spLocks noGrp="1"/>
          </p:cNvSpPr>
          <p:nvPr>
            <p:ph type="title"/>
          </p:nvPr>
        </p:nvSpPr>
        <p:spPr>
          <a:xfrm>
            <a:off x="2642616" y="0"/>
            <a:ext cx="6339078" cy="1325563"/>
          </a:xfrm>
        </p:spPr>
        <p:txBody>
          <a:bodyPr>
            <a:normAutofit fontScale="90000"/>
          </a:bodyPr>
          <a:lstStyle/>
          <a:p>
            <a:pPr algn="r"/>
            <a:r>
              <a:rPr lang="pt-BR" sz="3900" dirty="0"/>
              <a:t>Diretrizes</a:t>
            </a:r>
            <a:br>
              <a:rPr lang="pt-BR" dirty="0"/>
            </a:br>
            <a:r>
              <a:rPr lang="pt-BR" sz="2800" dirty="0"/>
              <a:t>Relatório de Atividades 2º Quadrimestre 2023</a:t>
            </a:r>
          </a:p>
        </p:txBody>
      </p:sp>
      <p:pic>
        <p:nvPicPr>
          <p:cNvPr id="10" name="Imagem 9" descr="Pessoas sentadas em uma sala&#10;&#10;Descrição gerada automaticamente com confiança média">
            <a:extLst>
              <a:ext uri="{FF2B5EF4-FFF2-40B4-BE49-F238E27FC236}">
                <a16:creationId xmlns:a16="http://schemas.microsoft.com/office/drawing/2014/main" id="{5F6814A7-6F5C-C422-B311-8475E31F2F4A}"/>
              </a:ext>
            </a:extLst>
          </p:cNvPr>
          <p:cNvPicPr>
            <a:picLocks noChangeAspect="1"/>
          </p:cNvPicPr>
          <p:nvPr/>
        </p:nvPicPr>
        <p:blipFill>
          <a:blip r:embed="rId2"/>
          <a:stretch>
            <a:fillRect/>
          </a:stretch>
        </p:blipFill>
        <p:spPr>
          <a:xfrm>
            <a:off x="4430282" y="1674484"/>
            <a:ext cx="3996475"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m 6" descr="Grupo de pessoas sentadas em uma sala&#10;&#10;Descrição gerada automaticamente com confiança média">
            <a:extLst>
              <a:ext uri="{FF2B5EF4-FFF2-40B4-BE49-F238E27FC236}">
                <a16:creationId xmlns:a16="http://schemas.microsoft.com/office/drawing/2014/main" id="{54D36C3C-AB80-966E-C5BC-B0614E98A4FC}"/>
              </a:ext>
            </a:extLst>
          </p:cNvPr>
          <p:cNvPicPr>
            <a:picLocks noChangeAspect="1"/>
          </p:cNvPicPr>
          <p:nvPr/>
        </p:nvPicPr>
        <p:blipFill>
          <a:blip r:embed="rId3"/>
          <a:stretch>
            <a:fillRect/>
          </a:stretch>
        </p:blipFill>
        <p:spPr>
          <a:xfrm>
            <a:off x="717243" y="1678405"/>
            <a:ext cx="3037736"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Imagem 13" descr="Grupo de pessoas em pé ao redor de uma mesa&#10;&#10;Descrição gerada automaticamente">
            <a:extLst>
              <a:ext uri="{FF2B5EF4-FFF2-40B4-BE49-F238E27FC236}">
                <a16:creationId xmlns:a16="http://schemas.microsoft.com/office/drawing/2014/main" id="{7A8CF00B-A309-11C7-ADC5-488F1C260CF8}"/>
              </a:ext>
            </a:extLst>
          </p:cNvPr>
          <p:cNvPicPr>
            <a:picLocks noChangeAspect="1"/>
          </p:cNvPicPr>
          <p:nvPr/>
        </p:nvPicPr>
        <p:blipFill>
          <a:blip r:embed="rId4"/>
          <a:stretch>
            <a:fillRect/>
          </a:stretch>
        </p:blipFill>
        <p:spPr>
          <a:xfrm>
            <a:off x="2373194" y="4902687"/>
            <a:ext cx="3996475"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Imagem 2" descr="Grupo de pessoas em pé&#10;&#10;Descrição gerada automaticamente com confiança média">
            <a:extLst>
              <a:ext uri="{FF2B5EF4-FFF2-40B4-BE49-F238E27FC236}">
                <a16:creationId xmlns:a16="http://schemas.microsoft.com/office/drawing/2014/main" id="{B9B18C46-04ED-CFE3-B838-72751B24DB8E}"/>
              </a:ext>
            </a:extLst>
          </p:cNvPr>
          <p:cNvPicPr>
            <a:picLocks noChangeAspect="1"/>
          </p:cNvPicPr>
          <p:nvPr/>
        </p:nvPicPr>
        <p:blipFill rotWithShape="1">
          <a:blip r:embed="rId5"/>
          <a:srcRect b="21759"/>
          <a:stretch/>
        </p:blipFill>
        <p:spPr>
          <a:xfrm>
            <a:off x="1770891" y="3183015"/>
            <a:ext cx="4907908"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607152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6B4EBE84-1520-322B-99A8-5B5EDA60D4C7}"/>
              </a:ext>
            </a:extLst>
          </p:cNvPr>
          <p:cNvSpPr>
            <a:spLocks noGrp="1"/>
          </p:cNvSpPr>
          <p:nvPr>
            <p:ph type="body" idx="1"/>
          </p:nvPr>
        </p:nvSpPr>
        <p:spPr>
          <a:xfrm>
            <a:off x="5560858" y="1058928"/>
            <a:ext cx="3321558" cy="648621"/>
          </a:xfrm>
        </p:spPr>
        <p:txBody>
          <a:bodyPr/>
          <a:lstStyle/>
          <a:p>
            <a:pPr marL="114300" indent="0">
              <a:buNone/>
            </a:pPr>
            <a:r>
              <a:rPr lang="pt-BR" dirty="0"/>
              <a:t>Educação na Saúde</a:t>
            </a:r>
          </a:p>
        </p:txBody>
      </p:sp>
      <p:sp>
        <p:nvSpPr>
          <p:cNvPr id="12" name="CaixaDeTexto 11">
            <a:extLst>
              <a:ext uri="{FF2B5EF4-FFF2-40B4-BE49-F238E27FC236}">
                <a16:creationId xmlns:a16="http://schemas.microsoft.com/office/drawing/2014/main" id="{67E6A343-6BE3-69E7-431D-3C9F1C136CAE}"/>
              </a:ext>
            </a:extLst>
          </p:cNvPr>
          <p:cNvSpPr txBox="1"/>
          <p:nvPr/>
        </p:nvSpPr>
        <p:spPr>
          <a:xfrm>
            <a:off x="3388178" y="6177548"/>
            <a:ext cx="2172680" cy="307777"/>
          </a:xfrm>
          <a:prstGeom prst="rect">
            <a:avLst/>
          </a:prstGeom>
          <a:noFill/>
        </p:spPr>
        <p:txBody>
          <a:bodyPr wrap="square" rtlCol="0">
            <a:spAutoFit/>
          </a:bodyPr>
          <a:lstStyle/>
          <a:p>
            <a:r>
              <a:rPr lang="pt-BR" b="1" dirty="0"/>
              <a:t>Congresso </a:t>
            </a:r>
            <a:r>
              <a:rPr lang="pt-BR" b="1" dirty="0" err="1"/>
              <a:t>Conasems</a:t>
            </a:r>
            <a:endParaRPr lang="pt-BR" b="1" dirty="0"/>
          </a:p>
        </p:txBody>
      </p:sp>
      <p:sp>
        <p:nvSpPr>
          <p:cNvPr id="23" name="Título 1">
            <a:extLst>
              <a:ext uri="{FF2B5EF4-FFF2-40B4-BE49-F238E27FC236}">
                <a16:creationId xmlns:a16="http://schemas.microsoft.com/office/drawing/2014/main" id="{5DA38CE0-F1F7-0CEB-E5EE-F6FEC2AB4949}"/>
              </a:ext>
            </a:extLst>
          </p:cNvPr>
          <p:cNvSpPr>
            <a:spLocks noGrp="1"/>
          </p:cNvSpPr>
          <p:nvPr>
            <p:ph type="title"/>
          </p:nvPr>
        </p:nvSpPr>
        <p:spPr>
          <a:xfrm>
            <a:off x="2642616" y="0"/>
            <a:ext cx="6339078" cy="1325563"/>
          </a:xfrm>
        </p:spPr>
        <p:txBody>
          <a:bodyPr>
            <a:normAutofit fontScale="90000"/>
          </a:bodyPr>
          <a:lstStyle/>
          <a:p>
            <a:pPr algn="r"/>
            <a:r>
              <a:rPr lang="pt-BR" sz="3900" dirty="0"/>
              <a:t>Diretrizes</a:t>
            </a:r>
            <a:br>
              <a:rPr lang="pt-BR" dirty="0"/>
            </a:br>
            <a:r>
              <a:rPr lang="pt-BR" sz="2800" dirty="0"/>
              <a:t>Relatório de Atividades 2º Quadrimestre 2023</a:t>
            </a:r>
          </a:p>
        </p:txBody>
      </p:sp>
      <p:pic>
        <p:nvPicPr>
          <p:cNvPr id="4" name="Imagem 3" descr="Multidão de pessoas&#10;&#10;Descrição gerada automaticamente">
            <a:extLst>
              <a:ext uri="{FF2B5EF4-FFF2-40B4-BE49-F238E27FC236}">
                <a16:creationId xmlns:a16="http://schemas.microsoft.com/office/drawing/2014/main" id="{A860DC5C-BD8D-0D7E-7490-0AB294CCB102}"/>
              </a:ext>
            </a:extLst>
          </p:cNvPr>
          <p:cNvPicPr>
            <a:picLocks noChangeAspect="1"/>
          </p:cNvPicPr>
          <p:nvPr/>
        </p:nvPicPr>
        <p:blipFill>
          <a:blip r:embed="rId2"/>
          <a:stretch>
            <a:fillRect/>
          </a:stretch>
        </p:blipFill>
        <p:spPr>
          <a:xfrm>
            <a:off x="174130" y="1703934"/>
            <a:ext cx="2700659"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m 7" descr="Tela de computador com jogo&#10;&#10;Descrição gerada automaticamente com confiança média">
            <a:extLst>
              <a:ext uri="{FF2B5EF4-FFF2-40B4-BE49-F238E27FC236}">
                <a16:creationId xmlns:a16="http://schemas.microsoft.com/office/drawing/2014/main" id="{3248DC46-EF55-0124-E75C-5FFCB2E1AC30}"/>
              </a:ext>
            </a:extLst>
          </p:cNvPr>
          <p:cNvPicPr>
            <a:picLocks noChangeAspect="1"/>
          </p:cNvPicPr>
          <p:nvPr/>
        </p:nvPicPr>
        <p:blipFill>
          <a:blip r:embed="rId3"/>
          <a:stretch>
            <a:fillRect/>
          </a:stretch>
        </p:blipFill>
        <p:spPr>
          <a:xfrm>
            <a:off x="2735568" y="2037226"/>
            <a:ext cx="1800000"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Imagem 10" descr="Grupo de pessoas em pé posando para foto&#10;&#10;Descrição gerada automaticamente">
            <a:extLst>
              <a:ext uri="{FF2B5EF4-FFF2-40B4-BE49-F238E27FC236}">
                <a16:creationId xmlns:a16="http://schemas.microsoft.com/office/drawing/2014/main" id="{6A1F2784-366C-0D10-685C-0DD659FBB60A}"/>
              </a:ext>
            </a:extLst>
          </p:cNvPr>
          <p:cNvPicPr>
            <a:picLocks noChangeAspect="1"/>
          </p:cNvPicPr>
          <p:nvPr/>
        </p:nvPicPr>
        <p:blipFill>
          <a:blip r:embed="rId4"/>
          <a:stretch>
            <a:fillRect/>
          </a:stretch>
        </p:blipFill>
        <p:spPr>
          <a:xfrm>
            <a:off x="4252306" y="1762370"/>
            <a:ext cx="2722600"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Imagem 20" descr="Grupo de pessoas posando para foto em quadra&#10;&#10;Descrição gerada automaticamente">
            <a:extLst>
              <a:ext uri="{FF2B5EF4-FFF2-40B4-BE49-F238E27FC236}">
                <a16:creationId xmlns:a16="http://schemas.microsoft.com/office/drawing/2014/main" id="{86BD2891-B2A3-685E-3818-C205D796FD71}"/>
              </a:ext>
            </a:extLst>
          </p:cNvPr>
          <p:cNvPicPr>
            <a:picLocks noChangeAspect="1"/>
          </p:cNvPicPr>
          <p:nvPr/>
        </p:nvPicPr>
        <p:blipFill>
          <a:blip r:embed="rId5"/>
          <a:stretch>
            <a:fillRect/>
          </a:stretch>
        </p:blipFill>
        <p:spPr>
          <a:xfrm>
            <a:off x="387584" y="3503934"/>
            <a:ext cx="2722600"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Imagem 18" descr="Salão com multidão ao redor&#10;&#10;Descrição gerada automaticamente com confiança média">
            <a:extLst>
              <a:ext uri="{FF2B5EF4-FFF2-40B4-BE49-F238E27FC236}">
                <a16:creationId xmlns:a16="http://schemas.microsoft.com/office/drawing/2014/main" id="{3CDBA728-6B06-4DC9-296E-6B571CA1694A}"/>
              </a:ext>
            </a:extLst>
          </p:cNvPr>
          <p:cNvPicPr>
            <a:picLocks noChangeAspect="1"/>
          </p:cNvPicPr>
          <p:nvPr/>
        </p:nvPicPr>
        <p:blipFill>
          <a:blip r:embed="rId6"/>
          <a:stretch>
            <a:fillRect/>
          </a:stretch>
        </p:blipFill>
        <p:spPr>
          <a:xfrm>
            <a:off x="2705415" y="4031032"/>
            <a:ext cx="2694737"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Imagem 14" descr="Grupo de pessoas em pé posando para foto&#10;&#10;Descrição gerada automaticamente">
            <a:extLst>
              <a:ext uri="{FF2B5EF4-FFF2-40B4-BE49-F238E27FC236}">
                <a16:creationId xmlns:a16="http://schemas.microsoft.com/office/drawing/2014/main" id="{FF50CA77-1855-CE79-0DC6-8B3A4E90AD18}"/>
              </a:ext>
            </a:extLst>
          </p:cNvPr>
          <p:cNvPicPr>
            <a:picLocks noChangeAspect="1"/>
          </p:cNvPicPr>
          <p:nvPr/>
        </p:nvPicPr>
        <p:blipFill>
          <a:blip r:embed="rId7"/>
          <a:stretch>
            <a:fillRect/>
          </a:stretch>
        </p:blipFill>
        <p:spPr>
          <a:xfrm>
            <a:off x="6325786" y="2667804"/>
            <a:ext cx="2655908"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Imagem 16" descr="Grupo de pessoas em pé posando para foto&#10;&#10;Descrição gerada automaticamente">
            <a:extLst>
              <a:ext uri="{FF2B5EF4-FFF2-40B4-BE49-F238E27FC236}">
                <a16:creationId xmlns:a16="http://schemas.microsoft.com/office/drawing/2014/main" id="{333A4870-2A02-1042-54A0-BD2432780A96}"/>
              </a:ext>
            </a:extLst>
          </p:cNvPr>
          <p:cNvPicPr>
            <a:picLocks noChangeAspect="1"/>
          </p:cNvPicPr>
          <p:nvPr/>
        </p:nvPicPr>
        <p:blipFill>
          <a:blip r:embed="rId8"/>
          <a:stretch>
            <a:fillRect/>
          </a:stretch>
        </p:blipFill>
        <p:spPr>
          <a:xfrm>
            <a:off x="4951554" y="3431777"/>
            <a:ext cx="2726627" cy="180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654373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AE88C272-4086-0A8B-B3D1-7AB0D8CFDEF6}"/>
              </a:ext>
            </a:extLst>
          </p:cNvPr>
          <p:cNvSpPr>
            <a:spLocks noGrp="1"/>
          </p:cNvSpPr>
          <p:nvPr>
            <p:ph type="body" idx="1"/>
          </p:nvPr>
        </p:nvSpPr>
        <p:spPr>
          <a:xfrm>
            <a:off x="522514" y="1945477"/>
            <a:ext cx="7886700" cy="3221863"/>
          </a:xfrm>
        </p:spPr>
        <p:txBody>
          <a:bodyPr>
            <a:normAutofit lnSpcReduction="10000"/>
          </a:bodyPr>
          <a:lstStyle/>
          <a:p>
            <a:pPr marL="114300" indent="0">
              <a:buNone/>
            </a:pPr>
            <a:r>
              <a:rPr lang="pt-BR" sz="2000" b="1" dirty="0">
                <a:solidFill>
                  <a:schemeClr val="tx1"/>
                </a:solidFill>
                <a:latin typeface="Calibri" panose="020F0502020204030204" pitchFamily="34" charset="0"/>
                <a:ea typeface="Calibri" panose="020F0502020204030204" pitchFamily="34" charset="0"/>
                <a:cs typeface="Calibri" panose="020F0502020204030204" pitchFamily="34" charset="0"/>
              </a:rPr>
              <a:t>Apoio Institucional</a:t>
            </a:r>
          </a:p>
          <a:p>
            <a:pPr marL="114300" indent="0" algn="just">
              <a:buNone/>
            </a:pPr>
            <a:r>
              <a:rPr lang="pt-BR" sz="2000" dirty="0">
                <a:solidFill>
                  <a:schemeClr val="tx1"/>
                </a:solidFill>
                <a:latin typeface="Calibri" panose="020F0502020204030204" pitchFamily="34" charset="0"/>
                <a:ea typeface="Calibri" panose="020F0502020204030204" pitchFamily="34" charset="0"/>
                <a:cs typeface="Calibri" panose="020F0502020204030204" pitchFamily="34" charset="0"/>
              </a:rPr>
              <a:t>O objetivo desta diretriz é realizar o apoio institucional aos gestores visando o fortalecimento da governança regional.</a:t>
            </a:r>
          </a:p>
          <a:p>
            <a:pPr marL="114300" indent="0" algn="just">
              <a:buNone/>
            </a:pPr>
            <a:r>
              <a:rPr lang="pt-BR" sz="2000" dirty="0">
                <a:solidFill>
                  <a:schemeClr val="tx1"/>
                </a:solidFill>
                <a:latin typeface="Calibri" panose="020F0502020204030204" pitchFamily="34" charset="0"/>
                <a:ea typeface="Calibri" panose="020F0502020204030204" pitchFamily="34" charset="0"/>
                <a:cs typeface="Calibri" panose="020F0502020204030204" pitchFamily="34" charset="0"/>
              </a:rPr>
              <a:t>Trata da</a:t>
            </a:r>
            <a:r>
              <a:rPr lang="pt-BR"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agenda permanente e é composta de ações/atividades dos membros da equipe técnica do COSEMS, em especial dos apoiadores regionais. </a:t>
            </a:r>
            <a:endParaRPr lang="pt-BR" sz="2000" dirty="0">
              <a:solidFill>
                <a:schemeClr val="tx1"/>
              </a:solidFill>
              <a:latin typeface="Calibri" panose="020F0502020204030204" pitchFamily="34" charset="0"/>
              <a:ea typeface="Calibri" panose="020F0502020204030204" pitchFamily="34" charset="0"/>
              <a:cs typeface="Calibri" panose="020F0502020204030204" pitchFamily="34" charset="0"/>
              <a:sym typeface="Lato"/>
            </a:endParaRPr>
          </a:p>
          <a:p>
            <a:pPr marL="114300" indent="0" algn="just">
              <a:buNone/>
            </a:pPr>
            <a:r>
              <a:rPr lang="pt-BR" sz="2000" b="0" i="0" u="none" strike="noStrike" cap="none" baseline="0" dirty="0">
                <a:solidFill>
                  <a:schemeClr val="tx1"/>
                </a:solidFill>
                <a:latin typeface="Calibri" panose="020F0502020204030204" pitchFamily="34" charset="0"/>
                <a:ea typeface="Calibri" panose="020F0502020204030204" pitchFamily="34" charset="0"/>
                <a:cs typeface="Calibri" panose="020F0502020204030204" pitchFamily="34" charset="0"/>
                <a:sym typeface="Lato"/>
              </a:rPr>
              <a:t>No </a:t>
            </a:r>
            <a:r>
              <a:rPr lang="pt-BR" sz="2000" dirty="0">
                <a:solidFill>
                  <a:schemeClr val="tx1"/>
                </a:solidFill>
                <a:latin typeface="Calibri" panose="020F0502020204030204" pitchFamily="34" charset="0"/>
                <a:ea typeface="Calibri" panose="020F0502020204030204" pitchFamily="34" charset="0"/>
                <a:cs typeface="Calibri" panose="020F0502020204030204" pitchFamily="34" charset="0"/>
                <a:sym typeface="Lato"/>
              </a:rPr>
              <a:t>segundo</a:t>
            </a:r>
            <a:r>
              <a:rPr lang="pt-BR" sz="2000" b="0" i="0" u="none" strike="noStrike" cap="none" baseline="0" dirty="0">
                <a:solidFill>
                  <a:schemeClr val="tx1"/>
                </a:solidFill>
                <a:latin typeface="Calibri" panose="020F0502020204030204" pitchFamily="34" charset="0"/>
                <a:ea typeface="Calibri" panose="020F0502020204030204" pitchFamily="34" charset="0"/>
                <a:cs typeface="Calibri" panose="020F0502020204030204" pitchFamily="34" charset="0"/>
                <a:sym typeface="Lato"/>
              </a:rPr>
              <a:t> quadrimestre de 2023 </a:t>
            </a:r>
            <a:r>
              <a:rPr lang="pt-BR" sz="2000" dirty="0">
                <a:solidFill>
                  <a:schemeClr val="tx1"/>
                </a:solidFill>
                <a:latin typeface="Calibri" panose="020F0502020204030204" pitchFamily="34" charset="0"/>
                <a:ea typeface="Calibri" panose="020F0502020204030204" pitchFamily="34" charset="0"/>
                <a:cs typeface="Calibri" panose="020F0502020204030204" pitchFamily="34" charset="0"/>
                <a:sym typeface="Lato"/>
              </a:rPr>
              <a:t>foram registradas </a:t>
            </a:r>
            <a:r>
              <a:rPr lang="pt-BR" sz="2000" b="1" dirty="0">
                <a:solidFill>
                  <a:schemeClr val="tx1"/>
                </a:solidFill>
                <a:latin typeface="Calibri" panose="020F0502020204030204" pitchFamily="34" charset="0"/>
                <a:ea typeface="Calibri" panose="020F0502020204030204" pitchFamily="34" charset="0"/>
                <a:cs typeface="Calibri" panose="020F0502020204030204" pitchFamily="34" charset="0"/>
                <a:sym typeface="Lato"/>
              </a:rPr>
              <a:t>677</a:t>
            </a:r>
            <a:r>
              <a:rPr lang="pt-BR" sz="2000" dirty="0">
                <a:solidFill>
                  <a:schemeClr val="tx1"/>
                </a:solidFill>
                <a:latin typeface="Calibri" panose="020F0502020204030204" pitchFamily="34" charset="0"/>
                <a:ea typeface="Calibri" panose="020F0502020204030204" pitchFamily="34" charset="0"/>
                <a:cs typeface="Calibri" panose="020F0502020204030204" pitchFamily="34" charset="0"/>
                <a:sym typeface="Lato"/>
              </a:rPr>
              <a:t> participações/atividades.</a:t>
            </a:r>
          </a:p>
          <a:p>
            <a:pPr marL="114300" indent="0" algn="just">
              <a:buNone/>
            </a:pPr>
            <a:r>
              <a:rPr lang="pt-BR" sz="2000" dirty="0">
                <a:solidFill>
                  <a:schemeClr val="tx1"/>
                </a:solidFill>
                <a:latin typeface="Calibri" panose="020F0502020204030204" pitchFamily="34" charset="0"/>
                <a:ea typeface="Calibri" panose="020F0502020204030204" pitchFamily="34" charset="0"/>
                <a:cs typeface="Calibri" panose="020F0502020204030204" pitchFamily="34" charset="0"/>
                <a:sym typeface="Lato"/>
              </a:rPr>
              <a:t>Dentre estas, destacam-se </a:t>
            </a:r>
            <a:r>
              <a:rPr lang="pt-BR" sz="2000" b="1" dirty="0">
                <a:solidFill>
                  <a:schemeClr val="tx1"/>
                </a:solidFill>
                <a:latin typeface="Calibri" panose="020F0502020204030204" pitchFamily="34" charset="0"/>
                <a:ea typeface="Calibri" panose="020F0502020204030204" pitchFamily="34" charset="0"/>
                <a:cs typeface="Calibri" panose="020F0502020204030204" pitchFamily="34" charset="0"/>
                <a:sym typeface="Lato"/>
              </a:rPr>
              <a:t>65</a:t>
            </a:r>
            <a:r>
              <a:rPr lang="pt-BR" sz="2000" dirty="0">
                <a:solidFill>
                  <a:schemeClr val="tx1"/>
                </a:solidFill>
                <a:latin typeface="Calibri" panose="020F0502020204030204" pitchFamily="34" charset="0"/>
                <a:ea typeface="Calibri" panose="020F0502020204030204" pitchFamily="34" charset="0"/>
                <a:cs typeface="Calibri" panose="020F0502020204030204" pitchFamily="34" charset="0"/>
                <a:sym typeface="Lato"/>
              </a:rPr>
              <a:t> reuniões de CRESEMS e </a:t>
            </a:r>
            <a:r>
              <a:rPr lang="pt-BR" sz="2000" b="1" dirty="0">
                <a:solidFill>
                  <a:schemeClr val="tx1"/>
                </a:solidFill>
                <a:latin typeface="Calibri" panose="020F0502020204030204" pitchFamily="34" charset="0"/>
                <a:ea typeface="Calibri" panose="020F0502020204030204" pitchFamily="34" charset="0"/>
                <a:cs typeface="Calibri" panose="020F0502020204030204" pitchFamily="34" charset="0"/>
                <a:sym typeface="Lato"/>
              </a:rPr>
              <a:t>50</a:t>
            </a:r>
            <a:r>
              <a:rPr lang="pt-BR" sz="2000" dirty="0">
                <a:solidFill>
                  <a:schemeClr val="tx1"/>
                </a:solidFill>
                <a:latin typeface="Calibri" panose="020F0502020204030204" pitchFamily="34" charset="0"/>
                <a:ea typeface="Calibri" panose="020F0502020204030204" pitchFamily="34" charset="0"/>
                <a:cs typeface="Calibri" panose="020F0502020204030204" pitchFamily="34" charset="0"/>
                <a:sym typeface="Lato"/>
              </a:rPr>
              <a:t> a reuniões de CIR. </a:t>
            </a:r>
            <a:endParaRPr lang="pt-BR" sz="2000" b="0" i="0" u="none" strike="noStrike" cap="none" baseline="0" dirty="0">
              <a:solidFill>
                <a:schemeClr val="tx1"/>
              </a:solidFill>
              <a:latin typeface="Calibri" panose="020F0502020204030204" pitchFamily="34" charset="0"/>
              <a:ea typeface="Calibri" panose="020F0502020204030204" pitchFamily="34" charset="0"/>
              <a:cs typeface="Calibri" panose="020F0502020204030204" pitchFamily="34" charset="0"/>
              <a:sym typeface="Lato"/>
            </a:endParaRPr>
          </a:p>
        </p:txBody>
      </p:sp>
      <p:sp>
        <p:nvSpPr>
          <p:cNvPr id="6" name="Título 1">
            <a:extLst>
              <a:ext uri="{FF2B5EF4-FFF2-40B4-BE49-F238E27FC236}">
                <a16:creationId xmlns:a16="http://schemas.microsoft.com/office/drawing/2014/main" id="{81FDCA07-E9E3-8E0F-0064-FCDEAAB18777}"/>
              </a:ext>
            </a:extLst>
          </p:cNvPr>
          <p:cNvSpPr>
            <a:spLocks noGrp="1"/>
          </p:cNvSpPr>
          <p:nvPr>
            <p:ph type="title"/>
          </p:nvPr>
        </p:nvSpPr>
        <p:spPr>
          <a:xfrm>
            <a:off x="2642616" y="0"/>
            <a:ext cx="6339078" cy="1325563"/>
          </a:xfrm>
        </p:spPr>
        <p:txBody>
          <a:bodyPr>
            <a:normAutofit fontScale="90000"/>
          </a:bodyPr>
          <a:lstStyle/>
          <a:p>
            <a:pPr algn="r"/>
            <a:r>
              <a:rPr lang="pt-BR" sz="3900" dirty="0"/>
              <a:t>Diretrizes</a:t>
            </a:r>
            <a:br>
              <a:rPr lang="pt-BR" dirty="0"/>
            </a:br>
            <a:r>
              <a:rPr lang="pt-BR" sz="2800" dirty="0"/>
              <a:t>Relatório de Atividades 2º Quadrimestre 2023</a:t>
            </a:r>
          </a:p>
        </p:txBody>
      </p:sp>
    </p:spTree>
    <p:extLst>
      <p:ext uri="{BB962C8B-B14F-4D97-AF65-F5344CB8AC3E}">
        <p14:creationId xmlns:p14="http://schemas.microsoft.com/office/powerpoint/2010/main" val="8286590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6B4EBE84-1520-322B-99A8-5B5EDA60D4C7}"/>
              </a:ext>
            </a:extLst>
          </p:cNvPr>
          <p:cNvSpPr>
            <a:spLocks noGrp="1"/>
          </p:cNvSpPr>
          <p:nvPr>
            <p:ph type="body" idx="1"/>
          </p:nvPr>
        </p:nvSpPr>
        <p:spPr>
          <a:xfrm>
            <a:off x="5915678" y="905048"/>
            <a:ext cx="3321558" cy="648621"/>
          </a:xfrm>
        </p:spPr>
        <p:txBody>
          <a:bodyPr/>
          <a:lstStyle/>
          <a:p>
            <a:pPr marL="114300" indent="0">
              <a:buNone/>
            </a:pPr>
            <a:r>
              <a:rPr lang="pt-BR" dirty="0"/>
              <a:t>Apoio Institucional</a:t>
            </a:r>
          </a:p>
        </p:txBody>
      </p:sp>
      <p:sp>
        <p:nvSpPr>
          <p:cNvPr id="3" name="CaixaDeTexto 2">
            <a:extLst>
              <a:ext uri="{FF2B5EF4-FFF2-40B4-BE49-F238E27FC236}">
                <a16:creationId xmlns:a16="http://schemas.microsoft.com/office/drawing/2014/main" id="{BEA245B4-A182-4E6B-16E0-14C1854702CC}"/>
              </a:ext>
            </a:extLst>
          </p:cNvPr>
          <p:cNvSpPr txBox="1"/>
          <p:nvPr/>
        </p:nvSpPr>
        <p:spPr>
          <a:xfrm>
            <a:off x="3023603" y="6192698"/>
            <a:ext cx="3017520" cy="307777"/>
          </a:xfrm>
          <a:prstGeom prst="rect">
            <a:avLst/>
          </a:prstGeom>
          <a:noFill/>
        </p:spPr>
        <p:txBody>
          <a:bodyPr wrap="square" rtlCol="0">
            <a:spAutoFit/>
          </a:bodyPr>
          <a:lstStyle/>
          <a:p>
            <a:r>
              <a:rPr lang="pt-BR" b="1" dirty="0"/>
              <a:t>Reuniões de CIR e CRESEMS</a:t>
            </a:r>
          </a:p>
        </p:txBody>
      </p:sp>
      <p:pic>
        <p:nvPicPr>
          <p:cNvPr id="7" name="Imagem 6" descr="Grupo de pessoas posando para foto&#10;&#10;Descrição gerada automaticamente">
            <a:extLst>
              <a:ext uri="{FF2B5EF4-FFF2-40B4-BE49-F238E27FC236}">
                <a16:creationId xmlns:a16="http://schemas.microsoft.com/office/drawing/2014/main" id="{59BA5CF5-3568-0734-8881-0E05DE3468C4}"/>
              </a:ext>
            </a:extLst>
          </p:cNvPr>
          <p:cNvPicPr>
            <a:picLocks noChangeAspect="1"/>
          </p:cNvPicPr>
          <p:nvPr/>
        </p:nvPicPr>
        <p:blipFill>
          <a:blip r:embed="rId2"/>
          <a:stretch>
            <a:fillRect/>
          </a:stretch>
        </p:blipFill>
        <p:spPr>
          <a:xfrm>
            <a:off x="998816" y="1706540"/>
            <a:ext cx="2340000" cy="10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Imagem 12" descr="Pessoas sentadas em cadeiras&#10;&#10;Descrição gerada automaticamente com confiança média">
            <a:extLst>
              <a:ext uri="{FF2B5EF4-FFF2-40B4-BE49-F238E27FC236}">
                <a16:creationId xmlns:a16="http://schemas.microsoft.com/office/drawing/2014/main" id="{64FC1095-8135-D4A1-6F74-0C01FB914B19}"/>
              </a:ext>
            </a:extLst>
          </p:cNvPr>
          <p:cNvPicPr>
            <a:picLocks noChangeAspect="1"/>
          </p:cNvPicPr>
          <p:nvPr/>
        </p:nvPicPr>
        <p:blipFill>
          <a:blip r:embed="rId3"/>
          <a:stretch>
            <a:fillRect/>
          </a:stretch>
        </p:blipFill>
        <p:spPr>
          <a:xfrm>
            <a:off x="378681" y="2754493"/>
            <a:ext cx="1440000" cy="10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Imagem 15" descr="Pessoas sentadas em uma sala&#10;&#10;Descrição gerada automaticamente com confiança média">
            <a:extLst>
              <a:ext uri="{FF2B5EF4-FFF2-40B4-BE49-F238E27FC236}">
                <a16:creationId xmlns:a16="http://schemas.microsoft.com/office/drawing/2014/main" id="{64FF74D1-CF2F-786B-CCB9-DA166A6CEF8F}"/>
              </a:ext>
            </a:extLst>
          </p:cNvPr>
          <p:cNvPicPr>
            <a:picLocks noChangeAspect="1"/>
          </p:cNvPicPr>
          <p:nvPr/>
        </p:nvPicPr>
        <p:blipFill>
          <a:blip r:embed="rId4"/>
          <a:stretch>
            <a:fillRect/>
          </a:stretch>
        </p:blipFill>
        <p:spPr>
          <a:xfrm>
            <a:off x="5178572" y="4166588"/>
            <a:ext cx="2397885" cy="10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Imagem 28" descr="Grupo de pessoas em pé&#10;&#10;Descrição gerada automaticamente">
            <a:extLst>
              <a:ext uri="{FF2B5EF4-FFF2-40B4-BE49-F238E27FC236}">
                <a16:creationId xmlns:a16="http://schemas.microsoft.com/office/drawing/2014/main" id="{8341146A-F70F-ABA4-A938-1FAD2B9863EE}"/>
              </a:ext>
            </a:extLst>
          </p:cNvPr>
          <p:cNvPicPr>
            <a:picLocks noChangeAspect="1"/>
          </p:cNvPicPr>
          <p:nvPr/>
        </p:nvPicPr>
        <p:blipFill>
          <a:blip r:embed="rId5"/>
          <a:stretch>
            <a:fillRect/>
          </a:stretch>
        </p:blipFill>
        <p:spPr>
          <a:xfrm>
            <a:off x="3649091" y="1717671"/>
            <a:ext cx="2400000" cy="10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7" name="Imagem 36" descr="Grupo de pessoas sentadas ao redor de uma mesa&#10;&#10;Descrição gerada automaticamente">
            <a:extLst>
              <a:ext uri="{FF2B5EF4-FFF2-40B4-BE49-F238E27FC236}">
                <a16:creationId xmlns:a16="http://schemas.microsoft.com/office/drawing/2014/main" id="{2679C510-1AC8-A233-980F-6ADD1836FE4C}"/>
              </a:ext>
            </a:extLst>
          </p:cNvPr>
          <p:cNvPicPr>
            <a:picLocks noChangeAspect="1"/>
          </p:cNvPicPr>
          <p:nvPr/>
        </p:nvPicPr>
        <p:blipFill>
          <a:blip r:embed="rId6"/>
          <a:stretch>
            <a:fillRect/>
          </a:stretch>
        </p:blipFill>
        <p:spPr>
          <a:xfrm>
            <a:off x="1141857" y="3572564"/>
            <a:ext cx="1440000" cy="10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9" name="Imagem 38" descr="Uma imagem contendo teto, no interior, pessoa, quarto&#10;&#10;Descrição gerada automaticamente">
            <a:extLst>
              <a:ext uri="{FF2B5EF4-FFF2-40B4-BE49-F238E27FC236}">
                <a16:creationId xmlns:a16="http://schemas.microsoft.com/office/drawing/2014/main" id="{97FB83DB-AE11-470B-2602-F0E2DFEC577F}"/>
              </a:ext>
            </a:extLst>
          </p:cNvPr>
          <p:cNvPicPr>
            <a:picLocks noChangeAspect="1"/>
          </p:cNvPicPr>
          <p:nvPr/>
        </p:nvPicPr>
        <p:blipFill>
          <a:blip r:embed="rId7"/>
          <a:stretch>
            <a:fillRect/>
          </a:stretch>
        </p:blipFill>
        <p:spPr>
          <a:xfrm>
            <a:off x="2533884" y="4611460"/>
            <a:ext cx="1834205" cy="10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3" name="Imagem 42" descr="Grupo de pessoas sentadas em cadeiras&#10;&#10;Descrição gerada automaticamente">
            <a:extLst>
              <a:ext uri="{FF2B5EF4-FFF2-40B4-BE49-F238E27FC236}">
                <a16:creationId xmlns:a16="http://schemas.microsoft.com/office/drawing/2014/main" id="{091DAE57-F280-CE6E-C29A-5D6434A71B31}"/>
              </a:ext>
            </a:extLst>
          </p:cNvPr>
          <p:cNvPicPr>
            <a:picLocks noChangeAspect="1"/>
          </p:cNvPicPr>
          <p:nvPr/>
        </p:nvPicPr>
        <p:blipFill>
          <a:blip r:embed="rId8"/>
          <a:stretch>
            <a:fillRect/>
          </a:stretch>
        </p:blipFill>
        <p:spPr>
          <a:xfrm>
            <a:off x="6319443" y="1706540"/>
            <a:ext cx="1440000" cy="10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5" name="Imagem 44" descr="Grupo de pessoas sentadas ao redor de uma mesa&#10;&#10;Descrição gerada automaticamente">
            <a:extLst>
              <a:ext uri="{FF2B5EF4-FFF2-40B4-BE49-F238E27FC236}">
                <a16:creationId xmlns:a16="http://schemas.microsoft.com/office/drawing/2014/main" id="{29636D7B-6DCA-725A-D5AD-C4D4CC5DCC88}"/>
              </a:ext>
            </a:extLst>
          </p:cNvPr>
          <p:cNvPicPr>
            <a:picLocks noChangeAspect="1"/>
          </p:cNvPicPr>
          <p:nvPr/>
        </p:nvPicPr>
        <p:blipFill>
          <a:blip r:embed="rId9"/>
          <a:stretch>
            <a:fillRect/>
          </a:stretch>
        </p:blipFill>
        <p:spPr>
          <a:xfrm>
            <a:off x="7039443" y="2646048"/>
            <a:ext cx="1440000" cy="10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m 9" descr="Grupo de pessoas sentadas ao redor de uma mesa com cadeiras&#10;&#10;Descrição gerada automaticamente">
            <a:extLst>
              <a:ext uri="{FF2B5EF4-FFF2-40B4-BE49-F238E27FC236}">
                <a16:creationId xmlns:a16="http://schemas.microsoft.com/office/drawing/2014/main" id="{07448AF5-3BCE-8628-AFEA-F49E11FAD49C}"/>
              </a:ext>
            </a:extLst>
          </p:cNvPr>
          <p:cNvPicPr>
            <a:picLocks noChangeAspect="1"/>
          </p:cNvPicPr>
          <p:nvPr/>
        </p:nvPicPr>
        <p:blipFill>
          <a:blip r:embed="rId10"/>
          <a:stretch>
            <a:fillRect/>
          </a:stretch>
        </p:blipFill>
        <p:spPr>
          <a:xfrm>
            <a:off x="5239443" y="2687080"/>
            <a:ext cx="1440000" cy="10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2" name="Imagem 31" descr="Pessoas sentadas ao redor de uma mesa com cadeiras&#10;&#10;Descrição gerada automaticamente">
            <a:extLst>
              <a:ext uri="{FF2B5EF4-FFF2-40B4-BE49-F238E27FC236}">
                <a16:creationId xmlns:a16="http://schemas.microsoft.com/office/drawing/2014/main" id="{376C622F-E458-596E-829E-4094448790F3}"/>
              </a:ext>
            </a:extLst>
          </p:cNvPr>
          <p:cNvPicPr>
            <a:picLocks noChangeAspect="1"/>
          </p:cNvPicPr>
          <p:nvPr/>
        </p:nvPicPr>
        <p:blipFill>
          <a:blip r:embed="rId11"/>
          <a:stretch>
            <a:fillRect/>
          </a:stretch>
        </p:blipFill>
        <p:spPr>
          <a:xfrm>
            <a:off x="3972986" y="3691854"/>
            <a:ext cx="1440000" cy="10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 name="Imagem 40" descr="Grupo de pessoas em pé posando para foto&#10;&#10;Descrição gerada automaticamente">
            <a:extLst>
              <a:ext uri="{FF2B5EF4-FFF2-40B4-BE49-F238E27FC236}">
                <a16:creationId xmlns:a16="http://schemas.microsoft.com/office/drawing/2014/main" id="{CB3D113F-E1AA-8A71-C909-F63A742E502E}"/>
              </a:ext>
            </a:extLst>
          </p:cNvPr>
          <p:cNvPicPr>
            <a:picLocks noChangeAspect="1"/>
          </p:cNvPicPr>
          <p:nvPr/>
        </p:nvPicPr>
        <p:blipFill>
          <a:blip r:embed="rId12"/>
          <a:stretch>
            <a:fillRect/>
          </a:stretch>
        </p:blipFill>
        <p:spPr>
          <a:xfrm>
            <a:off x="2258012" y="2722445"/>
            <a:ext cx="2542100" cy="10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8" name="Título 1">
            <a:extLst>
              <a:ext uri="{FF2B5EF4-FFF2-40B4-BE49-F238E27FC236}">
                <a16:creationId xmlns:a16="http://schemas.microsoft.com/office/drawing/2014/main" id="{247DB7AF-9E73-1FCA-CC3D-09812A9CA3BF}"/>
              </a:ext>
            </a:extLst>
          </p:cNvPr>
          <p:cNvSpPr txBox="1">
            <a:spLocks/>
          </p:cNvSpPr>
          <p:nvPr/>
        </p:nvSpPr>
        <p:spPr>
          <a:xfrm>
            <a:off x="1567543" y="1"/>
            <a:ext cx="7414151" cy="1136898"/>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r"/>
            <a:r>
              <a:rPr lang="pt-BR" sz="3900" dirty="0"/>
              <a:t>Diretrizes</a:t>
            </a:r>
            <a:br>
              <a:rPr lang="pt-BR" dirty="0"/>
            </a:br>
            <a:r>
              <a:rPr lang="pt-BR" sz="2800" dirty="0"/>
              <a:t>Relatório de Atividades 2º Quadrimestre 2023</a:t>
            </a:r>
          </a:p>
        </p:txBody>
      </p:sp>
    </p:spTree>
    <p:extLst>
      <p:ext uri="{BB962C8B-B14F-4D97-AF65-F5344CB8AC3E}">
        <p14:creationId xmlns:p14="http://schemas.microsoft.com/office/powerpoint/2010/main" val="38798081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6B4EBE84-1520-322B-99A8-5B5EDA60D4C7}"/>
              </a:ext>
            </a:extLst>
          </p:cNvPr>
          <p:cNvSpPr>
            <a:spLocks noGrp="1"/>
          </p:cNvSpPr>
          <p:nvPr>
            <p:ph type="body" idx="1"/>
          </p:nvPr>
        </p:nvSpPr>
        <p:spPr>
          <a:xfrm>
            <a:off x="6022113" y="1001252"/>
            <a:ext cx="3321558" cy="648621"/>
          </a:xfrm>
        </p:spPr>
        <p:txBody>
          <a:bodyPr/>
          <a:lstStyle/>
          <a:p>
            <a:pPr marL="114300" indent="0">
              <a:buNone/>
            </a:pPr>
            <a:r>
              <a:rPr lang="pt-BR" dirty="0"/>
              <a:t>Apoio Institucional</a:t>
            </a:r>
          </a:p>
        </p:txBody>
      </p:sp>
      <p:sp>
        <p:nvSpPr>
          <p:cNvPr id="3" name="CaixaDeTexto 2">
            <a:extLst>
              <a:ext uri="{FF2B5EF4-FFF2-40B4-BE49-F238E27FC236}">
                <a16:creationId xmlns:a16="http://schemas.microsoft.com/office/drawing/2014/main" id="{BEA245B4-A182-4E6B-16E0-14C1854702CC}"/>
              </a:ext>
            </a:extLst>
          </p:cNvPr>
          <p:cNvSpPr txBox="1"/>
          <p:nvPr/>
        </p:nvSpPr>
        <p:spPr>
          <a:xfrm>
            <a:off x="2840355" y="6005331"/>
            <a:ext cx="3017520" cy="307777"/>
          </a:xfrm>
          <a:prstGeom prst="rect">
            <a:avLst/>
          </a:prstGeom>
          <a:noFill/>
        </p:spPr>
        <p:txBody>
          <a:bodyPr wrap="square" rtlCol="0">
            <a:spAutoFit/>
          </a:bodyPr>
          <a:lstStyle/>
          <a:p>
            <a:r>
              <a:rPr lang="pt-BR" b="1" dirty="0"/>
              <a:t>Reuniões de CIR e CRESEMS</a:t>
            </a:r>
          </a:p>
        </p:txBody>
      </p:sp>
      <p:sp>
        <p:nvSpPr>
          <p:cNvPr id="33" name="Título 1">
            <a:extLst>
              <a:ext uri="{FF2B5EF4-FFF2-40B4-BE49-F238E27FC236}">
                <a16:creationId xmlns:a16="http://schemas.microsoft.com/office/drawing/2014/main" id="{2320381E-29EA-F80C-8408-75D35EE078B4}"/>
              </a:ext>
            </a:extLst>
          </p:cNvPr>
          <p:cNvSpPr txBox="1">
            <a:spLocks/>
          </p:cNvSpPr>
          <p:nvPr/>
        </p:nvSpPr>
        <p:spPr>
          <a:xfrm>
            <a:off x="2098221" y="0"/>
            <a:ext cx="6883473" cy="1325563"/>
          </a:xfrm>
          <a:prstGeom prst="rect">
            <a:avLst/>
          </a:prstGeom>
          <a:noFill/>
          <a:ln>
            <a:noFill/>
          </a:ln>
        </p:spPr>
        <p:txBody>
          <a:bodyPr spcFirstLastPara="1" wrap="square" lIns="91425" tIns="45700" rIns="91425" bIns="45700" anchor="ctr" anchorCtr="0">
            <a:normAutofit fontScale="975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r"/>
            <a:r>
              <a:rPr lang="pt-BR" sz="3900" dirty="0"/>
              <a:t>Diretrizes</a:t>
            </a:r>
            <a:br>
              <a:rPr lang="pt-BR" dirty="0"/>
            </a:br>
            <a:r>
              <a:rPr lang="pt-BR" sz="2800" dirty="0"/>
              <a:t>Relatório de Atividades 2º Quadrimestre 2023</a:t>
            </a:r>
          </a:p>
        </p:txBody>
      </p:sp>
      <p:pic>
        <p:nvPicPr>
          <p:cNvPr id="4" name="Imagem 3" descr="Pessoas sentadas ao redor de um computador&#10;&#10;Descrição gerada automaticamente">
            <a:extLst>
              <a:ext uri="{FF2B5EF4-FFF2-40B4-BE49-F238E27FC236}">
                <a16:creationId xmlns:a16="http://schemas.microsoft.com/office/drawing/2014/main" id="{A1C18522-DFF8-C267-909C-6B9AC2B848DE}"/>
              </a:ext>
            </a:extLst>
          </p:cNvPr>
          <p:cNvPicPr>
            <a:picLocks noChangeAspect="1"/>
          </p:cNvPicPr>
          <p:nvPr/>
        </p:nvPicPr>
        <p:blipFill>
          <a:blip r:embed="rId2"/>
          <a:stretch>
            <a:fillRect/>
          </a:stretch>
        </p:blipFill>
        <p:spPr>
          <a:xfrm>
            <a:off x="335043" y="1715604"/>
            <a:ext cx="2400000" cy="10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m 7" descr="Grupo de pessoas sentadas ao redor de uma mesa&#10;&#10;Descrição gerada automaticamente">
            <a:extLst>
              <a:ext uri="{FF2B5EF4-FFF2-40B4-BE49-F238E27FC236}">
                <a16:creationId xmlns:a16="http://schemas.microsoft.com/office/drawing/2014/main" id="{0D83C952-44F1-5C4C-9BA9-7D2F1F49BB88}"/>
              </a:ext>
            </a:extLst>
          </p:cNvPr>
          <p:cNvPicPr>
            <a:picLocks noChangeAspect="1"/>
          </p:cNvPicPr>
          <p:nvPr/>
        </p:nvPicPr>
        <p:blipFill>
          <a:blip r:embed="rId3"/>
          <a:stretch>
            <a:fillRect/>
          </a:stretch>
        </p:blipFill>
        <p:spPr>
          <a:xfrm>
            <a:off x="3010981" y="1711447"/>
            <a:ext cx="2336604" cy="10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Imagem 10" descr="Mulher sorrindo posando para foto e pessoas ao redor de uma mesa&#10;&#10;Descrição gerada automaticamente">
            <a:extLst>
              <a:ext uri="{FF2B5EF4-FFF2-40B4-BE49-F238E27FC236}">
                <a16:creationId xmlns:a16="http://schemas.microsoft.com/office/drawing/2014/main" id="{0DDDD474-207A-8502-4FCD-BFAF23C88CC7}"/>
              </a:ext>
            </a:extLst>
          </p:cNvPr>
          <p:cNvPicPr>
            <a:picLocks noChangeAspect="1"/>
          </p:cNvPicPr>
          <p:nvPr/>
        </p:nvPicPr>
        <p:blipFill>
          <a:blip r:embed="rId4"/>
          <a:stretch>
            <a:fillRect/>
          </a:stretch>
        </p:blipFill>
        <p:spPr>
          <a:xfrm>
            <a:off x="5688959" y="1707300"/>
            <a:ext cx="1440000" cy="10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Imagem 12" descr="Homem sentado em cadeira&#10;&#10;Descrição gerada automaticamente com confiança média">
            <a:extLst>
              <a:ext uri="{FF2B5EF4-FFF2-40B4-BE49-F238E27FC236}">
                <a16:creationId xmlns:a16="http://schemas.microsoft.com/office/drawing/2014/main" id="{69C61F49-DB76-4724-7ED0-1FC77EFFC9B1}"/>
              </a:ext>
            </a:extLst>
          </p:cNvPr>
          <p:cNvPicPr>
            <a:picLocks noChangeAspect="1"/>
          </p:cNvPicPr>
          <p:nvPr/>
        </p:nvPicPr>
        <p:blipFill>
          <a:blip r:embed="rId5"/>
          <a:stretch>
            <a:fillRect/>
          </a:stretch>
        </p:blipFill>
        <p:spPr>
          <a:xfrm>
            <a:off x="1565174" y="2690868"/>
            <a:ext cx="2403338" cy="10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Imagem 16" descr="Pessoas sentadas em cadeiras&#10;&#10;Descrição gerada automaticamente com confiança média">
            <a:extLst>
              <a:ext uri="{FF2B5EF4-FFF2-40B4-BE49-F238E27FC236}">
                <a16:creationId xmlns:a16="http://schemas.microsoft.com/office/drawing/2014/main" id="{32C347CB-0DC9-116E-446E-A534497D0B3B}"/>
              </a:ext>
            </a:extLst>
          </p:cNvPr>
          <p:cNvPicPr>
            <a:picLocks noChangeAspect="1"/>
          </p:cNvPicPr>
          <p:nvPr/>
        </p:nvPicPr>
        <p:blipFill>
          <a:blip r:embed="rId6"/>
          <a:stretch>
            <a:fillRect/>
          </a:stretch>
        </p:blipFill>
        <p:spPr>
          <a:xfrm>
            <a:off x="2735043" y="3638162"/>
            <a:ext cx="1920000" cy="10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Imagem 20" descr="Pessoas sentadas ao redor de mesa com cadeira&#10;&#10;Descrição gerada automaticamente">
            <a:extLst>
              <a:ext uri="{FF2B5EF4-FFF2-40B4-BE49-F238E27FC236}">
                <a16:creationId xmlns:a16="http://schemas.microsoft.com/office/drawing/2014/main" id="{2F9BD104-5B7D-C349-5016-7819F8625931}"/>
              </a:ext>
            </a:extLst>
          </p:cNvPr>
          <p:cNvPicPr>
            <a:picLocks noChangeAspect="1"/>
          </p:cNvPicPr>
          <p:nvPr/>
        </p:nvPicPr>
        <p:blipFill rotWithShape="1">
          <a:blip r:embed="rId7"/>
          <a:srcRect t="24057" b="12434"/>
          <a:stretch/>
        </p:blipFill>
        <p:spPr>
          <a:xfrm>
            <a:off x="7470333" y="1715604"/>
            <a:ext cx="956555" cy="10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Imagem 24" descr="Pessoas sentadas em cadeiras&#10;&#10;Descrição gerada automaticamente com confiança média">
            <a:extLst>
              <a:ext uri="{FF2B5EF4-FFF2-40B4-BE49-F238E27FC236}">
                <a16:creationId xmlns:a16="http://schemas.microsoft.com/office/drawing/2014/main" id="{EEF0351C-83CB-9632-38CC-AC7D7A09D7C6}"/>
              </a:ext>
            </a:extLst>
          </p:cNvPr>
          <p:cNvPicPr>
            <a:picLocks noChangeAspect="1"/>
          </p:cNvPicPr>
          <p:nvPr/>
        </p:nvPicPr>
        <p:blipFill>
          <a:blip r:embed="rId8"/>
          <a:stretch>
            <a:fillRect/>
          </a:stretch>
        </p:blipFill>
        <p:spPr>
          <a:xfrm>
            <a:off x="6508610" y="2727487"/>
            <a:ext cx="1440000" cy="10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8" name="Imagem 27" descr="Grupo de pessoas sentadas em cadeiras&#10;&#10;Descrição gerada automaticamente">
            <a:extLst>
              <a:ext uri="{FF2B5EF4-FFF2-40B4-BE49-F238E27FC236}">
                <a16:creationId xmlns:a16="http://schemas.microsoft.com/office/drawing/2014/main" id="{121C30D1-DF2E-0BE2-936C-B45E551B8083}"/>
              </a:ext>
            </a:extLst>
          </p:cNvPr>
          <p:cNvPicPr>
            <a:picLocks noChangeAspect="1"/>
          </p:cNvPicPr>
          <p:nvPr/>
        </p:nvPicPr>
        <p:blipFill>
          <a:blip r:embed="rId9"/>
          <a:stretch>
            <a:fillRect/>
          </a:stretch>
        </p:blipFill>
        <p:spPr>
          <a:xfrm>
            <a:off x="1945964" y="4585456"/>
            <a:ext cx="1440000" cy="10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1" name="Imagem 30" descr="Interface gráfica do usuário, Aplicativo&#10;&#10;Descrição gerada automaticamente">
            <a:extLst>
              <a:ext uri="{FF2B5EF4-FFF2-40B4-BE49-F238E27FC236}">
                <a16:creationId xmlns:a16="http://schemas.microsoft.com/office/drawing/2014/main" id="{4D26F1B1-8BDC-7091-875C-B8FD1B3B4CB1}"/>
              </a:ext>
            </a:extLst>
          </p:cNvPr>
          <p:cNvPicPr>
            <a:picLocks noChangeAspect="1"/>
          </p:cNvPicPr>
          <p:nvPr/>
        </p:nvPicPr>
        <p:blipFill>
          <a:blip r:embed="rId10"/>
          <a:stretch>
            <a:fillRect/>
          </a:stretch>
        </p:blipFill>
        <p:spPr>
          <a:xfrm>
            <a:off x="5050632" y="3673557"/>
            <a:ext cx="1920937" cy="10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4" name="Imagem 33" descr="Pessoas sentadas em uma sala&#10;&#10;Descrição gerada automaticamente com confiança média">
            <a:extLst>
              <a:ext uri="{FF2B5EF4-FFF2-40B4-BE49-F238E27FC236}">
                <a16:creationId xmlns:a16="http://schemas.microsoft.com/office/drawing/2014/main" id="{5CC81760-0D8F-E533-F611-C0F84335282E}"/>
              </a:ext>
            </a:extLst>
          </p:cNvPr>
          <p:cNvPicPr>
            <a:picLocks noChangeAspect="1"/>
          </p:cNvPicPr>
          <p:nvPr/>
        </p:nvPicPr>
        <p:blipFill>
          <a:blip r:embed="rId11"/>
          <a:stretch>
            <a:fillRect/>
          </a:stretch>
        </p:blipFill>
        <p:spPr>
          <a:xfrm>
            <a:off x="4036885" y="4634836"/>
            <a:ext cx="1920000" cy="10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6" name="Imagem 35" descr="Grupo de pessoas posando para foto&#10;&#10;Descrição gerada automaticamente">
            <a:extLst>
              <a:ext uri="{FF2B5EF4-FFF2-40B4-BE49-F238E27FC236}">
                <a16:creationId xmlns:a16="http://schemas.microsoft.com/office/drawing/2014/main" id="{66F9B76B-F5FB-DE30-CB6F-C2B782820591}"/>
              </a:ext>
            </a:extLst>
          </p:cNvPr>
          <p:cNvPicPr>
            <a:picLocks noChangeAspect="1"/>
          </p:cNvPicPr>
          <p:nvPr/>
        </p:nvPicPr>
        <p:blipFill>
          <a:blip r:embed="rId12"/>
          <a:stretch>
            <a:fillRect/>
          </a:stretch>
        </p:blipFill>
        <p:spPr>
          <a:xfrm>
            <a:off x="4367236" y="2712278"/>
            <a:ext cx="1800000" cy="10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837702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m 12" descr="Grupo de pessoas posando para foto em frente a televisão&#10;&#10;Descrição gerada automaticamente">
            <a:extLst>
              <a:ext uri="{FF2B5EF4-FFF2-40B4-BE49-F238E27FC236}">
                <a16:creationId xmlns:a16="http://schemas.microsoft.com/office/drawing/2014/main" id="{C410E911-DC0A-4021-A2D9-DA4754229074}"/>
              </a:ext>
            </a:extLst>
          </p:cNvPr>
          <p:cNvPicPr>
            <a:picLocks noChangeAspect="1"/>
          </p:cNvPicPr>
          <p:nvPr/>
        </p:nvPicPr>
        <p:blipFill>
          <a:blip r:embed="rId2"/>
          <a:stretch>
            <a:fillRect/>
          </a:stretch>
        </p:blipFill>
        <p:spPr>
          <a:xfrm>
            <a:off x="2488870" y="4495332"/>
            <a:ext cx="3333572" cy="144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Espaço Reservado para Texto 4">
            <a:extLst>
              <a:ext uri="{FF2B5EF4-FFF2-40B4-BE49-F238E27FC236}">
                <a16:creationId xmlns:a16="http://schemas.microsoft.com/office/drawing/2014/main" id="{6B4EBE84-1520-322B-99A8-5B5EDA60D4C7}"/>
              </a:ext>
            </a:extLst>
          </p:cNvPr>
          <p:cNvSpPr>
            <a:spLocks noGrp="1"/>
          </p:cNvSpPr>
          <p:nvPr>
            <p:ph type="body" idx="1"/>
          </p:nvPr>
        </p:nvSpPr>
        <p:spPr>
          <a:xfrm>
            <a:off x="5822442" y="1079946"/>
            <a:ext cx="3321558" cy="648621"/>
          </a:xfrm>
        </p:spPr>
        <p:txBody>
          <a:bodyPr/>
          <a:lstStyle/>
          <a:p>
            <a:pPr marL="114300" indent="0">
              <a:buNone/>
            </a:pPr>
            <a:r>
              <a:rPr lang="pt-BR" dirty="0"/>
              <a:t>Apoio Institucional</a:t>
            </a:r>
          </a:p>
        </p:txBody>
      </p:sp>
      <p:sp>
        <p:nvSpPr>
          <p:cNvPr id="3" name="CaixaDeTexto 2">
            <a:extLst>
              <a:ext uri="{FF2B5EF4-FFF2-40B4-BE49-F238E27FC236}">
                <a16:creationId xmlns:a16="http://schemas.microsoft.com/office/drawing/2014/main" id="{BEA245B4-A182-4E6B-16E0-14C1854702CC}"/>
              </a:ext>
            </a:extLst>
          </p:cNvPr>
          <p:cNvSpPr txBox="1"/>
          <p:nvPr/>
        </p:nvSpPr>
        <p:spPr>
          <a:xfrm>
            <a:off x="1722435" y="6078993"/>
            <a:ext cx="5248656" cy="307777"/>
          </a:xfrm>
          <a:prstGeom prst="rect">
            <a:avLst/>
          </a:prstGeom>
          <a:noFill/>
        </p:spPr>
        <p:txBody>
          <a:bodyPr wrap="square" rtlCol="0">
            <a:spAutoFit/>
          </a:bodyPr>
          <a:lstStyle/>
          <a:p>
            <a:r>
              <a:rPr lang="pt-BR" b="1" dirty="0"/>
              <a:t>Outros espaços de atuação (reuniões de GT, Consórcios...)</a:t>
            </a:r>
          </a:p>
        </p:txBody>
      </p:sp>
      <p:sp>
        <p:nvSpPr>
          <p:cNvPr id="25" name="Título 1">
            <a:extLst>
              <a:ext uri="{FF2B5EF4-FFF2-40B4-BE49-F238E27FC236}">
                <a16:creationId xmlns:a16="http://schemas.microsoft.com/office/drawing/2014/main" id="{27F2874F-DC43-229D-DE6E-0A75FC51868C}"/>
              </a:ext>
            </a:extLst>
          </p:cNvPr>
          <p:cNvSpPr>
            <a:spLocks noGrp="1"/>
          </p:cNvSpPr>
          <p:nvPr>
            <p:ph type="title"/>
          </p:nvPr>
        </p:nvSpPr>
        <p:spPr>
          <a:xfrm>
            <a:off x="1724787" y="0"/>
            <a:ext cx="7256907" cy="1404257"/>
          </a:xfrm>
        </p:spPr>
        <p:txBody>
          <a:bodyPr>
            <a:normAutofit/>
          </a:bodyPr>
          <a:lstStyle/>
          <a:p>
            <a:pPr algn="r"/>
            <a:r>
              <a:rPr lang="pt-BR" sz="3900" dirty="0"/>
              <a:t>Diretrizes</a:t>
            </a:r>
            <a:br>
              <a:rPr lang="pt-BR" dirty="0"/>
            </a:br>
            <a:r>
              <a:rPr lang="pt-BR" sz="2800" dirty="0"/>
              <a:t>Relatório de Atividades 2º Quadrimestre 2023</a:t>
            </a:r>
          </a:p>
        </p:txBody>
      </p:sp>
      <p:pic>
        <p:nvPicPr>
          <p:cNvPr id="4" name="Imagem 3" descr="Interface gráfica do usuário, Aplicativo, Teams&#10;&#10;Descrição gerada automaticamente">
            <a:extLst>
              <a:ext uri="{FF2B5EF4-FFF2-40B4-BE49-F238E27FC236}">
                <a16:creationId xmlns:a16="http://schemas.microsoft.com/office/drawing/2014/main" id="{FFF4E819-0B22-44D4-A049-A9E107E6E980}"/>
              </a:ext>
            </a:extLst>
          </p:cNvPr>
          <p:cNvPicPr>
            <a:picLocks noChangeAspect="1"/>
          </p:cNvPicPr>
          <p:nvPr/>
        </p:nvPicPr>
        <p:blipFill>
          <a:blip r:embed="rId3"/>
          <a:stretch>
            <a:fillRect/>
          </a:stretch>
        </p:blipFill>
        <p:spPr>
          <a:xfrm>
            <a:off x="713057" y="1872228"/>
            <a:ext cx="1920000" cy="144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m 6" descr="Grupo de pessoas sentadas ao redor de uma mesa&#10;&#10;Descrição gerada automaticamente">
            <a:extLst>
              <a:ext uri="{FF2B5EF4-FFF2-40B4-BE49-F238E27FC236}">
                <a16:creationId xmlns:a16="http://schemas.microsoft.com/office/drawing/2014/main" id="{9B1A9D22-33C0-9CCC-5B65-4175EC94D830}"/>
              </a:ext>
            </a:extLst>
          </p:cNvPr>
          <p:cNvPicPr>
            <a:picLocks noChangeAspect="1"/>
          </p:cNvPicPr>
          <p:nvPr/>
        </p:nvPicPr>
        <p:blipFill>
          <a:blip r:embed="rId4"/>
          <a:stretch>
            <a:fillRect/>
          </a:stretch>
        </p:blipFill>
        <p:spPr>
          <a:xfrm>
            <a:off x="2973000" y="1872228"/>
            <a:ext cx="3198000" cy="144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m 8" descr="Uma imagem contendo no interior, cozinha, mesa, quarto&#10;&#10;Descrição gerada automaticamente">
            <a:extLst>
              <a:ext uri="{FF2B5EF4-FFF2-40B4-BE49-F238E27FC236}">
                <a16:creationId xmlns:a16="http://schemas.microsoft.com/office/drawing/2014/main" id="{AB71A5AF-6BD6-5E1A-E30E-D85D5F4049E5}"/>
              </a:ext>
            </a:extLst>
          </p:cNvPr>
          <p:cNvPicPr>
            <a:picLocks noChangeAspect="1"/>
          </p:cNvPicPr>
          <p:nvPr/>
        </p:nvPicPr>
        <p:blipFill>
          <a:blip r:embed="rId5"/>
          <a:stretch>
            <a:fillRect/>
          </a:stretch>
        </p:blipFill>
        <p:spPr>
          <a:xfrm rot="10800000">
            <a:off x="4216346" y="3192012"/>
            <a:ext cx="4373333" cy="144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Imagem 10" descr="Pessoas sentadas ao redor de mesa com computador&#10;&#10;Descrição gerada automaticamente">
            <a:extLst>
              <a:ext uri="{FF2B5EF4-FFF2-40B4-BE49-F238E27FC236}">
                <a16:creationId xmlns:a16="http://schemas.microsoft.com/office/drawing/2014/main" id="{7829E4EB-14F9-59C2-10E5-912E61FC13B5}"/>
              </a:ext>
            </a:extLst>
          </p:cNvPr>
          <p:cNvPicPr>
            <a:picLocks noChangeAspect="1"/>
          </p:cNvPicPr>
          <p:nvPr/>
        </p:nvPicPr>
        <p:blipFill>
          <a:blip r:embed="rId6"/>
          <a:stretch>
            <a:fillRect/>
          </a:stretch>
        </p:blipFill>
        <p:spPr>
          <a:xfrm>
            <a:off x="701778" y="3081501"/>
            <a:ext cx="3120000" cy="144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Imagem 14" descr="Grupo de pessoas sentadas em cadeiras&#10;&#10;Descrição gerada automaticamente">
            <a:extLst>
              <a:ext uri="{FF2B5EF4-FFF2-40B4-BE49-F238E27FC236}">
                <a16:creationId xmlns:a16="http://schemas.microsoft.com/office/drawing/2014/main" id="{D7BC053C-A5D4-5835-255B-3AE204200D3B}"/>
              </a:ext>
            </a:extLst>
          </p:cNvPr>
          <p:cNvPicPr>
            <a:picLocks noChangeAspect="1"/>
          </p:cNvPicPr>
          <p:nvPr/>
        </p:nvPicPr>
        <p:blipFill>
          <a:blip r:embed="rId7"/>
          <a:stretch>
            <a:fillRect/>
          </a:stretch>
        </p:blipFill>
        <p:spPr>
          <a:xfrm>
            <a:off x="6524220" y="1864446"/>
            <a:ext cx="1918002" cy="144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5953261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AE88C272-4086-0A8B-B3D1-7AB0D8CFDEF6}"/>
              </a:ext>
            </a:extLst>
          </p:cNvPr>
          <p:cNvSpPr>
            <a:spLocks noGrp="1"/>
          </p:cNvSpPr>
          <p:nvPr>
            <p:ph type="body" idx="1"/>
          </p:nvPr>
        </p:nvSpPr>
        <p:spPr>
          <a:xfrm>
            <a:off x="329184" y="1670177"/>
            <a:ext cx="8522208" cy="4117975"/>
          </a:xfrm>
        </p:spPr>
        <p:txBody>
          <a:bodyPr>
            <a:normAutofit lnSpcReduction="10000"/>
          </a:bodyPr>
          <a:lstStyle/>
          <a:p>
            <a:pPr marL="114300" indent="0">
              <a:buNone/>
            </a:pPr>
            <a:r>
              <a:rPr lang="pt-BR" sz="2000" b="1" dirty="0">
                <a:solidFill>
                  <a:schemeClr val="tx1"/>
                </a:solidFill>
                <a:latin typeface="Calibri" panose="020F0502020204030204" pitchFamily="34" charset="0"/>
                <a:ea typeface="Calibri" panose="020F0502020204030204" pitchFamily="34" charset="0"/>
                <a:cs typeface="Calibri" panose="020F0502020204030204" pitchFamily="34" charset="0"/>
              </a:rPr>
              <a:t>Gestão Colegiada</a:t>
            </a:r>
          </a:p>
          <a:p>
            <a:pPr marL="114300" indent="0" algn="just">
              <a:buNone/>
            </a:pPr>
            <a:r>
              <a:rPr lang="pt-BR" sz="2000" dirty="0">
                <a:solidFill>
                  <a:schemeClr val="tx1"/>
                </a:solidFill>
                <a:latin typeface="Calibri" panose="020F0502020204030204" pitchFamily="34" charset="0"/>
                <a:ea typeface="Calibri" panose="020F0502020204030204" pitchFamily="34" charset="0"/>
                <a:cs typeface="Calibri" panose="020F0502020204030204" pitchFamily="34" charset="0"/>
              </a:rPr>
              <a:t>A diretriz Gestão Colegiada visa e</a:t>
            </a:r>
            <a:r>
              <a:rPr lang="pt-BR" sz="2000" dirty="0">
                <a:effectLst/>
                <a:latin typeface="Calibri" panose="020F0502020204030204" pitchFamily="34" charset="0"/>
                <a:ea typeface="Calibri" panose="020F0502020204030204" pitchFamily="34" charset="0"/>
                <a:cs typeface="Calibri" panose="020F0502020204030204" pitchFamily="34" charset="0"/>
              </a:rPr>
              <a:t>fetivar a participação dos membros da diretoria executiva, conselho fiscal, conselho consultivo e equipe técnica do COSEMS, bem como dos demais gestores municipais de saúde, nas instâncias de articulação </a:t>
            </a:r>
            <a:r>
              <a:rPr lang="pt-BR" sz="2000" dirty="0" err="1">
                <a:effectLst/>
                <a:latin typeface="Calibri" panose="020F0502020204030204" pitchFamily="34" charset="0"/>
                <a:ea typeface="Calibri" panose="020F0502020204030204" pitchFamily="34" charset="0"/>
                <a:cs typeface="Calibri" panose="020F0502020204030204" pitchFamily="34" charset="0"/>
              </a:rPr>
              <a:t>interfederativa</a:t>
            </a:r>
            <a:r>
              <a:rPr lang="pt-BR" sz="2000" dirty="0">
                <a:effectLst/>
                <a:latin typeface="Calibri" panose="020F0502020204030204" pitchFamily="34" charset="0"/>
                <a:ea typeface="Calibri" panose="020F0502020204030204" pitchFamily="34" charset="0"/>
                <a:cs typeface="Calibri" panose="020F0502020204030204" pitchFamily="34" charset="0"/>
              </a:rPr>
              <a:t> e interinstitucional com garantia de decisão colegiada do </a:t>
            </a:r>
            <a:r>
              <a:rPr lang="pt-BR" sz="2000" dirty="0" err="1">
                <a:effectLst/>
                <a:latin typeface="Calibri" panose="020F0502020204030204" pitchFamily="34" charset="0"/>
                <a:ea typeface="Calibri" panose="020F0502020204030204" pitchFamily="34" charset="0"/>
                <a:cs typeface="Calibri" panose="020F0502020204030204" pitchFamily="34" charset="0"/>
              </a:rPr>
              <a:t>Cosems</a:t>
            </a:r>
            <a:r>
              <a:rPr lang="pt-BR" sz="2000" dirty="0">
                <a:effectLst/>
                <a:latin typeface="Calibri" panose="020F0502020204030204" pitchFamily="34" charset="0"/>
                <a:ea typeface="Calibri" panose="020F0502020204030204" pitchFamily="34" charset="0"/>
                <a:cs typeface="Calibri" panose="020F0502020204030204" pitchFamily="34" charset="0"/>
              </a:rPr>
              <a:t>-PR.</a:t>
            </a:r>
          </a:p>
          <a:p>
            <a:pPr marL="114300" indent="0" algn="just">
              <a:buNone/>
            </a:pPr>
            <a:r>
              <a:rPr lang="pt-BR" sz="2000" dirty="0">
                <a:solidFill>
                  <a:schemeClr val="tx1"/>
                </a:solidFill>
                <a:latin typeface="Calibri" panose="020F0502020204030204" pitchFamily="34" charset="0"/>
                <a:ea typeface="Calibri" panose="020F0502020204030204" pitchFamily="34" charset="0"/>
                <a:cs typeface="Calibri" panose="020F0502020204030204" pitchFamily="34" charset="0"/>
              </a:rPr>
              <a:t>As atividades referentes a essa diretriz são as reuniões de </a:t>
            </a:r>
            <a:r>
              <a:rPr lang="pt-BR" sz="2000" b="0" i="0" u="none" strike="noStrike" cap="none" dirty="0" err="1">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Lato"/>
              </a:rPr>
              <a:t>Cosems</a:t>
            </a:r>
            <a:r>
              <a:rPr lang="pt-BR" sz="2000" b="0" i="0" u="none" strike="noStrike" cap="none"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Lato"/>
              </a:rPr>
              <a:t>, CIB, CIT, Grupos Técnicos (GT) estaduais e nacionais, </a:t>
            </a:r>
            <a:r>
              <a:rPr lang="pt-BR" sz="20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Lato"/>
              </a:rPr>
              <a:t>articulação com órgãos de controle externo, associações de prefeitos, consórcios, Ministério da Saúde e outros parceiros.</a:t>
            </a:r>
          </a:p>
          <a:p>
            <a:pPr marL="114300" indent="0" algn="just">
              <a:buNone/>
            </a:pPr>
            <a:r>
              <a:rPr lang="pt-BR" sz="20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Lato"/>
              </a:rPr>
              <a:t>No primeiro quadrimestre de 2023 foram contabilizadas </a:t>
            </a:r>
            <a:r>
              <a:rPr lang="pt-BR" sz="20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Lato"/>
              </a:rPr>
              <a:t>295 participações </a:t>
            </a:r>
            <a:r>
              <a:rPr lang="pt-BR" sz="20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Lato"/>
              </a:rPr>
              <a:t>da equipe técnica nos fóruns colegiados. Dentre as principais reuniões estão as de </a:t>
            </a:r>
            <a:r>
              <a:rPr lang="pt-BR" sz="2000" dirty="0" err="1">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Lato"/>
              </a:rPr>
              <a:t>Cosems</a:t>
            </a:r>
            <a:r>
              <a:rPr lang="pt-BR" sz="20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Lato"/>
              </a:rPr>
              <a:t> e de CIB. Não estão contabilizadas aqui as reuniões da diretoria executiva.</a:t>
            </a:r>
          </a:p>
        </p:txBody>
      </p:sp>
      <p:sp>
        <p:nvSpPr>
          <p:cNvPr id="6" name="Título 1">
            <a:extLst>
              <a:ext uri="{FF2B5EF4-FFF2-40B4-BE49-F238E27FC236}">
                <a16:creationId xmlns:a16="http://schemas.microsoft.com/office/drawing/2014/main" id="{9CCD23BB-8412-FB5F-9104-F254268CA415}"/>
              </a:ext>
            </a:extLst>
          </p:cNvPr>
          <p:cNvSpPr>
            <a:spLocks noGrp="1"/>
          </p:cNvSpPr>
          <p:nvPr>
            <p:ph type="title"/>
          </p:nvPr>
        </p:nvSpPr>
        <p:spPr>
          <a:xfrm>
            <a:off x="2642616" y="0"/>
            <a:ext cx="6339078" cy="1325563"/>
          </a:xfrm>
        </p:spPr>
        <p:txBody>
          <a:bodyPr>
            <a:normAutofit fontScale="90000"/>
          </a:bodyPr>
          <a:lstStyle/>
          <a:p>
            <a:pPr algn="r"/>
            <a:r>
              <a:rPr lang="pt-BR" sz="3900" dirty="0"/>
              <a:t>Diretrizes</a:t>
            </a:r>
            <a:br>
              <a:rPr lang="pt-BR" dirty="0"/>
            </a:br>
            <a:r>
              <a:rPr lang="pt-BR" sz="2800" dirty="0"/>
              <a:t>Relatório de Atividades 2º Quadrimestre 2023</a:t>
            </a:r>
          </a:p>
        </p:txBody>
      </p:sp>
    </p:spTree>
    <p:extLst>
      <p:ext uri="{BB962C8B-B14F-4D97-AF65-F5344CB8AC3E}">
        <p14:creationId xmlns:p14="http://schemas.microsoft.com/office/powerpoint/2010/main" val="9367514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descr="Televisão ligada com pessoas assistindo&#10;&#10;Descrição gerada automaticamente com confiança média">
            <a:extLst>
              <a:ext uri="{FF2B5EF4-FFF2-40B4-BE49-F238E27FC236}">
                <a16:creationId xmlns:a16="http://schemas.microsoft.com/office/drawing/2014/main" id="{EBFCDCBC-CECF-C0F9-4AB9-6DFCE4AF9B90}"/>
              </a:ext>
            </a:extLst>
          </p:cNvPr>
          <p:cNvPicPr>
            <a:picLocks noChangeAspect="1"/>
          </p:cNvPicPr>
          <p:nvPr/>
        </p:nvPicPr>
        <p:blipFill>
          <a:blip r:embed="rId2"/>
          <a:stretch>
            <a:fillRect/>
          </a:stretch>
        </p:blipFill>
        <p:spPr>
          <a:xfrm>
            <a:off x="1018670" y="1318653"/>
            <a:ext cx="2647325" cy="144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Espaço Reservado para Texto 4">
            <a:extLst>
              <a:ext uri="{FF2B5EF4-FFF2-40B4-BE49-F238E27FC236}">
                <a16:creationId xmlns:a16="http://schemas.microsoft.com/office/drawing/2014/main" id="{6B4EBE84-1520-322B-99A8-5B5EDA60D4C7}"/>
              </a:ext>
            </a:extLst>
          </p:cNvPr>
          <p:cNvSpPr>
            <a:spLocks noGrp="1"/>
          </p:cNvSpPr>
          <p:nvPr>
            <p:ph type="body" idx="1"/>
          </p:nvPr>
        </p:nvSpPr>
        <p:spPr>
          <a:xfrm>
            <a:off x="6196945" y="1001252"/>
            <a:ext cx="3321558" cy="648621"/>
          </a:xfrm>
        </p:spPr>
        <p:txBody>
          <a:bodyPr/>
          <a:lstStyle/>
          <a:p>
            <a:pPr marL="114300" indent="0">
              <a:buNone/>
            </a:pPr>
            <a:r>
              <a:rPr lang="pt-BR" dirty="0"/>
              <a:t>Gestão Colegiada</a:t>
            </a:r>
          </a:p>
        </p:txBody>
      </p:sp>
      <p:sp>
        <p:nvSpPr>
          <p:cNvPr id="3" name="CaixaDeTexto 2">
            <a:extLst>
              <a:ext uri="{FF2B5EF4-FFF2-40B4-BE49-F238E27FC236}">
                <a16:creationId xmlns:a16="http://schemas.microsoft.com/office/drawing/2014/main" id="{BEA245B4-A182-4E6B-16E0-14C1854702CC}"/>
              </a:ext>
            </a:extLst>
          </p:cNvPr>
          <p:cNvSpPr txBox="1"/>
          <p:nvPr/>
        </p:nvSpPr>
        <p:spPr>
          <a:xfrm>
            <a:off x="2012751" y="5999051"/>
            <a:ext cx="4600320" cy="738664"/>
          </a:xfrm>
          <a:prstGeom prst="rect">
            <a:avLst/>
          </a:prstGeom>
          <a:noFill/>
        </p:spPr>
        <p:txBody>
          <a:bodyPr wrap="square" rtlCol="0">
            <a:spAutoFit/>
          </a:bodyPr>
          <a:lstStyle/>
          <a:p>
            <a:r>
              <a:rPr lang="pt-BR" b="1" dirty="0"/>
              <a:t>Reuniões de </a:t>
            </a:r>
            <a:r>
              <a:rPr lang="pt-BR" b="1" dirty="0" err="1"/>
              <a:t>GTs</a:t>
            </a:r>
            <a:r>
              <a:rPr lang="pt-BR" b="1" dirty="0"/>
              <a:t> estaduais e nacionais, </a:t>
            </a:r>
            <a:r>
              <a:rPr lang="pt-BR" b="1" dirty="0" err="1"/>
              <a:t>Cosems</a:t>
            </a:r>
            <a:r>
              <a:rPr lang="pt-BR" b="1" dirty="0"/>
              <a:t>, CIB, CIT, CONARES, Conferência Estadual de Saúde e outros</a:t>
            </a:r>
          </a:p>
        </p:txBody>
      </p:sp>
      <p:sp>
        <p:nvSpPr>
          <p:cNvPr id="25" name="Título 1">
            <a:extLst>
              <a:ext uri="{FF2B5EF4-FFF2-40B4-BE49-F238E27FC236}">
                <a16:creationId xmlns:a16="http://schemas.microsoft.com/office/drawing/2014/main" id="{E4EC02B1-EABD-DEB5-5C0A-CE669306D853}"/>
              </a:ext>
            </a:extLst>
          </p:cNvPr>
          <p:cNvSpPr>
            <a:spLocks noGrp="1"/>
          </p:cNvSpPr>
          <p:nvPr>
            <p:ph type="title"/>
          </p:nvPr>
        </p:nvSpPr>
        <p:spPr>
          <a:xfrm>
            <a:off x="2642616" y="0"/>
            <a:ext cx="6339078" cy="1325563"/>
          </a:xfrm>
        </p:spPr>
        <p:txBody>
          <a:bodyPr>
            <a:normAutofit fontScale="90000"/>
          </a:bodyPr>
          <a:lstStyle/>
          <a:p>
            <a:pPr algn="r"/>
            <a:r>
              <a:rPr lang="pt-BR" sz="3900" dirty="0"/>
              <a:t>Diretrizes</a:t>
            </a:r>
            <a:br>
              <a:rPr lang="pt-BR" dirty="0"/>
            </a:br>
            <a:r>
              <a:rPr lang="pt-BR" sz="2800" dirty="0"/>
              <a:t>Relatório de Atividades 2º Quadrimestre 2023</a:t>
            </a:r>
          </a:p>
        </p:txBody>
      </p:sp>
      <p:pic>
        <p:nvPicPr>
          <p:cNvPr id="4" name="Imagem 3" descr="Grupo de pessoas sentadas ao redor de uma mesa&#10;&#10;Descrição gerada automaticamente">
            <a:extLst>
              <a:ext uri="{FF2B5EF4-FFF2-40B4-BE49-F238E27FC236}">
                <a16:creationId xmlns:a16="http://schemas.microsoft.com/office/drawing/2014/main" id="{94539485-B1CE-7264-A9E9-857B2CF53FC4}"/>
              </a:ext>
            </a:extLst>
          </p:cNvPr>
          <p:cNvPicPr>
            <a:picLocks noChangeAspect="1"/>
          </p:cNvPicPr>
          <p:nvPr/>
        </p:nvPicPr>
        <p:blipFill>
          <a:blip r:embed="rId3"/>
          <a:stretch>
            <a:fillRect/>
          </a:stretch>
        </p:blipFill>
        <p:spPr>
          <a:xfrm>
            <a:off x="140033" y="2020301"/>
            <a:ext cx="1681368" cy="144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Imagem 6" descr="Grupo de pessoas em uma sala&#10;&#10;Descrição gerada automaticamente">
            <a:extLst>
              <a:ext uri="{FF2B5EF4-FFF2-40B4-BE49-F238E27FC236}">
                <a16:creationId xmlns:a16="http://schemas.microsoft.com/office/drawing/2014/main" id="{053734BC-5207-26FC-3534-DED4C2E99969}"/>
              </a:ext>
            </a:extLst>
          </p:cNvPr>
          <p:cNvPicPr>
            <a:picLocks noChangeAspect="1"/>
          </p:cNvPicPr>
          <p:nvPr/>
        </p:nvPicPr>
        <p:blipFill>
          <a:blip r:embed="rId4"/>
          <a:stretch>
            <a:fillRect/>
          </a:stretch>
        </p:blipFill>
        <p:spPr>
          <a:xfrm>
            <a:off x="3462935" y="1271771"/>
            <a:ext cx="1470150" cy="144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m 8" descr="Grupo de pessoas sentadas ao redor de uma mesa&#10;&#10;Descrição gerada automaticamente">
            <a:extLst>
              <a:ext uri="{FF2B5EF4-FFF2-40B4-BE49-F238E27FC236}">
                <a16:creationId xmlns:a16="http://schemas.microsoft.com/office/drawing/2014/main" id="{23454692-A01C-5E6D-A6B2-27FA3376F55E}"/>
              </a:ext>
            </a:extLst>
          </p:cNvPr>
          <p:cNvPicPr>
            <a:picLocks noChangeAspect="1"/>
          </p:cNvPicPr>
          <p:nvPr/>
        </p:nvPicPr>
        <p:blipFill>
          <a:blip r:embed="rId5"/>
          <a:stretch>
            <a:fillRect/>
          </a:stretch>
        </p:blipFill>
        <p:spPr>
          <a:xfrm>
            <a:off x="4165390" y="2184762"/>
            <a:ext cx="1486452" cy="144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Imagem 16" descr="Salão com pessoas ao redor&#10;&#10;Descrição gerada automaticamente com confiança média">
            <a:extLst>
              <a:ext uri="{FF2B5EF4-FFF2-40B4-BE49-F238E27FC236}">
                <a16:creationId xmlns:a16="http://schemas.microsoft.com/office/drawing/2014/main" id="{FBCC5B52-486A-13FD-FAEE-2258EB6760DE}"/>
              </a:ext>
            </a:extLst>
          </p:cNvPr>
          <p:cNvPicPr>
            <a:picLocks noChangeAspect="1"/>
          </p:cNvPicPr>
          <p:nvPr/>
        </p:nvPicPr>
        <p:blipFill>
          <a:blip r:embed="rId6"/>
          <a:stretch>
            <a:fillRect/>
          </a:stretch>
        </p:blipFill>
        <p:spPr>
          <a:xfrm>
            <a:off x="1718293" y="2326814"/>
            <a:ext cx="2322142" cy="144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m 9" descr="Grupo de pessoas sentadas em cadeiras&#10;&#10;Descrição gerada automaticamente com confiança média">
            <a:extLst>
              <a:ext uri="{FF2B5EF4-FFF2-40B4-BE49-F238E27FC236}">
                <a16:creationId xmlns:a16="http://schemas.microsoft.com/office/drawing/2014/main" id="{744F16AE-F64B-F052-28B8-7711EB547616}"/>
              </a:ext>
            </a:extLst>
          </p:cNvPr>
          <p:cNvPicPr>
            <a:picLocks noChangeAspect="1"/>
          </p:cNvPicPr>
          <p:nvPr/>
        </p:nvPicPr>
        <p:blipFill rotWithShape="1">
          <a:blip r:embed="rId7"/>
          <a:srcRect t="26662"/>
          <a:stretch/>
        </p:blipFill>
        <p:spPr>
          <a:xfrm>
            <a:off x="5319046" y="1798780"/>
            <a:ext cx="1454201" cy="105606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Imagem 17" descr="Pessoas em uma sala&#10;&#10;Descrição gerada automaticamente com confiança média">
            <a:extLst>
              <a:ext uri="{FF2B5EF4-FFF2-40B4-BE49-F238E27FC236}">
                <a16:creationId xmlns:a16="http://schemas.microsoft.com/office/drawing/2014/main" id="{491C12F0-505D-DD63-9FF5-15A42A6387B4}"/>
              </a:ext>
            </a:extLst>
          </p:cNvPr>
          <p:cNvPicPr>
            <a:picLocks noChangeAspect="1"/>
          </p:cNvPicPr>
          <p:nvPr/>
        </p:nvPicPr>
        <p:blipFill>
          <a:blip r:embed="rId8"/>
          <a:stretch>
            <a:fillRect/>
          </a:stretch>
        </p:blipFill>
        <p:spPr>
          <a:xfrm>
            <a:off x="5515587" y="2854849"/>
            <a:ext cx="3197180" cy="144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Imagem 20" descr="Salão com pessoas sentadas&#10;&#10;Descrição gerada automaticamente">
            <a:extLst>
              <a:ext uri="{FF2B5EF4-FFF2-40B4-BE49-F238E27FC236}">
                <a16:creationId xmlns:a16="http://schemas.microsoft.com/office/drawing/2014/main" id="{2405495B-18A8-2B6A-5EDA-FE62638E3A86}"/>
              </a:ext>
            </a:extLst>
          </p:cNvPr>
          <p:cNvPicPr>
            <a:picLocks noChangeAspect="1"/>
          </p:cNvPicPr>
          <p:nvPr/>
        </p:nvPicPr>
        <p:blipFill>
          <a:blip r:embed="rId9"/>
          <a:stretch>
            <a:fillRect/>
          </a:stretch>
        </p:blipFill>
        <p:spPr>
          <a:xfrm>
            <a:off x="6046146" y="4059825"/>
            <a:ext cx="2560000" cy="144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Imagem 10" descr="Pessoas assistindo músicos no teto&#10;&#10;Descrição gerada automaticamente">
            <a:extLst>
              <a:ext uri="{FF2B5EF4-FFF2-40B4-BE49-F238E27FC236}">
                <a16:creationId xmlns:a16="http://schemas.microsoft.com/office/drawing/2014/main" id="{67DB80FA-7E82-C7B8-AB13-A5AA037B3E9D}"/>
              </a:ext>
            </a:extLst>
          </p:cNvPr>
          <p:cNvPicPr>
            <a:picLocks noChangeAspect="1"/>
          </p:cNvPicPr>
          <p:nvPr/>
        </p:nvPicPr>
        <p:blipFill>
          <a:blip r:embed="rId10"/>
          <a:stretch>
            <a:fillRect/>
          </a:stretch>
        </p:blipFill>
        <p:spPr>
          <a:xfrm>
            <a:off x="1508486" y="3370621"/>
            <a:ext cx="1484955" cy="144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Imagem 12" descr="Grupo de pessoas em pé posando para foto&#10;&#10;Descrição gerada automaticamente">
            <a:extLst>
              <a:ext uri="{FF2B5EF4-FFF2-40B4-BE49-F238E27FC236}">
                <a16:creationId xmlns:a16="http://schemas.microsoft.com/office/drawing/2014/main" id="{DFCAC877-E70D-0FD5-7510-51627E7E0275}"/>
              </a:ext>
            </a:extLst>
          </p:cNvPr>
          <p:cNvPicPr>
            <a:picLocks noChangeAspect="1"/>
          </p:cNvPicPr>
          <p:nvPr/>
        </p:nvPicPr>
        <p:blipFill>
          <a:blip r:embed="rId11"/>
          <a:stretch>
            <a:fillRect/>
          </a:stretch>
        </p:blipFill>
        <p:spPr>
          <a:xfrm>
            <a:off x="2983638" y="3460301"/>
            <a:ext cx="2619112" cy="144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Imagem 18" descr="Grupo de pessoas em pé posando para foto&#10;&#10;Descrição gerada automaticamente">
            <a:extLst>
              <a:ext uri="{FF2B5EF4-FFF2-40B4-BE49-F238E27FC236}">
                <a16:creationId xmlns:a16="http://schemas.microsoft.com/office/drawing/2014/main" id="{17F53ED9-7D1B-CA0F-6472-9BFF3526ECAD}"/>
              </a:ext>
            </a:extLst>
          </p:cNvPr>
          <p:cNvPicPr>
            <a:picLocks noChangeAspect="1"/>
          </p:cNvPicPr>
          <p:nvPr/>
        </p:nvPicPr>
        <p:blipFill>
          <a:blip r:embed="rId12"/>
          <a:stretch>
            <a:fillRect/>
          </a:stretch>
        </p:blipFill>
        <p:spPr>
          <a:xfrm>
            <a:off x="514373" y="4288541"/>
            <a:ext cx="1498378" cy="144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Imagem 14" descr="Grupo de pessoas posando para foto de terno e gravata&#10;&#10;Descrição gerada automaticamente">
            <a:extLst>
              <a:ext uri="{FF2B5EF4-FFF2-40B4-BE49-F238E27FC236}">
                <a16:creationId xmlns:a16="http://schemas.microsoft.com/office/drawing/2014/main" id="{6205F01F-7475-5F73-4F0D-F4D7E9A1E45D}"/>
              </a:ext>
            </a:extLst>
          </p:cNvPr>
          <p:cNvPicPr>
            <a:picLocks noChangeAspect="1"/>
          </p:cNvPicPr>
          <p:nvPr/>
        </p:nvPicPr>
        <p:blipFill>
          <a:blip r:embed="rId13"/>
          <a:stretch>
            <a:fillRect/>
          </a:stretch>
        </p:blipFill>
        <p:spPr>
          <a:xfrm>
            <a:off x="2397332" y="4418492"/>
            <a:ext cx="3536115" cy="144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Imagem 22" descr="Pessoas sentadas em cadeiras&#10;&#10;Descrição gerada automaticamente com confiança média">
            <a:extLst>
              <a:ext uri="{FF2B5EF4-FFF2-40B4-BE49-F238E27FC236}">
                <a16:creationId xmlns:a16="http://schemas.microsoft.com/office/drawing/2014/main" id="{0CBD8219-B5F6-ADC8-A771-B7772C2B1615}"/>
              </a:ext>
            </a:extLst>
          </p:cNvPr>
          <p:cNvPicPr>
            <a:picLocks noChangeAspect="1"/>
          </p:cNvPicPr>
          <p:nvPr/>
        </p:nvPicPr>
        <p:blipFill>
          <a:blip r:embed="rId14"/>
          <a:stretch>
            <a:fillRect/>
          </a:stretch>
        </p:blipFill>
        <p:spPr>
          <a:xfrm>
            <a:off x="6800737" y="1938905"/>
            <a:ext cx="2160000" cy="144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617167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a:extLst>
              <a:ext uri="{FF2B5EF4-FFF2-40B4-BE49-F238E27FC236}">
                <a16:creationId xmlns:a16="http://schemas.microsoft.com/office/drawing/2014/main" id="{AE88C272-4086-0A8B-B3D1-7AB0D8CFDEF6}"/>
              </a:ext>
            </a:extLst>
          </p:cNvPr>
          <p:cNvSpPr>
            <a:spLocks noGrp="1"/>
          </p:cNvSpPr>
          <p:nvPr>
            <p:ph type="body" idx="1"/>
          </p:nvPr>
        </p:nvSpPr>
        <p:spPr>
          <a:xfrm>
            <a:off x="329184" y="1670177"/>
            <a:ext cx="8522208" cy="4117975"/>
          </a:xfrm>
        </p:spPr>
        <p:txBody>
          <a:bodyPr>
            <a:normAutofit/>
          </a:bodyPr>
          <a:lstStyle/>
          <a:p>
            <a:pPr marL="114300" indent="0">
              <a:buNone/>
            </a:pPr>
            <a:r>
              <a:rPr lang="pt-BR" sz="2000" b="1" dirty="0">
                <a:solidFill>
                  <a:schemeClr val="tx1"/>
                </a:solidFill>
                <a:latin typeface="Calibri" panose="020F0502020204030204" pitchFamily="34" charset="0"/>
                <a:ea typeface="Calibri" panose="020F0502020204030204" pitchFamily="34" charset="0"/>
                <a:cs typeface="Calibri" panose="020F0502020204030204" pitchFamily="34" charset="0"/>
              </a:rPr>
              <a:t>Gestão Organizacional</a:t>
            </a:r>
          </a:p>
          <a:p>
            <a:pPr marL="114300" indent="0">
              <a:buNone/>
            </a:pPr>
            <a:r>
              <a:rPr lang="pt-BR" sz="2000" dirty="0">
                <a:solidFill>
                  <a:schemeClr val="tx1"/>
                </a:solidFill>
                <a:latin typeface="Calibri" panose="020F0502020204030204" pitchFamily="34" charset="0"/>
                <a:ea typeface="Calibri" panose="020F0502020204030204" pitchFamily="34" charset="0"/>
                <a:cs typeface="Calibri" panose="020F0502020204030204" pitchFamily="34" charset="0"/>
              </a:rPr>
              <a:t>Os objetivos expressos por esta diretriz são:</a:t>
            </a:r>
          </a:p>
          <a:p>
            <a:pPr marL="342900" indent="-342900" algn="just">
              <a:buFontTx/>
              <a:buChar char="-"/>
            </a:pPr>
            <a:r>
              <a:rPr lang="pt-BR" sz="20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rPr>
              <a:t>Atender as finalidades previstas no estatuto do </a:t>
            </a:r>
            <a:r>
              <a:rPr lang="pt-BR" sz="2000" dirty="0" err="1">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rPr>
              <a:t>Cosems</a:t>
            </a:r>
            <a:r>
              <a:rPr lang="pt-BR" sz="20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rPr>
              <a:t>-PR, para o pleno funcionamento da entidade, como interlocutora e suporte na busca pelo fortalecimento e autonomia dos municípios.</a:t>
            </a:r>
          </a:p>
          <a:p>
            <a:pPr marL="342900" indent="-342900" algn="just">
              <a:buFontTx/>
              <a:buChar char="-"/>
            </a:pPr>
            <a:r>
              <a:rPr lang="pt-BR" sz="20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rPr>
              <a:t>Garantir a organização e transparência nas ações da instituição, bem como imprimir maior qualidade aos serviços prestados.</a:t>
            </a:r>
          </a:p>
          <a:p>
            <a:pPr marL="0" indent="0" algn="just">
              <a:buNone/>
            </a:pPr>
            <a:r>
              <a:rPr lang="pt-BR" sz="20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rPr>
              <a:t>As ações previstas visam a garantia da </a:t>
            </a:r>
            <a:r>
              <a:rPr lang="pt-BR" sz="20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Lato"/>
              </a:rPr>
              <a:t>m</a:t>
            </a:r>
            <a:r>
              <a:rPr kumimoji="0" lang="pt-BR" sz="2000" b="0" i="0" u="none" strike="noStrike" kern="0" cap="none" spc="0" normalizeH="0" baseline="0" noProof="0" dirty="0" err="1">
                <a:ln>
                  <a:noFill/>
                </a:ln>
                <a:solidFill>
                  <a:schemeClr val="tx2">
                    <a:lumMod val="25000"/>
                  </a:schemeClr>
                </a:solidFill>
                <a:effectLst/>
                <a:uLnTx/>
                <a:uFillTx/>
                <a:latin typeface="Calibri" panose="020F0502020204030204" pitchFamily="34" charset="0"/>
                <a:ea typeface="Calibri" panose="020F0502020204030204" pitchFamily="34" charset="0"/>
                <a:cs typeface="Calibri" panose="020F0502020204030204" pitchFamily="34" charset="0"/>
                <a:sym typeface="Lato"/>
              </a:rPr>
              <a:t>anutenção</a:t>
            </a:r>
            <a:r>
              <a:rPr kumimoji="0" lang="pt-BR" sz="2000" b="0" i="0" u="none" strike="noStrike" kern="0" cap="none" spc="0" normalizeH="0" baseline="0" noProof="0" dirty="0">
                <a:ln>
                  <a:noFill/>
                </a:ln>
                <a:solidFill>
                  <a:schemeClr val="tx2">
                    <a:lumMod val="25000"/>
                  </a:schemeClr>
                </a:solidFill>
                <a:effectLst/>
                <a:uLnTx/>
                <a:uFillTx/>
                <a:latin typeface="Calibri" panose="020F0502020204030204" pitchFamily="34" charset="0"/>
                <a:ea typeface="Calibri" panose="020F0502020204030204" pitchFamily="34" charset="0"/>
                <a:cs typeface="Calibri" panose="020F0502020204030204" pitchFamily="34" charset="0"/>
                <a:sym typeface="Lato"/>
              </a:rPr>
              <a:t> do funcionamento do </a:t>
            </a:r>
            <a:r>
              <a:rPr kumimoji="0" lang="pt-BR" sz="2000" b="0" i="0" u="none" strike="noStrike" kern="0" cap="none" spc="0" normalizeH="0" baseline="0" noProof="0" dirty="0" err="1">
                <a:ln>
                  <a:noFill/>
                </a:ln>
                <a:solidFill>
                  <a:schemeClr val="tx2">
                    <a:lumMod val="25000"/>
                  </a:schemeClr>
                </a:solidFill>
                <a:effectLst/>
                <a:uLnTx/>
                <a:uFillTx/>
                <a:latin typeface="Calibri" panose="020F0502020204030204" pitchFamily="34" charset="0"/>
                <a:ea typeface="Calibri" panose="020F0502020204030204" pitchFamily="34" charset="0"/>
                <a:cs typeface="Calibri" panose="020F0502020204030204" pitchFamily="34" charset="0"/>
                <a:sym typeface="Lato"/>
              </a:rPr>
              <a:t>Cosems</a:t>
            </a:r>
            <a:r>
              <a:rPr kumimoji="0" lang="pt-BR" sz="2000" b="0" i="0" u="none" strike="noStrike" kern="0" cap="none" spc="0" normalizeH="0" baseline="0" noProof="0" dirty="0">
                <a:ln>
                  <a:noFill/>
                </a:ln>
                <a:solidFill>
                  <a:schemeClr val="tx2">
                    <a:lumMod val="25000"/>
                  </a:schemeClr>
                </a:solidFill>
                <a:effectLst/>
                <a:uLnTx/>
                <a:uFillTx/>
                <a:latin typeface="Calibri" panose="020F0502020204030204" pitchFamily="34" charset="0"/>
                <a:ea typeface="Calibri" panose="020F0502020204030204" pitchFamily="34" charset="0"/>
                <a:cs typeface="Calibri" panose="020F0502020204030204" pitchFamily="34" charset="0"/>
                <a:sym typeface="Lato"/>
              </a:rPr>
              <a:t> para o apoio institucional; organização do processo de trabalho; gestão das normas e rotinas da instituição; gestão logística para as atividades previstas nas demais diretrizes, entre outras. </a:t>
            </a:r>
            <a:endParaRPr lang="pt-BR" sz="2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6" name="Título 1">
            <a:extLst>
              <a:ext uri="{FF2B5EF4-FFF2-40B4-BE49-F238E27FC236}">
                <a16:creationId xmlns:a16="http://schemas.microsoft.com/office/drawing/2014/main" id="{DB52DEA9-EC2C-42FC-C686-4079CA6F1140}"/>
              </a:ext>
            </a:extLst>
          </p:cNvPr>
          <p:cNvSpPr>
            <a:spLocks noGrp="1"/>
          </p:cNvSpPr>
          <p:nvPr>
            <p:ph type="title"/>
          </p:nvPr>
        </p:nvSpPr>
        <p:spPr>
          <a:xfrm>
            <a:off x="2642616" y="0"/>
            <a:ext cx="6339078" cy="1325563"/>
          </a:xfrm>
        </p:spPr>
        <p:txBody>
          <a:bodyPr>
            <a:normAutofit fontScale="90000"/>
          </a:bodyPr>
          <a:lstStyle/>
          <a:p>
            <a:pPr algn="r"/>
            <a:r>
              <a:rPr lang="pt-BR" sz="3900" dirty="0"/>
              <a:t>Diretrizes</a:t>
            </a:r>
            <a:br>
              <a:rPr lang="pt-BR" dirty="0"/>
            </a:br>
            <a:r>
              <a:rPr lang="pt-BR" sz="2800" dirty="0"/>
              <a:t>Relatório de Atividades 2º Quadrimestre 2023</a:t>
            </a:r>
          </a:p>
        </p:txBody>
      </p:sp>
    </p:spTree>
    <p:extLst>
      <p:ext uri="{BB962C8B-B14F-4D97-AF65-F5344CB8AC3E}">
        <p14:creationId xmlns:p14="http://schemas.microsoft.com/office/powerpoint/2010/main" val="19749039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19;p2">
            <a:extLst>
              <a:ext uri="{FF2B5EF4-FFF2-40B4-BE49-F238E27FC236}">
                <a16:creationId xmlns:a16="http://schemas.microsoft.com/office/drawing/2014/main" id="{F91A385E-83A4-D099-442E-B152809F45EB}"/>
              </a:ext>
            </a:extLst>
          </p:cNvPr>
          <p:cNvSpPr txBox="1"/>
          <p:nvPr/>
        </p:nvSpPr>
        <p:spPr>
          <a:xfrm>
            <a:off x="2658835" y="487926"/>
            <a:ext cx="5856515" cy="1083333"/>
          </a:xfrm>
          <a:prstGeom prst="rect">
            <a:avLst/>
          </a:prstGeom>
          <a:noFill/>
          <a:ln>
            <a:noFill/>
          </a:ln>
        </p:spPr>
        <p:txBody>
          <a:bodyPr spcFirstLastPara="1" wrap="square" lIns="91425" tIns="45700" rIns="91425" bIns="45700" anchor="t" anchorCtr="0">
            <a:spAutoFit/>
          </a:bodyPr>
          <a:lstStyle/>
          <a:p>
            <a:pPr marL="0" marR="0" lvl="0" indent="0" algn="r" rtl="0">
              <a:lnSpc>
                <a:spcPct val="91666"/>
              </a:lnSpc>
              <a:spcBef>
                <a:spcPts val="0"/>
              </a:spcBef>
              <a:spcAft>
                <a:spcPts val="0"/>
              </a:spcAft>
              <a:buNone/>
            </a:pPr>
            <a:r>
              <a:rPr lang="pt-BR" sz="5000" b="1" dirty="0">
                <a:solidFill>
                  <a:schemeClr val="tx2">
                    <a:lumMod val="25000"/>
                  </a:schemeClr>
                </a:solidFill>
                <a:latin typeface="Calibri"/>
                <a:ea typeface="Calibri"/>
                <a:cs typeface="Calibri"/>
                <a:sym typeface="Calibri"/>
              </a:rPr>
              <a:t>Diretoria Executiva</a:t>
            </a:r>
          </a:p>
          <a:p>
            <a:pPr marL="0" marR="0" lvl="0" indent="0" algn="r" rtl="0">
              <a:lnSpc>
                <a:spcPct val="91666"/>
              </a:lnSpc>
              <a:spcBef>
                <a:spcPts val="0"/>
              </a:spcBef>
              <a:spcAft>
                <a:spcPts val="0"/>
              </a:spcAft>
              <a:buNone/>
            </a:pPr>
            <a:r>
              <a:rPr lang="pt-BR" sz="2000" dirty="0">
                <a:solidFill>
                  <a:schemeClr val="tx2">
                    <a:lumMod val="25000"/>
                  </a:schemeClr>
                </a:solidFill>
                <a:latin typeface="Calibri"/>
                <a:ea typeface="Calibri"/>
                <a:cs typeface="Calibri"/>
                <a:sym typeface="Calibri"/>
              </a:rPr>
              <a:t>Maio- Agosto 2023</a:t>
            </a:r>
            <a:endParaRPr sz="2000" dirty="0">
              <a:solidFill>
                <a:schemeClr val="tx2">
                  <a:lumMod val="25000"/>
                </a:schemeClr>
              </a:solidFill>
              <a:latin typeface="Calibri"/>
              <a:ea typeface="Calibri"/>
              <a:cs typeface="Calibri"/>
              <a:sym typeface="Calibri"/>
            </a:endParaRPr>
          </a:p>
        </p:txBody>
      </p:sp>
      <p:sp>
        <p:nvSpPr>
          <p:cNvPr id="5" name="Google Shape;118;p2">
            <a:extLst>
              <a:ext uri="{FF2B5EF4-FFF2-40B4-BE49-F238E27FC236}">
                <a16:creationId xmlns:a16="http://schemas.microsoft.com/office/drawing/2014/main" id="{8CCB581C-A10C-C2D8-DE33-6B679A036E41}"/>
              </a:ext>
            </a:extLst>
          </p:cNvPr>
          <p:cNvSpPr txBox="1"/>
          <p:nvPr/>
        </p:nvSpPr>
        <p:spPr>
          <a:xfrm>
            <a:off x="185799" y="1829088"/>
            <a:ext cx="8772402" cy="3416279"/>
          </a:xfrm>
          <a:prstGeom prst="rect">
            <a:avLst/>
          </a:prstGeom>
          <a:noFill/>
          <a:ln>
            <a:noFill/>
          </a:ln>
        </p:spPr>
        <p:txBody>
          <a:bodyPr spcFirstLastPara="1" wrap="square" lIns="91425" tIns="45700" rIns="91425" bIns="45700" anchor="t" anchorCtr="0">
            <a:spAutoFit/>
          </a:bodyPr>
          <a:lstStyle/>
          <a:p>
            <a:pPr lvl="0"/>
            <a:r>
              <a:rPr lang="pt-BR" sz="24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Presidente</a:t>
            </a:r>
            <a:r>
              <a:rPr lang="en-US" sz="24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 </a:t>
            </a:r>
            <a:r>
              <a:rPr lang="pt-BR" sz="2400" dirty="0" err="1">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Ivoliciano</a:t>
            </a:r>
            <a:r>
              <a:rPr lang="en-US" sz="24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 </a:t>
            </a:r>
            <a:r>
              <a:rPr lang="en-US" sz="2400" dirty="0" err="1">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Leonarchik</a:t>
            </a:r>
            <a:r>
              <a:rPr lang="en-US" sz="24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 </a:t>
            </a:r>
            <a:endParaRPr sz="24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endParaRPr>
          </a:p>
          <a:p>
            <a:pPr lvl="0"/>
            <a:r>
              <a:rPr lang="en-US" sz="24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1 ª </a:t>
            </a:r>
            <a:r>
              <a:rPr lang="pt-BR" sz="24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Vice-presidente</a:t>
            </a:r>
            <a:r>
              <a:rPr lang="en-US" sz="24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 </a:t>
            </a:r>
            <a:r>
              <a:rPr lang="en-US" sz="24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Cargo </a:t>
            </a:r>
            <a:r>
              <a:rPr lang="en-US" sz="2400" dirty="0" err="1">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vago</a:t>
            </a:r>
            <a:endParaRPr sz="24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US" sz="24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2º </a:t>
            </a:r>
            <a:r>
              <a:rPr lang="pt-BR" sz="24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Vice-presidente</a:t>
            </a:r>
            <a:r>
              <a:rPr lang="en-US" sz="24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 </a:t>
            </a:r>
            <a:r>
              <a:rPr lang="en-US" sz="2400" dirty="0" err="1">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Odileno</a:t>
            </a:r>
            <a:r>
              <a:rPr lang="en-US" sz="24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 Garcia Toledo</a:t>
            </a:r>
            <a:endParaRPr sz="24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US" sz="24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1ª </a:t>
            </a:r>
            <a:r>
              <a:rPr lang="pt-BR" sz="24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Diretor</a:t>
            </a:r>
            <a:r>
              <a:rPr lang="en-US" sz="24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 </a:t>
            </a:r>
            <a:r>
              <a:rPr lang="pt-BR" sz="24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Administrativo</a:t>
            </a:r>
            <a:r>
              <a:rPr lang="en-US" sz="24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 </a:t>
            </a:r>
            <a:r>
              <a:rPr lang="en-US" sz="24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Fabio de Melo</a:t>
            </a:r>
            <a:endParaRPr lang="en-US" sz="24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endParaRPr>
          </a:p>
          <a:p>
            <a:pPr marL="0" marR="0" lvl="0" indent="0" algn="l" rtl="0">
              <a:spcBef>
                <a:spcPts val="0"/>
              </a:spcBef>
              <a:spcAft>
                <a:spcPts val="0"/>
              </a:spcAft>
              <a:buNone/>
            </a:pPr>
            <a:r>
              <a:rPr lang="en-US" sz="24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2º </a:t>
            </a:r>
            <a:r>
              <a:rPr lang="pt-BR" sz="24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Diretor Administrativo</a:t>
            </a:r>
            <a:r>
              <a:rPr lang="en-US" sz="24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 </a:t>
            </a:r>
            <a:r>
              <a:rPr lang="en-US" sz="24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Cargo </a:t>
            </a:r>
            <a:r>
              <a:rPr lang="en-US" sz="2400" dirty="0" err="1">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vago</a:t>
            </a:r>
            <a:endParaRPr lang="en-US" sz="24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endParaRPr>
          </a:p>
          <a:p>
            <a:pPr marL="0" marR="0" lvl="0" indent="0" algn="l" rtl="0">
              <a:spcBef>
                <a:spcPts val="0"/>
              </a:spcBef>
              <a:spcAft>
                <a:spcPts val="0"/>
              </a:spcAft>
              <a:buNone/>
            </a:pPr>
            <a:r>
              <a:rPr lang="en-US" sz="24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1º </a:t>
            </a:r>
            <a:r>
              <a:rPr lang="pt-BR" sz="24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Diretora Financeira</a:t>
            </a:r>
            <a:r>
              <a:rPr lang="en-US" sz="24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 </a:t>
            </a:r>
            <a:r>
              <a:rPr lang="en-US" sz="2400" dirty="0" err="1">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Gislaine</a:t>
            </a:r>
            <a:r>
              <a:rPr lang="en-US" sz="24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 </a:t>
            </a:r>
            <a:r>
              <a:rPr lang="en-US" sz="2400" dirty="0" err="1">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Galvão</a:t>
            </a:r>
            <a:r>
              <a:rPr lang="en-US" sz="24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 </a:t>
            </a:r>
            <a:r>
              <a:rPr lang="en-US" sz="2400" dirty="0" err="1">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Inácio</a:t>
            </a:r>
            <a:endParaRPr sz="24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endParaRPr>
          </a:p>
          <a:p>
            <a:pPr marL="0" marR="0" lvl="0" indent="0" algn="l" rtl="0">
              <a:spcBef>
                <a:spcPts val="0"/>
              </a:spcBef>
              <a:spcAft>
                <a:spcPts val="0"/>
              </a:spcAft>
              <a:buNone/>
            </a:pPr>
            <a:r>
              <a:rPr lang="en-US" sz="24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2ª </a:t>
            </a:r>
            <a:r>
              <a:rPr lang="pt-BR" sz="24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Diretora Financeira</a:t>
            </a:r>
            <a:r>
              <a:rPr lang="en-US" sz="24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 Cargo </a:t>
            </a:r>
            <a:r>
              <a:rPr lang="en-US" sz="2400" dirty="0" err="1">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vago</a:t>
            </a:r>
            <a:endParaRPr sz="24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endParaRPr>
          </a:p>
          <a:p>
            <a:pPr marL="0" marR="0" lvl="0" indent="0" algn="l" rtl="0">
              <a:spcBef>
                <a:spcPts val="0"/>
              </a:spcBef>
              <a:spcAft>
                <a:spcPts val="0"/>
              </a:spcAft>
              <a:buNone/>
            </a:pPr>
            <a:r>
              <a:rPr lang="en-US" sz="24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1º </a:t>
            </a:r>
            <a:r>
              <a:rPr lang="pt-BR" sz="24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Diretor de Relações  Institucionais e Parlamentares</a:t>
            </a:r>
            <a:r>
              <a:rPr lang="en-US" sz="24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 </a:t>
            </a:r>
            <a:r>
              <a:rPr lang="en-US" sz="24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Jonas Welter</a:t>
            </a:r>
            <a:endParaRPr sz="24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US" sz="24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2º </a:t>
            </a:r>
            <a:r>
              <a:rPr lang="pt-BR" sz="24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Diretor de Relações  Institucionais e Parlamentares</a:t>
            </a:r>
            <a:r>
              <a:rPr lang="en-US" sz="24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 </a:t>
            </a:r>
            <a:r>
              <a:rPr lang="en-US" sz="24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Cargo </a:t>
            </a:r>
            <a:r>
              <a:rPr lang="en-US" sz="2400" dirty="0" err="1">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vago</a:t>
            </a:r>
            <a:endParaRPr sz="24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endParaRPr>
          </a:p>
        </p:txBody>
      </p:sp>
    </p:spTree>
    <p:extLst>
      <p:ext uri="{BB962C8B-B14F-4D97-AF65-F5344CB8AC3E}">
        <p14:creationId xmlns:p14="http://schemas.microsoft.com/office/powerpoint/2010/main" val="12740349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Texto 4">
            <a:extLst>
              <a:ext uri="{FF2B5EF4-FFF2-40B4-BE49-F238E27FC236}">
                <a16:creationId xmlns:a16="http://schemas.microsoft.com/office/drawing/2014/main" id="{6B4EBE84-1520-322B-99A8-5B5EDA60D4C7}"/>
              </a:ext>
            </a:extLst>
          </p:cNvPr>
          <p:cNvSpPr>
            <a:spLocks noGrp="1"/>
          </p:cNvSpPr>
          <p:nvPr>
            <p:ph type="body" idx="1"/>
          </p:nvPr>
        </p:nvSpPr>
        <p:spPr>
          <a:xfrm>
            <a:off x="5660136" y="1064538"/>
            <a:ext cx="3321558" cy="648621"/>
          </a:xfrm>
        </p:spPr>
        <p:txBody>
          <a:bodyPr>
            <a:normAutofit fontScale="92500"/>
          </a:bodyPr>
          <a:lstStyle/>
          <a:p>
            <a:pPr marL="114300" indent="0">
              <a:buNone/>
            </a:pPr>
            <a:r>
              <a:rPr lang="pt-BR" dirty="0"/>
              <a:t>Gestão Organizacional</a:t>
            </a:r>
          </a:p>
        </p:txBody>
      </p:sp>
      <p:sp>
        <p:nvSpPr>
          <p:cNvPr id="3" name="CaixaDeTexto 2">
            <a:extLst>
              <a:ext uri="{FF2B5EF4-FFF2-40B4-BE49-F238E27FC236}">
                <a16:creationId xmlns:a16="http://schemas.microsoft.com/office/drawing/2014/main" id="{BEA245B4-A182-4E6B-16E0-14C1854702CC}"/>
              </a:ext>
            </a:extLst>
          </p:cNvPr>
          <p:cNvSpPr txBox="1"/>
          <p:nvPr/>
        </p:nvSpPr>
        <p:spPr>
          <a:xfrm>
            <a:off x="161583" y="5134051"/>
            <a:ext cx="6528653" cy="954107"/>
          </a:xfrm>
          <a:prstGeom prst="rect">
            <a:avLst/>
          </a:prstGeom>
          <a:noFill/>
        </p:spPr>
        <p:txBody>
          <a:bodyPr wrap="square" rtlCol="0">
            <a:spAutoFit/>
          </a:bodyPr>
          <a:lstStyle/>
          <a:p>
            <a:pPr algn="just"/>
            <a:r>
              <a:rPr lang="pt-BR" dirty="0"/>
              <a:t>Garantia da manutenção da instituição, avaliação de desempenho da equipe, reuniões periódicas da coordenadoria, entre outras atividades. A operacionalização da Programação Anual e todas as demais atividades são viabilizadas pela execução adequada desta diretriz.  </a:t>
            </a:r>
          </a:p>
        </p:txBody>
      </p:sp>
      <p:sp>
        <p:nvSpPr>
          <p:cNvPr id="20" name="Título 1">
            <a:extLst>
              <a:ext uri="{FF2B5EF4-FFF2-40B4-BE49-F238E27FC236}">
                <a16:creationId xmlns:a16="http://schemas.microsoft.com/office/drawing/2014/main" id="{57F28F57-752D-0881-248C-9323C41C8347}"/>
              </a:ext>
            </a:extLst>
          </p:cNvPr>
          <p:cNvSpPr>
            <a:spLocks noGrp="1"/>
          </p:cNvSpPr>
          <p:nvPr>
            <p:ph type="title"/>
          </p:nvPr>
        </p:nvSpPr>
        <p:spPr>
          <a:xfrm>
            <a:off x="2642616" y="0"/>
            <a:ext cx="6339078" cy="1325563"/>
          </a:xfrm>
        </p:spPr>
        <p:txBody>
          <a:bodyPr>
            <a:normAutofit fontScale="90000"/>
          </a:bodyPr>
          <a:lstStyle/>
          <a:p>
            <a:pPr algn="r"/>
            <a:r>
              <a:rPr lang="pt-BR" sz="3900" dirty="0"/>
              <a:t>Diretrizes</a:t>
            </a:r>
            <a:br>
              <a:rPr lang="pt-BR" dirty="0"/>
            </a:br>
            <a:r>
              <a:rPr lang="pt-BR" sz="2800" dirty="0"/>
              <a:t>Relatório de Atividades 2º Quadrimestre 2023</a:t>
            </a:r>
          </a:p>
        </p:txBody>
      </p:sp>
      <p:pic>
        <p:nvPicPr>
          <p:cNvPr id="13" name="Imagem 12">
            <a:extLst>
              <a:ext uri="{FF2B5EF4-FFF2-40B4-BE49-F238E27FC236}">
                <a16:creationId xmlns:a16="http://schemas.microsoft.com/office/drawing/2014/main" id="{1D55D09B-1FF2-40A1-BBCC-5453E7262383}"/>
              </a:ext>
            </a:extLst>
          </p:cNvPr>
          <p:cNvPicPr>
            <a:picLocks noChangeAspect="1"/>
          </p:cNvPicPr>
          <p:nvPr/>
        </p:nvPicPr>
        <p:blipFill>
          <a:blip r:embed="rId2"/>
          <a:stretch>
            <a:fillRect/>
          </a:stretch>
        </p:blipFill>
        <p:spPr>
          <a:xfrm>
            <a:off x="408001" y="1648807"/>
            <a:ext cx="1382352" cy="2053337"/>
          </a:xfrm>
          <a:prstGeom prst="rect">
            <a:avLst/>
          </a:prstGeom>
        </p:spPr>
      </p:pic>
      <p:pic>
        <p:nvPicPr>
          <p:cNvPr id="11" name="Imagem 10">
            <a:extLst>
              <a:ext uri="{FF2B5EF4-FFF2-40B4-BE49-F238E27FC236}">
                <a16:creationId xmlns:a16="http://schemas.microsoft.com/office/drawing/2014/main" id="{D5845AE9-ECE6-3B5E-AF46-0EC492D60EF5}"/>
              </a:ext>
            </a:extLst>
          </p:cNvPr>
          <p:cNvPicPr>
            <a:picLocks noChangeAspect="1"/>
          </p:cNvPicPr>
          <p:nvPr/>
        </p:nvPicPr>
        <p:blipFill>
          <a:blip r:embed="rId3"/>
          <a:stretch>
            <a:fillRect/>
          </a:stretch>
        </p:blipFill>
        <p:spPr>
          <a:xfrm>
            <a:off x="1442937" y="1970875"/>
            <a:ext cx="3291410" cy="1720694"/>
          </a:xfrm>
          <a:prstGeom prst="rect">
            <a:avLst/>
          </a:prstGeom>
        </p:spPr>
      </p:pic>
      <p:pic>
        <p:nvPicPr>
          <p:cNvPr id="15" name="Imagem 14">
            <a:extLst>
              <a:ext uri="{FF2B5EF4-FFF2-40B4-BE49-F238E27FC236}">
                <a16:creationId xmlns:a16="http://schemas.microsoft.com/office/drawing/2014/main" id="{CBC68BC2-73EF-48AA-443D-0ECFCC60DC3E}"/>
              </a:ext>
            </a:extLst>
          </p:cNvPr>
          <p:cNvPicPr>
            <a:picLocks noChangeAspect="1"/>
          </p:cNvPicPr>
          <p:nvPr/>
        </p:nvPicPr>
        <p:blipFill>
          <a:blip r:embed="rId4"/>
          <a:stretch>
            <a:fillRect/>
          </a:stretch>
        </p:blipFill>
        <p:spPr>
          <a:xfrm>
            <a:off x="493574" y="3605939"/>
            <a:ext cx="2222614" cy="965250"/>
          </a:xfrm>
          <a:prstGeom prst="rect">
            <a:avLst/>
          </a:prstGeom>
        </p:spPr>
      </p:pic>
      <p:pic>
        <p:nvPicPr>
          <p:cNvPr id="17" name="Imagem 16">
            <a:extLst>
              <a:ext uri="{FF2B5EF4-FFF2-40B4-BE49-F238E27FC236}">
                <a16:creationId xmlns:a16="http://schemas.microsoft.com/office/drawing/2014/main" id="{F0CAE3C3-B7DB-609F-8152-CC99A3AEF2CB}"/>
              </a:ext>
            </a:extLst>
          </p:cNvPr>
          <p:cNvPicPr>
            <a:picLocks noChangeAspect="1"/>
          </p:cNvPicPr>
          <p:nvPr/>
        </p:nvPicPr>
        <p:blipFill>
          <a:blip r:embed="rId5"/>
          <a:stretch>
            <a:fillRect/>
          </a:stretch>
        </p:blipFill>
        <p:spPr>
          <a:xfrm>
            <a:off x="2613967" y="3503725"/>
            <a:ext cx="2910236" cy="1608485"/>
          </a:xfrm>
          <a:prstGeom prst="rect">
            <a:avLst/>
          </a:prstGeom>
        </p:spPr>
      </p:pic>
      <p:pic>
        <p:nvPicPr>
          <p:cNvPr id="19" name="Imagem 18">
            <a:extLst>
              <a:ext uri="{FF2B5EF4-FFF2-40B4-BE49-F238E27FC236}">
                <a16:creationId xmlns:a16="http://schemas.microsoft.com/office/drawing/2014/main" id="{70E09270-85C4-1255-B015-7A33F93700B2}"/>
              </a:ext>
            </a:extLst>
          </p:cNvPr>
          <p:cNvPicPr>
            <a:picLocks noChangeAspect="1"/>
          </p:cNvPicPr>
          <p:nvPr/>
        </p:nvPicPr>
        <p:blipFill>
          <a:blip r:embed="rId6"/>
          <a:stretch>
            <a:fillRect/>
          </a:stretch>
        </p:blipFill>
        <p:spPr>
          <a:xfrm>
            <a:off x="4519924" y="1669472"/>
            <a:ext cx="2271439" cy="3120670"/>
          </a:xfrm>
          <a:prstGeom prst="rect">
            <a:avLst/>
          </a:prstGeom>
        </p:spPr>
      </p:pic>
      <p:pic>
        <p:nvPicPr>
          <p:cNvPr id="22" name="Imagem 21" descr="Grupo de pessoas em pé&#10;&#10;Descrição gerada automaticamente com confiança média">
            <a:extLst>
              <a:ext uri="{FF2B5EF4-FFF2-40B4-BE49-F238E27FC236}">
                <a16:creationId xmlns:a16="http://schemas.microsoft.com/office/drawing/2014/main" id="{CA93C0A5-4D49-853D-4764-A191A037947E}"/>
              </a:ext>
            </a:extLst>
          </p:cNvPr>
          <p:cNvPicPr>
            <a:picLocks noChangeAspect="1"/>
          </p:cNvPicPr>
          <p:nvPr/>
        </p:nvPicPr>
        <p:blipFill rotWithShape="1">
          <a:blip r:embed="rId7"/>
          <a:srcRect l="-109537" t="-107559" r="109537" b="131539"/>
          <a:stretch/>
        </p:blipFill>
        <p:spPr>
          <a:xfrm>
            <a:off x="3143250" y="2628900"/>
            <a:ext cx="2857500" cy="1216479"/>
          </a:xfrm>
          <a:prstGeom prst="rect">
            <a:avLst/>
          </a:prstGeom>
        </p:spPr>
      </p:pic>
      <p:pic>
        <p:nvPicPr>
          <p:cNvPr id="24" name="Imagem 23" descr="Grupo de pessoas em pé&#10;&#10;Descrição gerada automaticamente com confiança média">
            <a:extLst>
              <a:ext uri="{FF2B5EF4-FFF2-40B4-BE49-F238E27FC236}">
                <a16:creationId xmlns:a16="http://schemas.microsoft.com/office/drawing/2014/main" id="{3EAD378B-C693-5DA7-35F0-3239C356B1EE}"/>
              </a:ext>
            </a:extLst>
          </p:cNvPr>
          <p:cNvPicPr>
            <a:picLocks noChangeAspect="1"/>
          </p:cNvPicPr>
          <p:nvPr/>
        </p:nvPicPr>
        <p:blipFill rotWithShape="1">
          <a:blip r:embed="rId7"/>
          <a:srcRect b="-518"/>
          <a:stretch/>
        </p:blipFill>
        <p:spPr>
          <a:xfrm>
            <a:off x="6486300" y="2922150"/>
            <a:ext cx="2429525" cy="1367578"/>
          </a:xfrm>
          <a:prstGeom prst="rect">
            <a:avLst/>
          </a:prstGeom>
        </p:spPr>
      </p:pic>
    </p:spTree>
    <p:extLst>
      <p:ext uri="{BB962C8B-B14F-4D97-AF65-F5344CB8AC3E}">
        <p14:creationId xmlns:p14="http://schemas.microsoft.com/office/powerpoint/2010/main" val="5488737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C086C7-18B6-1293-2BD3-51938DAFBCAD}"/>
              </a:ext>
            </a:extLst>
          </p:cNvPr>
          <p:cNvSpPr>
            <a:spLocks noGrp="1"/>
          </p:cNvSpPr>
          <p:nvPr>
            <p:ph type="title"/>
          </p:nvPr>
        </p:nvSpPr>
        <p:spPr>
          <a:xfrm>
            <a:off x="628650" y="365126"/>
            <a:ext cx="8350758" cy="1325563"/>
          </a:xfrm>
        </p:spPr>
        <p:txBody>
          <a:bodyPr>
            <a:normAutofit/>
          </a:bodyPr>
          <a:lstStyle/>
          <a:p>
            <a:pPr algn="r"/>
            <a:r>
              <a:rPr lang="pt-BR" sz="4000" dirty="0"/>
              <a:t>Relatório de atividades</a:t>
            </a:r>
            <a:br>
              <a:rPr lang="pt-BR" sz="4000" dirty="0"/>
            </a:br>
            <a:r>
              <a:rPr lang="pt-BR" sz="4000" dirty="0"/>
              <a:t> 2º Quadrimestre - 2023</a:t>
            </a:r>
          </a:p>
        </p:txBody>
      </p:sp>
      <p:graphicFrame>
        <p:nvGraphicFramePr>
          <p:cNvPr id="6" name="Google Shape;291;p16">
            <a:extLst>
              <a:ext uri="{FF2B5EF4-FFF2-40B4-BE49-F238E27FC236}">
                <a16:creationId xmlns:a16="http://schemas.microsoft.com/office/drawing/2014/main" id="{A57E3897-735D-76C7-386C-C6B903F06101}"/>
              </a:ext>
            </a:extLst>
          </p:cNvPr>
          <p:cNvGraphicFramePr/>
          <p:nvPr>
            <p:extLst>
              <p:ext uri="{D42A27DB-BD31-4B8C-83A1-F6EECF244321}">
                <p14:modId xmlns:p14="http://schemas.microsoft.com/office/powerpoint/2010/main" val="655107325"/>
              </p:ext>
            </p:extLst>
          </p:nvPr>
        </p:nvGraphicFramePr>
        <p:xfrm>
          <a:off x="164592" y="2011571"/>
          <a:ext cx="8814816" cy="4696943"/>
        </p:xfrm>
        <a:graphic>
          <a:graphicData uri="http://schemas.openxmlformats.org/drawingml/2006/table">
            <a:tbl>
              <a:tblPr>
                <a:tableStyleId>{E8B1032C-EA38-4F05-BA0D-38AFFFC7BED3}</a:tableStyleId>
              </a:tblPr>
              <a:tblGrid>
                <a:gridCol w="1674815">
                  <a:extLst>
                    <a:ext uri="{9D8B030D-6E8A-4147-A177-3AD203B41FA5}">
                      <a16:colId xmlns:a16="http://schemas.microsoft.com/office/drawing/2014/main" val="20000"/>
                    </a:ext>
                  </a:extLst>
                </a:gridCol>
                <a:gridCol w="1762963">
                  <a:extLst>
                    <a:ext uri="{9D8B030D-6E8A-4147-A177-3AD203B41FA5}">
                      <a16:colId xmlns:a16="http://schemas.microsoft.com/office/drawing/2014/main" val="20001"/>
                    </a:ext>
                  </a:extLst>
                </a:gridCol>
                <a:gridCol w="1698855">
                  <a:extLst>
                    <a:ext uri="{9D8B030D-6E8A-4147-A177-3AD203B41FA5}">
                      <a16:colId xmlns:a16="http://schemas.microsoft.com/office/drawing/2014/main" val="20002"/>
                    </a:ext>
                  </a:extLst>
                </a:gridCol>
                <a:gridCol w="2091516">
                  <a:extLst>
                    <a:ext uri="{9D8B030D-6E8A-4147-A177-3AD203B41FA5}">
                      <a16:colId xmlns:a16="http://schemas.microsoft.com/office/drawing/2014/main" val="20004"/>
                    </a:ext>
                  </a:extLst>
                </a:gridCol>
                <a:gridCol w="1586667">
                  <a:extLst>
                    <a:ext uri="{9D8B030D-6E8A-4147-A177-3AD203B41FA5}">
                      <a16:colId xmlns:a16="http://schemas.microsoft.com/office/drawing/2014/main" val="20003"/>
                    </a:ext>
                  </a:extLst>
                </a:gridCol>
              </a:tblGrid>
              <a:tr h="804657">
                <a:tc>
                  <a:txBody>
                    <a:bodyPr/>
                    <a:lstStyle/>
                    <a:p>
                      <a:pPr marL="0" marR="0" lvl="0" indent="0" algn="ctr" rtl="0">
                        <a:lnSpc>
                          <a:spcPct val="90000"/>
                        </a:lnSpc>
                        <a:spcBef>
                          <a:spcPts val="0"/>
                        </a:spcBef>
                        <a:spcAft>
                          <a:spcPts val="0"/>
                        </a:spcAft>
                        <a:buClr>
                          <a:schemeClr val="dk1"/>
                        </a:buClr>
                        <a:buSzPts val="4300"/>
                        <a:buFont typeface="Arial"/>
                        <a:buNone/>
                      </a:pPr>
                      <a:r>
                        <a:rPr lang="pt-BR" sz="1600" b="1" u="none" strike="noStrike" cap="none" noProof="0" dirty="0">
                          <a:solidFill>
                            <a:schemeClr val="bg1"/>
                          </a:solidFill>
                          <a:latin typeface="Calibri" panose="020F0502020204030204" pitchFamily="34" charset="0"/>
                          <a:ea typeface="Calibri" panose="020F0502020204030204" pitchFamily="34" charset="0"/>
                          <a:cs typeface="Calibri" panose="020F0502020204030204" pitchFamily="34" charset="0"/>
                        </a:rPr>
                        <a:t>Diretriz 1</a:t>
                      </a:r>
                    </a:p>
                    <a:p>
                      <a:pPr marL="0" marR="0" lvl="0" indent="0" algn="ctr" rtl="0">
                        <a:lnSpc>
                          <a:spcPct val="90000"/>
                        </a:lnSpc>
                        <a:spcBef>
                          <a:spcPts val="0"/>
                        </a:spcBef>
                        <a:spcAft>
                          <a:spcPts val="0"/>
                        </a:spcAft>
                        <a:buClr>
                          <a:schemeClr val="dk1"/>
                        </a:buClr>
                        <a:buSzPts val="4300"/>
                        <a:buFont typeface="Arial"/>
                        <a:buNone/>
                      </a:pPr>
                      <a:r>
                        <a:rPr lang="pt-BR" sz="1600" b="1" u="none" strike="noStrike" cap="none" noProof="0" dirty="0">
                          <a:solidFill>
                            <a:schemeClr val="bg1"/>
                          </a:solidFill>
                          <a:latin typeface="Calibri" panose="020F0502020204030204" pitchFamily="34" charset="0"/>
                          <a:ea typeface="Calibri" panose="020F0502020204030204" pitchFamily="34" charset="0"/>
                          <a:cs typeface="Calibri" panose="020F0502020204030204" pitchFamily="34" charset="0"/>
                        </a:rPr>
                        <a:t>Educação na Saúde</a:t>
                      </a:r>
                      <a:endParaRPr lang="pt-BR" sz="1600" b="1" u="none" strike="noStrike" cap="none" noProof="0" dirty="0">
                        <a:solidFill>
                          <a:schemeClr val="bg1"/>
                        </a:solidFill>
                        <a:latin typeface="Calibri" panose="020F0502020204030204" pitchFamily="34" charset="0"/>
                        <a:ea typeface="Calibri" panose="020F0502020204030204" pitchFamily="34" charset="0"/>
                        <a:cs typeface="Calibri" panose="020F0502020204030204" pitchFamily="34" charset="0"/>
                        <a:sym typeface="Lato"/>
                      </a:endParaRPr>
                    </a:p>
                  </a:txBody>
                  <a:tcPr marL="121900" marR="121900" marT="121900" marB="1219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marR="0" lvl="0" indent="0" algn="ctr" rtl="0">
                        <a:lnSpc>
                          <a:spcPct val="90000"/>
                        </a:lnSpc>
                        <a:spcBef>
                          <a:spcPts val="0"/>
                        </a:spcBef>
                        <a:spcAft>
                          <a:spcPts val="0"/>
                        </a:spcAft>
                        <a:buClr>
                          <a:schemeClr val="dk1"/>
                        </a:buClr>
                        <a:buSzPts val="1500"/>
                        <a:buFont typeface="Arial"/>
                        <a:buNone/>
                      </a:pPr>
                      <a:r>
                        <a:rPr lang="pt-BR" sz="1600" b="1" u="none" strike="noStrike" cap="none" noProof="0" dirty="0">
                          <a:solidFill>
                            <a:schemeClr val="bg1"/>
                          </a:solidFill>
                          <a:latin typeface="Calibri" panose="020F0502020204030204" pitchFamily="34" charset="0"/>
                          <a:ea typeface="Calibri" panose="020F0502020204030204" pitchFamily="34" charset="0"/>
                          <a:cs typeface="Calibri" panose="020F0502020204030204" pitchFamily="34" charset="0"/>
                        </a:rPr>
                        <a:t>Diretriz 2</a:t>
                      </a:r>
                    </a:p>
                    <a:p>
                      <a:pPr marL="0" marR="0" lvl="0" indent="0" algn="ctr" rtl="0">
                        <a:lnSpc>
                          <a:spcPct val="90000"/>
                        </a:lnSpc>
                        <a:spcBef>
                          <a:spcPts val="0"/>
                        </a:spcBef>
                        <a:spcAft>
                          <a:spcPts val="0"/>
                        </a:spcAft>
                        <a:buClr>
                          <a:schemeClr val="dk1"/>
                        </a:buClr>
                        <a:buSzPts val="1500"/>
                        <a:buFont typeface="Arial"/>
                        <a:buNone/>
                      </a:pPr>
                      <a:r>
                        <a:rPr lang="pt-BR" sz="1600" b="1" u="none" strike="noStrike" cap="none" noProof="0" dirty="0">
                          <a:solidFill>
                            <a:schemeClr val="bg1"/>
                          </a:solidFill>
                          <a:latin typeface="Calibri" panose="020F0502020204030204" pitchFamily="34" charset="0"/>
                          <a:ea typeface="Calibri" panose="020F0502020204030204" pitchFamily="34" charset="0"/>
                          <a:cs typeface="Calibri" panose="020F0502020204030204" pitchFamily="34" charset="0"/>
                        </a:rPr>
                        <a:t>Apoio Institucional</a:t>
                      </a:r>
                      <a:endParaRPr lang="pt-BR" sz="1600" b="1" u="none" strike="noStrike" cap="none" noProof="0" dirty="0">
                        <a:solidFill>
                          <a:schemeClr val="bg1"/>
                        </a:solidFill>
                        <a:latin typeface="Calibri" panose="020F0502020204030204" pitchFamily="34" charset="0"/>
                        <a:ea typeface="Calibri" panose="020F0502020204030204" pitchFamily="34" charset="0"/>
                        <a:cs typeface="Calibri" panose="020F0502020204030204" pitchFamily="34" charset="0"/>
                        <a:sym typeface="Lato"/>
                      </a:endParaRPr>
                    </a:p>
                  </a:txBody>
                  <a:tcPr marL="121900" marR="121900" marT="121900" marB="1219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marR="0" lvl="0" indent="0" algn="ctr" rtl="0">
                        <a:lnSpc>
                          <a:spcPct val="90000"/>
                        </a:lnSpc>
                        <a:spcBef>
                          <a:spcPts val="0"/>
                        </a:spcBef>
                        <a:spcAft>
                          <a:spcPts val="0"/>
                        </a:spcAft>
                        <a:buClr>
                          <a:schemeClr val="dk1"/>
                        </a:buClr>
                        <a:buSzPts val="1500"/>
                        <a:buFont typeface="Arial"/>
                        <a:buNone/>
                      </a:pPr>
                      <a:r>
                        <a:rPr lang="pt-BR" sz="1600" b="1" u="none" strike="noStrike" cap="none" noProof="0" dirty="0">
                          <a:solidFill>
                            <a:schemeClr val="bg1"/>
                          </a:solidFill>
                          <a:latin typeface="Calibri" panose="020F0502020204030204" pitchFamily="34" charset="0"/>
                          <a:ea typeface="Calibri" panose="020F0502020204030204" pitchFamily="34" charset="0"/>
                          <a:cs typeface="Calibri" panose="020F0502020204030204" pitchFamily="34" charset="0"/>
                        </a:rPr>
                        <a:t>Diretriz 3</a:t>
                      </a:r>
                    </a:p>
                    <a:p>
                      <a:pPr marL="0" marR="0" lvl="0" indent="0" algn="ctr" rtl="0">
                        <a:lnSpc>
                          <a:spcPct val="90000"/>
                        </a:lnSpc>
                        <a:spcBef>
                          <a:spcPts val="0"/>
                        </a:spcBef>
                        <a:spcAft>
                          <a:spcPts val="0"/>
                        </a:spcAft>
                        <a:buClr>
                          <a:schemeClr val="dk1"/>
                        </a:buClr>
                        <a:buSzPts val="1500"/>
                        <a:buFont typeface="Arial"/>
                        <a:buNone/>
                      </a:pPr>
                      <a:r>
                        <a:rPr lang="pt-BR" sz="1600" b="1" u="none" strike="noStrike" cap="none" noProof="0" dirty="0">
                          <a:solidFill>
                            <a:schemeClr val="bg1"/>
                          </a:solidFill>
                          <a:latin typeface="Calibri" panose="020F0502020204030204" pitchFamily="34" charset="0"/>
                          <a:ea typeface="Calibri" panose="020F0502020204030204" pitchFamily="34" charset="0"/>
                          <a:cs typeface="Calibri" panose="020F0502020204030204" pitchFamily="34" charset="0"/>
                        </a:rPr>
                        <a:t>Gestão Colegiada</a:t>
                      </a:r>
                      <a:endParaRPr lang="pt-BR" sz="1600" b="1" u="none" strike="noStrike" cap="none" noProof="0" dirty="0">
                        <a:solidFill>
                          <a:schemeClr val="bg1"/>
                        </a:solidFill>
                        <a:latin typeface="Calibri" panose="020F0502020204030204" pitchFamily="34" charset="0"/>
                        <a:ea typeface="Calibri" panose="020F0502020204030204" pitchFamily="34" charset="0"/>
                        <a:cs typeface="Calibri" panose="020F0502020204030204" pitchFamily="34" charset="0"/>
                        <a:sym typeface="Lato"/>
                      </a:endParaRPr>
                    </a:p>
                  </a:txBody>
                  <a:tcPr marL="121900" marR="121900" marT="121900" marB="1219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marR="0" lvl="0" indent="0" algn="ctr" rtl="0">
                        <a:lnSpc>
                          <a:spcPct val="90000"/>
                        </a:lnSpc>
                        <a:spcBef>
                          <a:spcPts val="0"/>
                        </a:spcBef>
                        <a:spcAft>
                          <a:spcPts val="0"/>
                        </a:spcAft>
                        <a:buClr>
                          <a:schemeClr val="dk1"/>
                        </a:buClr>
                        <a:buSzPts val="1500"/>
                        <a:buFont typeface="Arial"/>
                        <a:buNone/>
                      </a:pPr>
                      <a:r>
                        <a:rPr lang="pt-BR" sz="1600" b="1" u="none" strike="noStrike" cap="none" dirty="0">
                          <a:solidFill>
                            <a:schemeClr val="bg1"/>
                          </a:solidFill>
                          <a:latin typeface="Calibri" panose="020F0502020204030204" pitchFamily="34" charset="0"/>
                          <a:ea typeface="Calibri" panose="020F0502020204030204" pitchFamily="34" charset="0"/>
                          <a:cs typeface="Calibri" panose="020F0502020204030204" pitchFamily="34" charset="0"/>
                          <a:sym typeface="Lato"/>
                        </a:rPr>
                        <a:t>Diretriz 4</a:t>
                      </a:r>
                    </a:p>
                    <a:p>
                      <a:pPr marL="0" marR="0" lvl="0" indent="0" algn="ctr" rtl="0">
                        <a:lnSpc>
                          <a:spcPct val="90000"/>
                        </a:lnSpc>
                        <a:spcBef>
                          <a:spcPts val="0"/>
                        </a:spcBef>
                        <a:spcAft>
                          <a:spcPts val="0"/>
                        </a:spcAft>
                        <a:buClr>
                          <a:schemeClr val="dk1"/>
                        </a:buClr>
                        <a:buSzPts val="1500"/>
                        <a:buFont typeface="Arial"/>
                        <a:buNone/>
                      </a:pPr>
                      <a:r>
                        <a:rPr lang="pt-BR" sz="1600" b="1" u="none" strike="noStrike" cap="none" dirty="0">
                          <a:solidFill>
                            <a:schemeClr val="bg1"/>
                          </a:solidFill>
                          <a:latin typeface="Calibri" panose="020F0502020204030204" pitchFamily="34" charset="0"/>
                          <a:ea typeface="Calibri" panose="020F0502020204030204" pitchFamily="34" charset="0"/>
                          <a:cs typeface="Calibri" panose="020F0502020204030204" pitchFamily="34" charset="0"/>
                          <a:sym typeface="Lato"/>
                        </a:rPr>
                        <a:t>Gestão Organizacional</a:t>
                      </a:r>
                      <a:endParaRPr sz="1600" b="1" u="none" strike="noStrike" cap="none" dirty="0">
                        <a:solidFill>
                          <a:schemeClr val="bg1"/>
                        </a:solidFill>
                        <a:latin typeface="Calibri" panose="020F0502020204030204" pitchFamily="34" charset="0"/>
                        <a:ea typeface="Calibri" panose="020F0502020204030204" pitchFamily="34" charset="0"/>
                        <a:cs typeface="Calibri" panose="020F0502020204030204" pitchFamily="34" charset="0"/>
                        <a:sym typeface="Lato"/>
                      </a:endParaRPr>
                    </a:p>
                  </a:txBody>
                  <a:tcPr marL="121900" marR="121900" marT="121900" marB="1219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marR="0" lvl="0" indent="0" algn="ctr" rtl="0">
                        <a:lnSpc>
                          <a:spcPct val="90000"/>
                        </a:lnSpc>
                        <a:spcBef>
                          <a:spcPts val="0"/>
                        </a:spcBef>
                        <a:spcAft>
                          <a:spcPts val="0"/>
                        </a:spcAft>
                        <a:buClr>
                          <a:schemeClr val="dk1"/>
                        </a:buClr>
                        <a:buSzPts val="1500"/>
                        <a:buFont typeface="Arial"/>
                        <a:buNone/>
                      </a:pPr>
                      <a:r>
                        <a:rPr lang="pt-BR" sz="1600" b="1" u="none" strike="noStrike" cap="none" noProof="0" dirty="0">
                          <a:solidFill>
                            <a:schemeClr val="bg1"/>
                          </a:solidFill>
                          <a:latin typeface="Calibri" panose="020F0502020204030204" pitchFamily="34" charset="0"/>
                          <a:ea typeface="Calibri" panose="020F0502020204030204" pitchFamily="34" charset="0"/>
                          <a:cs typeface="Calibri" panose="020F0502020204030204" pitchFamily="34" charset="0"/>
                        </a:rPr>
                        <a:t>Total de atividades </a:t>
                      </a:r>
                      <a:r>
                        <a:rPr lang="pt-BR" sz="1600" b="1" u="none" strike="noStrike" cap="none" baseline="0" noProof="0" dirty="0">
                          <a:solidFill>
                            <a:schemeClr val="bg1"/>
                          </a:solidFill>
                          <a:latin typeface="Calibri" panose="020F0502020204030204" pitchFamily="34" charset="0"/>
                          <a:ea typeface="Calibri" panose="020F0502020204030204" pitchFamily="34" charset="0"/>
                          <a:cs typeface="Calibri" panose="020F0502020204030204" pitchFamily="34" charset="0"/>
                        </a:rPr>
                        <a:t>relacionadas às Diretrizes</a:t>
                      </a:r>
                      <a:endParaRPr lang="pt-BR" sz="1600" b="1" u="none" strike="noStrike" cap="none" noProof="0" dirty="0">
                        <a:solidFill>
                          <a:schemeClr val="bg1"/>
                        </a:solidFill>
                        <a:latin typeface="Calibri" panose="020F0502020204030204" pitchFamily="34" charset="0"/>
                        <a:ea typeface="Calibri" panose="020F0502020204030204" pitchFamily="34" charset="0"/>
                        <a:cs typeface="Calibri" panose="020F0502020204030204" pitchFamily="34" charset="0"/>
                        <a:sym typeface="Lato"/>
                      </a:endParaRPr>
                    </a:p>
                  </a:txBody>
                  <a:tcPr marL="121900" marR="121900" marT="121900" marB="1219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0000"/>
                  </a:ext>
                </a:extLst>
              </a:tr>
              <a:tr h="3575319">
                <a:tc>
                  <a:txBody>
                    <a:bodyPr/>
                    <a:lstStyle/>
                    <a:p>
                      <a:pPr marL="0" marR="0" lvl="0" indent="0" algn="ctr" rtl="0">
                        <a:lnSpc>
                          <a:spcPct val="90000"/>
                        </a:lnSpc>
                        <a:spcBef>
                          <a:spcPts val="0"/>
                        </a:spcBef>
                        <a:spcAft>
                          <a:spcPts val="0"/>
                        </a:spcAft>
                        <a:buClr>
                          <a:schemeClr val="dk1"/>
                        </a:buClr>
                        <a:buSzPts val="1500"/>
                        <a:buFont typeface="Arial"/>
                        <a:buNone/>
                      </a:pPr>
                      <a:r>
                        <a:rPr lang="pt-BR" sz="1400" b="1" i="0" u="none" strike="noStrike" cap="none"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Lato"/>
                        </a:rPr>
                        <a:t>844 participações</a:t>
                      </a:r>
                      <a:r>
                        <a:rPr lang="pt-BR" sz="1400" b="0" i="0" u="none" strike="noStrike" cap="none" dirty="0">
                          <a:solidFill>
                            <a:schemeClr val="tx1"/>
                          </a:solidFill>
                          <a:latin typeface="Calibri" panose="020F0502020204030204" pitchFamily="34" charset="0"/>
                          <a:ea typeface="Calibri" panose="020F0502020204030204" pitchFamily="34" charset="0"/>
                          <a:cs typeface="Calibri" panose="020F0502020204030204" pitchFamily="34" charset="0"/>
                          <a:sym typeface="Lato"/>
                        </a:rPr>
                        <a:t>*</a:t>
                      </a:r>
                    </a:p>
                    <a:p>
                      <a:pPr marL="0" marR="0" lvl="0" indent="0" algn="ctr" rtl="0">
                        <a:lnSpc>
                          <a:spcPct val="90000"/>
                        </a:lnSpc>
                        <a:spcBef>
                          <a:spcPts val="0"/>
                        </a:spcBef>
                        <a:spcAft>
                          <a:spcPts val="0"/>
                        </a:spcAft>
                        <a:buClr>
                          <a:schemeClr val="dk1"/>
                        </a:buClr>
                        <a:buSzPts val="1500"/>
                        <a:buFont typeface="Arial"/>
                        <a:buNone/>
                      </a:pPr>
                      <a:endParaRPr lang="pt-BR" sz="1400" b="0" i="0" u="none" strike="noStrike" cap="none" dirty="0">
                        <a:solidFill>
                          <a:schemeClr val="tx1"/>
                        </a:solidFill>
                        <a:latin typeface="Calibri" panose="020F0502020204030204" pitchFamily="34" charset="0"/>
                        <a:ea typeface="Calibri" panose="020F0502020204030204" pitchFamily="34" charset="0"/>
                        <a:cs typeface="Calibri" panose="020F0502020204030204" pitchFamily="34" charset="0"/>
                        <a:sym typeface="Lato"/>
                      </a:endParaRPr>
                    </a:p>
                    <a:p>
                      <a:pPr marL="0" marR="0" lvl="0" indent="0" algn="ctr" rtl="0">
                        <a:lnSpc>
                          <a:spcPct val="90000"/>
                        </a:lnSpc>
                        <a:spcBef>
                          <a:spcPts val="0"/>
                        </a:spcBef>
                        <a:spcAft>
                          <a:spcPts val="0"/>
                        </a:spcAft>
                        <a:buClr>
                          <a:schemeClr val="dk1"/>
                        </a:buClr>
                        <a:buSzPts val="1500"/>
                        <a:buFont typeface="Arial"/>
                        <a:buNone/>
                      </a:pPr>
                      <a:r>
                        <a:rPr lang="pt-BR" sz="1400" b="0" i="0" u="none" strike="noStrike" cap="none" dirty="0">
                          <a:solidFill>
                            <a:schemeClr val="tx1"/>
                          </a:solidFill>
                          <a:latin typeface="Calibri" panose="020F0502020204030204" pitchFamily="34" charset="0"/>
                          <a:ea typeface="Calibri" panose="020F0502020204030204" pitchFamily="34" charset="0"/>
                          <a:cs typeface="Calibri" panose="020F0502020204030204" pitchFamily="34" charset="0"/>
                          <a:sym typeface="Lato"/>
                        </a:rPr>
                        <a:t>Contabilização</a:t>
                      </a:r>
                      <a:r>
                        <a:rPr lang="pt-BR" sz="1400" b="0" i="0" u="none" strike="noStrike" cap="none" baseline="0" dirty="0">
                          <a:solidFill>
                            <a:schemeClr val="tx1"/>
                          </a:solidFill>
                          <a:latin typeface="Calibri" panose="020F0502020204030204" pitchFamily="34" charset="0"/>
                          <a:ea typeface="Calibri" panose="020F0502020204030204" pitchFamily="34" charset="0"/>
                          <a:cs typeface="Calibri" panose="020F0502020204030204" pitchFamily="34" charset="0"/>
                          <a:sym typeface="Lato"/>
                        </a:rPr>
                        <a:t> de cada um dos membros da equipe técnica em cada atividade desenvolvida relacionada a esta diretriz.</a:t>
                      </a:r>
                      <a:endParaRPr sz="1400" b="0" i="0" u="none" strike="noStrike" cap="none" dirty="0">
                        <a:solidFill>
                          <a:srgbClr val="FF0000"/>
                        </a:solidFill>
                        <a:latin typeface="Calibri" panose="020F0502020204030204" pitchFamily="34" charset="0"/>
                        <a:ea typeface="Calibri" panose="020F0502020204030204" pitchFamily="34" charset="0"/>
                        <a:cs typeface="Calibri" panose="020F0502020204030204" pitchFamily="34" charset="0"/>
                        <a:sym typeface="Lato"/>
                      </a:endParaRPr>
                    </a:p>
                  </a:txBody>
                  <a:tcPr marL="121900" marR="121900" marT="121900" marB="1219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rtl="0">
                        <a:lnSpc>
                          <a:spcPct val="90000"/>
                        </a:lnSpc>
                        <a:spcBef>
                          <a:spcPts val="0"/>
                        </a:spcBef>
                        <a:spcAft>
                          <a:spcPts val="0"/>
                        </a:spcAft>
                        <a:buClr>
                          <a:srgbClr val="000000"/>
                        </a:buClr>
                        <a:buSzPts val="1900"/>
                        <a:buFont typeface="Arial"/>
                        <a:buNone/>
                      </a:pPr>
                      <a:r>
                        <a:rPr lang="pt-BR" sz="1400" b="1" i="0" u="none" strike="noStrike" cap="none"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Lato"/>
                        </a:rPr>
                        <a:t>677 participações/ atividades registradas</a:t>
                      </a:r>
                    </a:p>
                    <a:p>
                      <a:pPr marL="0" marR="0" lvl="0" indent="0" algn="ctr" rtl="0">
                        <a:lnSpc>
                          <a:spcPct val="90000"/>
                        </a:lnSpc>
                        <a:spcBef>
                          <a:spcPts val="0"/>
                        </a:spcBef>
                        <a:spcAft>
                          <a:spcPts val="0"/>
                        </a:spcAft>
                        <a:buClr>
                          <a:srgbClr val="000000"/>
                        </a:buClr>
                        <a:buSzPts val="1900"/>
                        <a:buFont typeface="Arial"/>
                        <a:buNone/>
                      </a:pPr>
                      <a:r>
                        <a:rPr lang="pt-BR" sz="1400" b="0" i="0" u="none" strike="noStrike" cap="none"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Lato"/>
                        </a:rPr>
                        <a:t>--------------------</a:t>
                      </a:r>
                    </a:p>
                    <a:p>
                      <a:pPr marL="0" marR="0" lvl="0" indent="0" algn="ctr" rtl="0">
                        <a:lnSpc>
                          <a:spcPct val="90000"/>
                        </a:lnSpc>
                        <a:spcBef>
                          <a:spcPts val="0"/>
                        </a:spcBef>
                        <a:spcAft>
                          <a:spcPts val="0"/>
                        </a:spcAft>
                        <a:buClr>
                          <a:srgbClr val="000000"/>
                        </a:buClr>
                        <a:buSzPts val="1900"/>
                        <a:buFont typeface="Arial"/>
                        <a:buNone/>
                      </a:pPr>
                      <a:r>
                        <a:rPr lang="pt-BR" sz="1400" b="0" i="0" u="none" strike="noStrike" cap="none" baseline="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Lato"/>
                        </a:rPr>
                        <a:t>65 reuniões de CRESEMS</a:t>
                      </a:r>
                    </a:p>
                    <a:p>
                      <a:pPr marL="0" marR="0" lvl="0" indent="0" algn="ctr" rtl="0">
                        <a:lnSpc>
                          <a:spcPct val="90000"/>
                        </a:lnSpc>
                        <a:spcBef>
                          <a:spcPts val="0"/>
                        </a:spcBef>
                        <a:spcAft>
                          <a:spcPts val="0"/>
                        </a:spcAft>
                        <a:buClr>
                          <a:srgbClr val="000000"/>
                        </a:buClr>
                        <a:buSzPts val="1900"/>
                        <a:buFont typeface="Arial"/>
                        <a:buNone/>
                      </a:pPr>
                      <a:r>
                        <a:rPr lang="pt-BR" sz="1400" b="0" i="0" u="none" strike="noStrike" cap="none" baseline="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Lato"/>
                        </a:rPr>
                        <a:t>--------------------</a:t>
                      </a:r>
                    </a:p>
                    <a:p>
                      <a:pPr marL="0" marR="0" lvl="0" indent="0" algn="ctr" rtl="0">
                        <a:lnSpc>
                          <a:spcPct val="90000"/>
                        </a:lnSpc>
                        <a:spcBef>
                          <a:spcPts val="0"/>
                        </a:spcBef>
                        <a:spcAft>
                          <a:spcPts val="0"/>
                        </a:spcAft>
                        <a:buClr>
                          <a:srgbClr val="000000"/>
                        </a:buClr>
                        <a:buSzPts val="1900"/>
                        <a:buFont typeface="Arial"/>
                        <a:buNone/>
                      </a:pPr>
                      <a:r>
                        <a:rPr lang="pt-BR" sz="1400" b="0" i="0" u="none" strike="noStrike" cap="none" baseline="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Lato"/>
                        </a:rPr>
                        <a:t>50 reuniões de CIR</a:t>
                      </a:r>
                      <a:endParaRPr lang="pt-BR" sz="1400" b="0" i="0" u="none" strike="noStrike" cap="none"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Lato"/>
                      </a:endParaRPr>
                    </a:p>
                    <a:p>
                      <a:pPr marL="0" marR="0" lvl="0" indent="0" algn="ctr" rtl="0">
                        <a:lnSpc>
                          <a:spcPct val="90000"/>
                        </a:lnSpc>
                        <a:spcBef>
                          <a:spcPts val="0"/>
                        </a:spcBef>
                        <a:spcAft>
                          <a:spcPts val="0"/>
                        </a:spcAft>
                        <a:buClr>
                          <a:srgbClr val="000000"/>
                        </a:buClr>
                        <a:buSzPts val="1900"/>
                        <a:buFont typeface="Arial"/>
                        <a:buNone/>
                      </a:pPr>
                      <a:endParaRPr sz="1400" b="0" i="0" u="none" strike="noStrike" cap="none" dirty="0">
                        <a:solidFill>
                          <a:srgbClr val="FF0000"/>
                        </a:solidFill>
                        <a:latin typeface="Calibri" panose="020F0502020204030204" pitchFamily="34" charset="0"/>
                        <a:ea typeface="Calibri" panose="020F0502020204030204" pitchFamily="34" charset="0"/>
                        <a:cs typeface="Calibri" panose="020F0502020204030204" pitchFamily="34" charset="0"/>
                        <a:sym typeface="Lato"/>
                      </a:endParaRPr>
                    </a:p>
                  </a:txBody>
                  <a:tcPr marL="121900" marR="121900" marT="121900" marB="1219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rtl="0">
                        <a:lnSpc>
                          <a:spcPct val="90000"/>
                        </a:lnSpc>
                        <a:spcBef>
                          <a:spcPts val="0"/>
                        </a:spcBef>
                        <a:spcAft>
                          <a:spcPts val="0"/>
                        </a:spcAft>
                        <a:buClr>
                          <a:schemeClr val="dk1"/>
                        </a:buClr>
                        <a:buSzPts val="1500"/>
                        <a:buFont typeface="Arial"/>
                        <a:buNone/>
                      </a:pPr>
                      <a:r>
                        <a:rPr lang="pt-BR" sz="1400" b="1" i="0" u="none" strike="noStrike" cap="none"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Lato"/>
                        </a:rPr>
                        <a:t>295</a:t>
                      </a:r>
                    </a:p>
                    <a:p>
                      <a:pPr marL="0" marR="0" lvl="0" indent="0" algn="ctr" rtl="0">
                        <a:lnSpc>
                          <a:spcPct val="90000"/>
                        </a:lnSpc>
                        <a:spcBef>
                          <a:spcPts val="0"/>
                        </a:spcBef>
                        <a:spcAft>
                          <a:spcPts val="0"/>
                        </a:spcAft>
                        <a:buClr>
                          <a:schemeClr val="dk1"/>
                        </a:buClr>
                        <a:buSzPts val="1500"/>
                        <a:buFont typeface="Arial"/>
                        <a:buNone/>
                      </a:pPr>
                      <a:r>
                        <a:rPr lang="pt-BR" sz="1400" b="1" i="0" u="none" strike="noStrike" cap="none"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Lato"/>
                        </a:rPr>
                        <a:t>Participações</a:t>
                      </a:r>
                    </a:p>
                    <a:p>
                      <a:pPr marL="0" marR="0" lvl="0" indent="0" algn="ctr" rtl="0">
                        <a:lnSpc>
                          <a:spcPct val="90000"/>
                        </a:lnSpc>
                        <a:spcBef>
                          <a:spcPts val="0"/>
                        </a:spcBef>
                        <a:spcAft>
                          <a:spcPts val="0"/>
                        </a:spcAft>
                        <a:buClr>
                          <a:schemeClr val="dk1"/>
                        </a:buClr>
                        <a:buSzPts val="1500"/>
                        <a:buFont typeface="Arial"/>
                        <a:buNone/>
                      </a:pPr>
                      <a:endParaRPr lang="pt-BR" sz="1400" b="1" i="0" u="none" strike="noStrike" cap="none"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Lato"/>
                      </a:endParaRPr>
                    </a:p>
                    <a:p>
                      <a:pPr marL="0" marR="0" lvl="0" indent="0" algn="ctr" rtl="0">
                        <a:lnSpc>
                          <a:spcPct val="90000"/>
                        </a:lnSpc>
                        <a:spcBef>
                          <a:spcPts val="0"/>
                        </a:spcBef>
                        <a:spcAft>
                          <a:spcPts val="0"/>
                        </a:spcAft>
                        <a:buClr>
                          <a:srgbClr val="000000"/>
                        </a:buClr>
                        <a:buSzPts val="1900"/>
                        <a:buFont typeface="Arial"/>
                        <a:buNone/>
                      </a:pPr>
                      <a:r>
                        <a:rPr lang="pt-BR" sz="1400" b="0" i="0" u="none" strike="noStrike" cap="none"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Lato"/>
                        </a:rPr>
                        <a:t>--------------------</a:t>
                      </a:r>
                    </a:p>
                    <a:p>
                      <a:pPr marL="0" marR="0" lvl="0" indent="0" algn="ctr" rtl="0">
                        <a:lnSpc>
                          <a:spcPct val="90000"/>
                        </a:lnSpc>
                        <a:spcBef>
                          <a:spcPts val="0"/>
                        </a:spcBef>
                        <a:spcAft>
                          <a:spcPts val="0"/>
                        </a:spcAft>
                        <a:buClr>
                          <a:srgbClr val="000000"/>
                        </a:buClr>
                        <a:buSzPts val="1900"/>
                        <a:buFont typeface="Arial"/>
                        <a:buNone/>
                      </a:pPr>
                      <a:r>
                        <a:rPr lang="pt-BR" sz="1400" b="0" i="0" u="none" strike="noStrike" cap="none" baseline="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Lato"/>
                        </a:rPr>
                        <a:t>2 reuniões de COSEMS</a:t>
                      </a:r>
                    </a:p>
                    <a:p>
                      <a:pPr marL="0" marR="0" lvl="0" indent="0" algn="ctr" rtl="0">
                        <a:lnSpc>
                          <a:spcPct val="90000"/>
                        </a:lnSpc>
                        <a:spcBef>
                          <a:spcPts val="0"/>
                        </a:spcBef>
                        <a:spcAft>
                          <a:spcPts val="0"/>
                        </a:spcAft>
                        <a:buClr>
                          <a:srgbClr val="000000"/>
                        </a:buClr>
                        <a:buSzPts val="1900"/>
                        <a:buFont typeface="Arial"/>
                        <a:buNone/>
                      </a:pPr>
                      <a:r>
                        <a:rPr lang="pt-BR" sz="1400" b="0" i="0" u="none" strike="noStrike" cap="none" baseline="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Lato"/>
                        </a:rPr>
                        <a:t>--------------------</a:t>
                      </a:r>
                    </a:p>
                    <a:p>
                      <a:pPr marL="0" marR="0" lvl="0" indent="0" algn="ctr" rtl="0">
                        <a:lnSpc>
                          <a:spcPct val="90000"/>
                        </a:lnSpc>
                        <a:spcBef>
                          <a:spcPts val="0"/>
                        </a:spcBef>
                        <a:spcAft>
                          <a:spcPts val="0"/>
                        </a:spcAft>
                        <a:buClr>
                          <a:srgbClr val="000000"/>
                        </a:buClr>
                        <a:buSzPts val="1900"/>
                        <a:buFont typeface="Arial"/>
                        <a:buNone/>
                      </a:pPr>
                      <a:r>
                        <a:rPr lang="pt-BR" sz="1400" b="0" i="0" u="none" strike="noStrike" cap="none" baseline="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Lato"/>
                        </a:rPr>
                        <a:t>3 reuniões de CIB</a:t>
                      </a:r>
                      <a:endParaRPr lang="pt-BR" sz="1400" b="0" i="0" u="none" strike="noStrike" cap="none"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Lato"/>
                      </a:endParaRPr>
                    </a:p>
                    <a:p>
                      <a:pPr marL="0" marR="0" lvl="0" indent="0" algn="ctr" rtl="0">
                        <a:lnSpc>
                          <a:spcPct val="90000"/>
                        </a:lnSpc>
                        <a:spcBef>
                          <a:spcPts val="0"/>
                        </a:spcBef>
                        <a:spcAft>
                          <a:spcPts val="0"/>
                        </a:spcAft>
                        <a:buClr>
                          <a:schemeClr val="dk1"/>
                        </a:buClr>
                        <a:buSzPts val="1500"/>
                        <a:buFont typeface="Arial"/>
                        <a:buNone/>
                      </a:pPr>
                      <a:endParaRPr sz="1400" b="0" i="0" u="none" strike="noStrike" cap="none" dirty="0">
                        <a:solidFill>
                          <a:srgbClr val="FF0000"/>
                        </a:solidFill>
                        <a:latin typeface="Calibri" panose="020F0502020204030204" pitchFamily="34" charset="0"/>
                        <a:ea typeface="Calibri" panose="020F0502020204030204" pitchFamily="34" charset="0"/>
                        <a:cs typeface="Calibri" panose="020F0502020204030204" pitchFamily="34" charset="0"/>
                        <a:sym typeface="Lato"/>
                      </a:endParaRPr>
                    </a:p>
                  </a:txBody>
                  <a:tcPr marL="121900" marR="121900" marT="121900" marB="1219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285750" marR="0" lvl="0" indent="-285750" algn="l" rtl="0">
                        <a:lnSpc>
                          <a:spcPct val="90000"/>
                        </a:lnSpc>
                        <a:spcBef>
                          <a:spcPts val="0"/>
                        </a:spcBef>
                        <a:spcAft>
                          <a:spcPts val="0"/>
                        </a:spcAft>
                        <a:buClr>
                          <a:schemeClr val="dk1"/>
                        </a:buClr>
                        <a:buSzPts val="1500"/>
                        <a:buFont typeface="Arial" pitchFamily="34" charset="0"/>
                        <a:buChar char="•"/>
                      </a:pPr>
                      <a:r>
                        <a:rPr lang="pt-BR" sz="1400" b="0" i="0" u="none" strike="noStrike" cap="none" baseline="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Lato"/>
                        </a:rPr>
                        <a:t>Organização dos encontros e reuniões presenciais e </a:t>
                      </a:r>
                      <a:r>
                        <a:rPr lang="pt-BR" sz="1400" b="0" i="0" u="none" strike="noStrike" cap="none" baseline="0" dirty="0" err="1">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Lato"/>
                        </a:rPr>
                        <a:t>on</a:t>
                      </a:r>
                      <a:r>
                        <a:rPr lang="pt-BR" sz="1400" b="0" i="0" u="none" strike="noStrike" cap="none" baseline="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Lato"/>
                        </a:rPr>
                        <a:t> </a:t>
                      </a:r>
                      <a:r>
                        <a:rPr lang="pt-BR" sz="1400" b="0" i="0" u="none" strike="noStrike" cap="none" baseline="0" dirty="0" err="1">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Lato"/>
                        </a:rPr>
                        <a:t>line</a:t>
                      </a:r>
                      <a:r>
                        <a:rPr lang="pt-BR" sz="1400" b="0" i="0" u="none" strike="noStrike" cap="none" baseline="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Lato"/>
                        </a:rPr>
                        <a:t>;</a:t>
                      </a:r>
                    </a:p>
                    <a:p>
                      <a:pPr marL="285750" marR="0" lvl="0" indent="-285750" algn="l" rtl="0">
                        <a:lnSpc>
                          <a:spcPct val="90000"/>
                        </a:lnSpc>
                        <a:spcBef>
                          <a:spcPts val="0"/>
                        </a:spcBef>
                        <a:spcAft>
                          <a:spcPts val="0"/>
                        </a:spcAft>
                        <a:buClr>
                          <a:schemeClr val="dk1"/>
                        </a:buClr>
                        <a:buSzPts val="1500"/>
                        <a:buFont typeface="Arial" pitchFamily="34" charset="0"/>
                        <a:buChar char="•"/>
                      </a:pPr>
                      <a:r>
                        <a:rPr lang="pt-BR" sz="1400" b="0" i="0" u="none" strike="noStrike" cap="none" baseline="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Lato"/>
                        </a:rPr>
                        <a:t>Atualização de contratos  de prestação de serviços;</a:t>
                      </a:r>
                    </a:p>
                    <a:p>
                      <a:pPr marL="285750" marR="0" lvl="0" indent="-285750" algn="l" rtl="0">
                        <a:lnSpc>
                          <a:spcPct val="90000"/>
                        </a:lnSpc>
                        <a:spcBef>
                          <a:spcPts val="0"/>
                        </a:spcBef>
                        <a:spcAft>
                          <a:spcPts val="0"/>
                        </a:spcAft>
                        <a:buClr>
                          <a:schemeClr val="dk1"/>
                        </a:buClr>
                        <a:buSzPts val="1500"/>
                        <a:buFont typeface="Arial" pitchFamily="34" charset="0"/>
                        <a:buChar char="•"/>
                      </a:pPr>
                      <a:r>
                        <a:rPr lang="pt-BR" sz="1400" b="0" i="0" u="none" strike="noStrike" cap="none" baseline="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Lato"/>
                        </a:rPr>
                        <a:t>Avaliação de desempenho dos apoiadores;</a:t>
                      </a:r>
                    </a:p>
                    <a:p>
                      <a:pPr marL="285750" marR="0" lvl="0" indent="-285750" algn="l" rtl="0">
                        <a:lnSpc>
                          <a:spcPct val="90000"/>
                        </a:lnSpc>
                        <a:spcBef>
                          <a:spcPts val="0"/>
                        </a:spcBef>
                        <a:spcAft>
                          <a:spcPts val="0"/>
                        </a:spcAft>
                        <a:buClr>
                          <a:schemeClr val="dk1"/>
                        </a:buClr>
                        <a:buSzPts val="1500"/>
                        <a:buFont typeface="Arial" pitchFamily="34" charset="0"/>
                        <a:buChar char="•"/>
                      </a:pPr>
                      <a:r>
                        <a:rPr lang="pt-BR" sz="1400" b="0" i="0" u="none" strike="noStrike" cap="none" baseline="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Lato"/>
                        </a:rPr>
                        <a:t>Outras atividades para manutenção e funcionamento técnico e administrativo do COSEMS.</a:t>
                      </a:r>
                    </a:p>
                    <a:p>
                      <a:pPr marL="0" marR="0" lvl="0" indent="0" algn="l" rtl="0">
                        <a:lnSpc>
                          <a:spcPct val="90000"/>
                        </a:lnSpc>
                        <a:spcBef>
                          <a:spcPts val="0"/>
                        </a:spcBef>
                        <a:spcAft>
                          <a:spcPts val="0"/>
                        </a:spcAft>
                        <a:buClr>
                          <a:schemeClr val="dk1"/>
                        </a:buClr>
                        <a:buSzPts val="1500"/>
                        <a:buFont typeface="Arial" pitchFamily="34" charset="0"/>
                        <a:buNone/>
                      </a:pPr>
                      <a:endParaRPr lang="pt-BR" sz="1400" b="0" i="0" u="none" strike="noStrike" cap="none" baseline="0" dirty="0">
                        <a:solidFill>
                          <a:srgbClr val="FF0000"/>
                        </a:solidFill>
                        <a:latin typeface="Calibri" panose="020F0502020204030204" pitchFamily="34" charset="0"/>
                        <a:ea typeface="Calibri" panose="020F0502020204030204" pitchFamily="34" charset="0"/>
                        <a:cs typeface="Calibri" panose="020F0502020204030204" pitchFamily="34" charset="0"/>
                        <a:sym typeface="Lato"/>
                      </a:endParaRPr>
                    </a:p>
                  </a:txBody>
                  <a:tcPr marL="121900" marR="121900" marT="121900" marB="1219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rtl="0">
                        <a:lnSpc>
                          <a:spcPct val="90000"/>
                        </a:lnSpc>
                        <a:spcBef>
                          <a:spcPts val="0"/>
                        </a:spcBef>
                        <a:spcAft>
                          <a:spcPts val="0"/>
                        </a:spcAft>
                        <a:buClr>
                          <a:schemeClr val="dk1"/>
                        </a:buClr>
                        <a:buSzPts val="1500"/>
                        <a:buFont typeface="Arial"/>
                        <a:buNone/>
                      </a:pPr>
                      <a:r>
                        <a:rPr lang="pt-BR" sz="1400" b="1" i="0" u="none" strike="noStrike" cap="none"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Lato"/>
                        </a:rPr>
                        <a:t>1816</a:t>
                      </a:r>
                      <a:r>
                        <a:rPr lang="pt-BR" sz="1400" b="0" i="0" u="none" strike="noStrike" cap="none"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Lato"/>
                        </a:rPr>
                        <a:t>*</a:t>
                      </a:r>
                    </a:p>
                    <a:p>
                      <a:pPr marL="0" marR="0" lvl="0" indent="0" algn="ctr" rtl="0">
                        <a:lnSpc>
                          <a:spcPct val="90000"/>
                        </a:lnSpc>
                        <a:spcBef>
                          <a:spcPts val="0"/>
                        </a:spcBef>
                        <a:spcAft>
                          <a:spcPts val="0"/>
                        </a:spcAft>
                        <a:buClr>
                          <a:schemeClr val="dk1"/>
                        </a:buClr>
                        <a:buSzPts val="1500"/>
                        <a:buFont typeface="Arial"/>
                        <a:buNone/>
                      </a:pPr>
                      <a:r>
                        <a:rPr lang="pt-BR" sz="1400" b="0" i="0" u="none" strike="noStrike" cap="none"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Lato"/>
                        </a:rPr>
                        <a:t>-----------------</a:t>
                      </a:r>
                    </a:p>
                    <a:p>
                      <a:pPr marL="0" marR="0" lvl="0" indent="0" algn="ctr" rtl="0">
                        <a:lnSpc>
                          <a:spcPct val="90000"/>
                        </a:lnSpc>
                        <a:spcBef>
                          <a:spcPts val="0"/>
                        </a:spcBef>
                        <a:spcAft>
                          <a:spcPts val="0"/>
                        </a:spcAft>
                        <a:buClr>
                          <a:schemeClr val="dk1"/>
                        </a:buClr>
                        <a:buSzPts val="1500"/>
                        <a:buFont typeface="Arial"/>
                        <a:buNone/>
                      </a:pPr>
                      <a:r>
                        <a:rPr lang="pt-BR" sz="1400" b="0" i="0" u="none" strike="noStrike" cap="none"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Lato"/>
                        </a:rPr>
                        <a:t>* Atividades</a:t>
                      </a:r>
                      <a:r>
                        <a:rPr lang="pt-BR" sz="1400" b="0" i="0" u="none" strike="noStrike" cap="none" baseline="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Lato"/>
                        </a:rPr>
                        <a:t> que envolveram a participação presencial ou remota de membros da equipe técnica do </a:t>
                      </a:r>
                      <a:r>
                        <a:rPr lang="pt-BR" sz="1400" b="0" i="0" u="none" strike="noStrike" cap="none" baseline="0" dirty="0" err="1">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Lato"/>
                        </a:rPr>
                        <a:t>Cosems</a:t>
                      </a:r>
                      <a:r>
                        <a:rPr lang="pt-BR" sz="1400" b="0" i="0" u="none" strike="noStrike" cap="none" baseline="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Lato"/>
                        </a:rPr>
                        <a:t> (apoiadores, coordenação e assessoria técnica). </a:t>
                      </a:r>
                      <a:endParaRPr lang="pt-BR" sz="1400" b="0" i="0" u="none" strike="noStrike" cap="none"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Lato"/>
                      </a:endParaRPr>
                    </a:p>
                  </a:txBody>
                  <a:tcPr marL="121900" marR="121900" marT="121900" marB="1219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8928629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05;p5"/>
          <p:cNvSpPr txBox="1"/>
          <p:nvPr/>
        </p:nvSpPr>
        <p:spPr>
          <a:xfrm>
            <a:off x="1705974" y="373109"/>
            <a:ext cx="6973023" cy="1286176"/>
          </a:xfrm>
          <a:prstGeom prst="rect">
            <a:avLst/>
          </a:prstGeom>
          <a:noFill/>
          <a:ln>
            <a:noFill/>
          </a:ln>
        </p:spPr>
        <p:txBody>
          <a:bodyPr spcFirstLastPara="1" wrap="square" lIns="121900" tIns="121900" rIns="121900" bIns="121900" anchor="t" anchorCtr="0">
            <a:noAutofit/>
          </a:bodyPr>
          <a:lstStyle/>
          <a:p>
            <a:pPr marL="0" marR="0" lvl="0" indent="0" algn="r" rtl="0">
              <a:lnSpc>
                <a:spcPct val="90000"/>
              </a:lnSpc>
              <a:spcBef>
                <a:spcPts val="0"/>
              </a:spcBef>
              <a:spcAft>
                <a:spcPts val="0"/>
              </a:spcAft>
              <a:buClr>
                <a:srgbClr val="000000"/>
              </a:buClr>
              <a:buSzPts val="4800"/>
              <a:buFont typeface="Arial"/>
              <a:buNone/>
            </a:pPr>
            <a:r>
              <a:rPr lang="pt-BR" sz="3000" b="0" i="0" u="none" strike="noStrike" cap="none"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Lato Black"/>
              </a:rPr>
              <a:t>Considerações sobre a atuação do COSEMS-PR no período</a:t>
            </a:r>
            <a:endParaRPr sz="3000" i="0" u="none" strike="noStrike" cap="none"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Lato"/>
            </a:endParaRPr>
          </a:p>
        </p:txBody>
      </p:sp>
      <p:sp>
        <p:nvSpPr>
          <p:cNvPr id="3" name="CaixaDeTexto 2">
            <a:extLst>
              <a:ext uri="{FF2B5EF4-FFF2-40B4-BE49-F238E27FC236}">
                <a16:creationId xmlns:a16="http://schemas.microsoft.com/office/drawing/2014/main" id="{8DE52BFB-D333-2E8D-F098-52CBF932B9AD}"/>
              </a:ext>
            </a:extLst>
          </p:cNvPr>
          <p:cNvSpPr txBox="1"/>
          <p:nvPr/>
        </p:nvSpPr>
        <p:spPr>
          <a:xfrm>
            <a:off x="283464" y="1659285"/>
            <a:ext cx="8395533" cy="4308872"/>
          </a:xfrm>
          <a:prstGeom prst="rect">
            <a:avLst/>
          </a:prstGeom>
          <a:noFill/>
        </p:spPr>
        <p:txBody>
          <a:bodyPr wrap="square" rtlCol="0">
            <a:spAutoFit/>
          </a:bodyPr>
          <a:lstStyle/>
          <a:p>
            <a:pPr algn="just">
              <a:spcBef>
                <a:spcPts val="600"/>
              </a:spcBef>
            </a:pPr>
            <a:r>
              <a:rPr lang="pt-BR" sz="2000" dirty="0">
                <a:solidFill>
                  <a:schemeClr val="tx1"/>
                </a:solidFill>
                <a:latin typeface="Calibri" panose="020F0502020204030204" pitchFamily="34" charset="0"/>
                <a:ea typeface="Calibri" panose="020F0502020204030204" pitchFamily="34" charset="0"/>
                <a:cs typeface="Calibri" panose="020F0502020204030204" pitchFamily="34" charset="0"/>
              </a:rPr>
              <a:t>O segundo quadrimestre de 2023 mostrou um perfil um pouco diferente quando comparado ao período anterior quando quantificamos as atividades realizadas pela equipe. Ampliamos as participações em todas as diretrizes, mas de forma mais significativa na Diretriz Gestão Colegiada. Vários fatores podem ter influenciado neste movimento, entre eles as reuniões com Presidentes de </a:t>
            </a:r>
            <a:r>
              <a:rPr lang="pt-BR"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Cresems</a:t>
            </a:r>
            <a:r>
              <a:rPr lang="pt-BR" sz="2000" dirty="0">
                <a:solidFill>
                  <a:schemeClr val="tx1"/>
                </a:solidFill>
                <a:latin typeface="Calibri" panose="020F0502020204030204" pitchFamily="34" charset="0"/>
                <a:ea typeface="Calibri" panose="020F0502020204030204" pitchFamily="34" charset="0"/>
                <a:cs typeface="Calibri" panose="020F0502020204030204" pitchFamily="34" charset="0"/>
              </a:rPr>
              <a:t>, as discussões mais frequentes dos Grupos de Trabalho e Comissões Bipartite, as novas portarias ministeriais que preveem pactuações de ações e recursos, entre outras. Na Educação na Saúde e Apoio Institucional, os assuntos relacionados também geraram necessidades de formação com oficinas para a equipe técnica do </a:t>
            </a:r>
            <a:r>
              <a:rPr lang="pt-BR"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Cosems</a:t>
            </a:r>
            <a:r>
              <a:rPr lang="pt-BR" sz="2000" dirty="0">
                <a:solidFill>
                  <a:schemeClr val="tx1"/>
                </a:solidFill>
                <a:latin typeface="Calibri" panose="020F0502020204030204" pitchFamily="34" charset="0"/>
                <a:ea typeface="Calibri" panose="020F0502020204030204" pitchFamily="34" charset="0"/>
                <a:cs typeface="Calibri" panose="020F0502020204030204" pitchFamily="34" charset="0"/>
              </a:rPr>
              <a:t> e envolvendo gestores e suas equipes municipais. Tudo isso mostra a intensidade das agendas e complexidade das pautas envolvidas o que exige diálogo e qualificação constante de todos os atores envolvidos na gestão do SUS no estado. </a:t>
            </a:r>
          </a:p>
          <a:p>
            <a:pPr algn="just"/>
            <a:endParaRPr lang="pt-BR"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427647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05;p5"/>
          <p:cNvSpPr txBox="1"/>
          <p:nvPr/>
        </p:nvSpPr>
        <p:spPr>
          <a:xfrm>
            <a:off x="1705974" y="373109"/>
            <a:ext cx="6973023" cy="1286176"/>
          </a:xfrm>
          <a:prstGeom prst="rect">
            <a:avLst/>
          </a:prstGeom>
          <a:noFill/>
          <a:ln>
            <a:noFill/>
          </a:ln>
        </p:spPr>
        <p:txBody>
          <a:bodyPr spcFirstLastPara="1" wrap="square" lIns="121900" tIns="121900" rIns="121900" bIns="121900" anchor="t" anchorCtr="0">
            <a:noAutofit/>
          </a:bodyPr>
          <a:lstStyle/>
          <a:p>
            <a:pPr marL="0" marR="0" lvl="0" indent="0" algn="r" rtl="0">
              <a:lnSpc>
                <a:spcPct val="90000"/>
              </a:lnSpc>
              <a:spcBef>
                <a:spcPts val="0"/>
              </a:spcBef>
              <a:spcAft>
                <a:spcPts val="0"/>
              </a:spcAft>
              <a:buClr>
                <a:srgbClr val="000000"/>
              </a:buClr>
              <a:buSzPts val="4800"/>
              <a:buFont typeface="Arial"/>
              <a:buNone/>
            </a:pPr>
            <a:r>
              <a:rPr lang="pt-BR" sz="3000" b="0" i="0" u="none" strike="noStrike" cap="none"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Lato Black"/>
              </a:rPr>
              <a:t>Considerações sobre a atuação do COSEMS-PR no período</a:t>
            </a:r>
            <a:endParaRPr sz="3000" i="0" u="none" strike="noStrike" cap="none"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Lato"/>
            </a:endParaRPr>
          </a:p>
        </p:txBody>
      </p:sp>
      <p:sp>
        <p:nvSpPr>
          <p:cNvPr id="3" name="CaixaDeTexto 2">
            <a:extLst>
              <a:ext uri="{FF2B5EF4-FFF2-40B4-BE49-F238E27FC236}">
                <a16:creationId xmlns:a16="http://schemas.microsoft.com/office/drawing/2014/main" id="{8DE52BFB-D333-2E8D-F098-52CBF932B9AD}"/>
              </a:ext>
            </a:extLst>
          </p:cNvPr>
          <p:cNvSpPr txBox="1"/>
          <p:nvPr/>
        </p:nvSpPr>
        <p:spPr>
          <a:xfrm>
            <a:off x="283464" y="2061621"/>
            <a:ext cx="8395533" cy="2462213"/>
          </a:xfrm>
          <a:prstGeom prst="rect">
            <a:avLst/>
          </a:prstGeom>
          <a:noFill/>
        </p:spPr>
        <p:txBody>
          <a:bodyPr wrap="square" rtlCol="0">
            <a:spAutoFit/>
          </a:bodyPr>
          <a:lstStyle/>
          <a:p>
            <a:pPr algn="just">
              <a:spcBef>
                <a:spcPts val="600"/>
              </a:spcBef>
            </a:pPr>
            <a:r>
              <a:rPr lang="pt-BR" sz="2000" dirty="0">
                <a:solidFill>
                  <a:schemeClr val="tx1"/>
                </a:solidFill>
                <a:latin typeface="Calibri" panose="020F0502020204030204" pitchFamily="34" charset="0"/>
                <a:ea typeface="Calibri" panose="020F0502020204030204" pitchFamily="34" charset="0"/>
                <a:cs typeface="Calibri" panose="020F0502020204030204" pitchFamily="34" charset="0"/>
              </a:rPr>
              <a:t>O Congresso do </a:t>
            </a:r>
            <a:r>
              <a:rPr lang="pt-BR"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Conasems</a:t>
            </a:r>
            <a:r>
              <a:rPr lang="pt-BR" sz="2000" dirty="0">
                <a:solidFill>
                  <a:schemeClr val="tx1"/>
                </a:solidFill>
                <a:latin typeface="Calibri" panose="020F0502020204030204" pitchFamily="34" charset="0"/>
                <a:ea typeface="Calibri" panose="020F0502020204030204" pitchFamily="34" charset="0"/>
                <a:cs typeface="Calibri" panose="020F0502020204030204" pitchFamily="34" charset="0"/>
              </a:rPr>
              <a:t>, realizado em julho, mobilizou gestores de todo o Paraná, com um participação expressiva de representantes de todas as regiões de saúde. Apoiadores atuaram no Espaço de Apoio à Gestão, no apoio às salas da Mostra Brasil, aqui tem SUS e também na relatoria de mesas e seminários satélites. Anteriormente ao Congresso, tivemos uma atuação expressiva da equipe técnica no apoio à organização da Conferência Estadual de Saúde, realizada em maio. </a:t>
            </a:r>
          </a:p>
          <a:p>
            <a:pPr algn="just"/>
            <a:endParaRPr lang="pt-BR"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819372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05;p5"/>
          <p:cNvSpPr txBox="1"/>
          <p:nvPr/>
        </p:nvSpPr>
        <p:spPr>
          <a:xfrm>
            <a:off x="1705974" y="373109"/>
            <a:ext cx="6973023" cy="1286176"/>
          </a:xfrm>
          <a:prstGeom prst="rect">
            <a:avLst/>
          </a:prstGeom>
          <a:noFill/>
          <a:ln>
            <a:noFill/>
          </a:ln>
        </p:spPr>
        <p:txBody>
          <a:bodyPr spcFirstLastPara="1" wrap="square" lIns="121900" tIns="121900" rIns="121900" bIns="121900" anchor="t" anchorCtr="0">
            <a:noAutofit/>
          </a:bodyPr>
          <a:lstStyle/>
          <a:p>
            <a:pPr marL="0" marR="0" lvl="0" indent="0" algn="r" rtl="0">
              <a:lnSpc>
                <a:spcPct val="90000"/>
              </a:lnSpc>
              <a:spcBef>
                <a:spcPts val="0"/>
              </a:spcBef>
              <a:spcAft>
                <a:spcPts val="0"/>
              </a:spcAft>
              <a:buClr>
                <a:srgbClr val="000000"/>
              </a:buClr>
              <a:buSzPts val="4800"/>
              <a:buFont typeface="Arial"/>
              <a:buNone/>
            </a:pPr>
            <a:r>
              <a:rPr lang="pt-BR" sz="3000" b="0" i="0" u="none" strike="noStrike" cap="none"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Lato Black"/>
              </a:rPr>
              <a:t>Considerações sobre a atuação do COSEMS-PR no período</a:t>
            </a:r>
            <a:endParaRPr sz="3000" i="0" u="none" strike="noStrike" cap="none"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Lato"/>
            </a:endParaRPr>
          </a:p>
        </p:txBody>
      </p:sp>
      <p:sp>
        <p:nvSpPr>
          <p:cNvPr id="3" name="CaixaDeTexto 2">
            <a:extLst>
              <a:ext uri="{FF2B5EF4-FFF2-40B4-BE49-F238E27FC236}">
                <a16:creationId xmlns:a16="http://schemas.microsoft.com/office/drawing/2014/main" id="{8DE52BFB-D333-2E8D-F098-52CBF932B9AD}"/>
              </a:ext>
            </a:extLst>
          </p:cNvPr>
          <p:cNvSpPr txBox="1"/>
          <p:nvPr/>
        </p:nvSpPr>
        <p:spPr>
          <a:xfrm>
            <a:off x="310896" y="1659285"/>
            <a:ext cx="8368101" cy="4093428"/>
          </a:xfrm>
          <a:prstGeom prst="rect">
            <a:avLst/>
          </a:prstGeom>
          <a:noFill/>
        </p:spPr>
        <p:txBody>
          <a:bodyPr wrap="square" rtlCol="0">
            <a:spAutoFit/>
          </a:bodyPr>
          <a:lstStyle/>
          <a:p>
            <a:pPr algn="just"/>
            <a:r>
              <a:rPr lang="pt-BR" sz="2000" dirty="0">
                <a:solidFill>
                  <a:schemeClr val="tx1"/>
                </a:solidFill>
                <a:latin typeface="Calibri" panose="020F0502020204030204" pitchFamily="34" charset="0"/>
                <a:ea typeface="Calibri" panose="020F0502020204030204" pitchFamily="34" charset="0"/>
                <a:cs typeface="Calibri" panose="020F0502020204030204" pitchFamily="34" charset="0"/>
              </a:rPr>
              <a:t>Apesar das discussões pontuais, citadas na apresentação deste relatório, como o Piso da enfermagem e a Portaria 544/2023, terem demandado tempo para trocas, estudo e orientações diárias, é satisfatório dizer que conseguimos avançar nas ações previamente planejadas. Foi possível dar continuidade à execução do Programa </a:t>
            </a:r>
            <a:r>
              <a:rPr lang="pt-BR"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Progestão</a:t>
            </a:r>
            <a:r>
              <a:rPr lang="pt-BR" sz="2000" dirty="0">
                <a:solidFill>
                  <a:schemeClr val="tx1"/>
                </a:solidFill>
                <a:latin typeface="Calibri" panose="020F0502020204030204" pitchFamily="34" charset="0"/>
                <a:ea typeface="Calibri" panose="020F0502020204030204" pitchFamily="34" charset="0"/>
                <a:cs typeface="Calibri" panose="020F0502020204030204" pitchFamily="34" charset="0"/>
              </a:rPr>
              <a:t>, realizando mais duas oficinas, sendo uma sobre “Ser Gestor” e outra sobre Territorialização; conseguimos trabalhar com cerca de 50 novos gestores de saúde no Curso “Bem-vindo, Gestor” e; realizar os encontros regionais para estudo e diagnóstico do TFD no estado. Isso tudo sem deixar de lado as atividades de rotina dos apoiadores e as agendas regionais que não são apenas do </a:t>
            </a:r>
            <a:r>
              <a:rPr lang="pt-BR"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Cosems</a:t>
            </a:r>
            <a:r>
              <a:rPr lang="pt-BR" sz="2000" dirty="0">
                <a:solidFill>
                  <a:schemeClr val="tx1"/>
                </a:solidFill>
                <a:latin typeface="Calibri" panose="020F0502020204030204" pitchFamily="34" charset="0"/>
                <a:ea typeface="Calibri" panose="020F0502020204030204" pitchFamily="34" charset="0"/>
                <a:cs typeface="Calibri" panose="020F0502020204030204" pitchFamily="34" charset="0"/>
              </a:rPr>
              <a:t>-PR, mas envolvem outros atores como Secretaria de Estado e Consórcios de Saúde, por exemplo. Tal relato reconhece o comprometimento da diretoria e das equipes técnica e administrativa. </a:t>
            </a:r>
          </a:p>
        </p:txBody>
      </p:sp>
    </p:spTree>
    <p:extLst>
      <p:ext uri="{BB962C8B-B14F-4D97-AF65-F5344CB8AC3E}">
        <p14:creationId xmlns:p14="http://schemas.microsoft.com/office/powerpoint/2010/main" val="16768372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05;p5"/>
          <p:cNvSpPr txBox="1"/>
          <p:nvPr/>
        </p:nvSpPr>
        <p:spPr>
          <a:xfrm>
            <a:off x="1769982" y="373109"/>
            <a:ext cx="6973023" cy="1286176"/>
          </a:xfrm>
          <a:prstGeom prst="rect">
            <a:avLst/>
          </a:prstGeom>
          <a:noFill/>
          <a:ln>
            <a:noFill/>
          </a:ln>
        </p:spPr>
        <p:txBody>
          <a:bodyPr spcFirstLastPara="1" wrap="square" lIns="121900" tIns="121900" rIns="121900" bIns="121900" anchor="t" anchorCtr="0">
            <a:noAutofit/>
          </a:bodyPr>
          <a:lstStyle/>
          <a:p>
            <a:pPr marL="0" marR="0" lvl="0" indent="0" algn="r" rtl="0">
              <a:lnSpc>
                <a:spcPct val="90000"/>
              </a:lnSpc>
              <a:spcBef>
                <a:spcPts val="0"/>
              </a:spcBef>
              <a:spcAft>
                <a:spcPts val="0"/>
              </a:spcAft>
              <a:buClr>
                <a:srgbClr val="000000"/>
              </a:buClr>
              <a:buSzPts val="4800"/>
              <a:buFont typeface="Arial"/>
              <a:buNone/>
            </a:pPr>
            <a:r>
              <a:rPr lang="pt-BR" sz="3000" b="0" i="0" u="none" strike="noStrike" cap="none"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Lato Black"/>
              </a:rPr>
              <a:t>Considerações sobre a atuação do COSEMS-PR no período</a:t>
            </a:r>
            <a:endParaRPr sz="3000" i="0" u="none" strike="noStrike" cap="none"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Lato"/>
            </a:endParaRPr>
          </a:p>
        </p:txBody>
      </p:sp>
      <p:sp>
        <p:nvSpPr>
          <p:cNvPr id="3" name="CaixaDeTexto 2">
            <a:extLst>
              <a:ext uri="{FF2B5EF4-FFF2-40B4-BE49-F238E27FC236}">
                <a16:creationId xmlns:a16="http://schemas.microsoft.com/office/drawing/2014/main" id="{8DE52BFB-D333-2E8D-F098-52CBF932B9AD}"/>
              </a:ext>
            </a:extLst>
          </p:cNvPr>
          <p:cNvSpPr txBox="1"/>
          <p:nvPr/>
        </p:nvSpPr>
        <p:spPr>
          <a:xfrm>
            <a:off x="374904" y="2067088"/>
            <a:ext cx="8368101" cy="2723823"/>
          </a:xfrm>
          <a:prstGeom prst="rect">
            <a:avLst/>
          </a:prstGeom>
          <a:noFill/>
        </p:spPr>
        <p:txBody>
          <a:bodyPr wrap="square" rtlCol="0">
            <a:spAutoFit/>
          </a:bodyPr>
          <a:lstStyle/>
          <a:p>
            <a:pPr algn="just"/>
            <a:r>
              <a:rPr lang="pt-BR" sz="1900" dirty="0">
                <a:solidFill>
                  <a:schemeClr val="tx1"/>
                </a:solidFill>
                <a:latin typeface="Calibri" panose="020F0502020204030204" pitchFamily="34" charset="0"/>
                <a:ea typeface="Calibri" panose="020F0502020204030204" pitchFamily="34" charset="0"/>
                <a:cs typeface="Calibri" panose="020F0502020204030204" pitchFamily="34" charset="0"/>
              </a:rPr>
              <a:t>Neste interim, não descuidamos da formação pessoal e técnica da equipe com a manutenção dos encontros presenciais e reuniões remotas semanais, o que permite um trabalho alinhado e responsável nos territórios. Em julho foi desencadeado, neste processo de formação, a avaliação de desempenho dos apoiadores que conta com a autoavaliação, avaliação de atividades por meio da leitura de relatórios mensais, avaliação dos gestores municipais de saúde por meio de formulário, avaliação da coordenadoria técnica e feedback individual. Tais ações fazem parte das Diretrizes Educação na Saúde e Gestão Organizacional e permitem subsídios para os processos de Educação Permanente em Saúde na instituição. </a:t>
            </a:r>
          </a:p>
        </p:txBody>
      </p:sp>
    </p:spTree>
    <p:extLst>
      <p:ext uri="{BB962C8B-B14F-4D97-AF65-F5344CB8AC3E}">
        <p14:creationId xmlns:p14="http://schemas.microsoft.com/office/powerpoint/2010/main" val="7336573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05;p5"/>
          <p:cNvSpPr txBox="1"/>
          <p:nvPr/>
        </p:nvSpPr>
        <p:spPr>
          <a:xfrm>
            <a:off x="1769982" y="373109"/>
            <a:ext cx="6973023" cy="1286176"/>
          </a:xfrm>
          <a:prstGeom prst="rect">
            <a:avLst/>
          </a:prstGeom>
          <a:noFill/>
          <a:ln>
            <a:noFill/>
          </a:ln>
        </p:spPr>
        <p:txBody>
          <a:bodyPr spcFirstLastPara="1" wrap="square" lIns="121900" tIns="121900" rIns="121900" bIns="121900" anchor="t" anchorCtr="0">
            <a:noAutofit/>
          </a:bodyPr>
          <a:lstStyle/>
          <a:p>
            <a:pPr marL="0" marR="0" lvl="0" indent="0" algn="r" rtl="0">
              <a:lnSpc>
                <a:spcPct val="90000"/>
              </a:lnSpc>
              <a:spcBef>
                <a:spcPts val="0"/>
              </a:spcBef>
              <a:spcAft>
                <a:spcPts val="0"/>
              </a:spcAft>
              <a:buClr>
                <a:srgbClr val="000000"/>
              </a:buClr>
              <a:buSzPts val="4800"/>
              <a:buFont typeface="Arial"/>
              <a:buNone/>
            </a:pPr>
            <a:r>
              <a:rPr lang="pt-BR" sz="3000" b="0" i="0" u="none" strike="noStrike" cap="none"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Lato Black"/>
              </a:rPr>
              <a:t>Considerações sobre a atuação do COSEMS-PR no período</a:t>
            </a:r>
            <a:endParaRPr sz="3000" i="0" u="none" strike="noStrike" cap="none"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Lato"/>
            </a:endParaRPr>
          </a:p>
        </p:txBody>
      </p:sp>
      <p:sp>
        <p:nvSpPr>
          <p:cNvPr id="3" name="CaixaDeTexto 2">
            <a:extLst>
              <a:ext uri="{FF2B5EF4-FFF2-40B4-BE49-F238E27FC236}">
                <a16:creationId xmlns:a16="http://schemas.microsoft.com/office/drawing/2014/main" id="{8DE52BFB-D333-2E8D-F098-52CBF932B9AD}"/>
              </a:ext>
            </a:extLst>
          </p:cNvPr>
          <p:cNvSpPr txBox="1"/>
          <p:nvPr/>
        </p:nvSpPr>
        <p:spPr>
          <a:xfrm>
            <a:off x="387949" y="2436525"/>
            <a:ext cx="8368101" cy="1846659"/>
          </a:xfrm>
          <a:prstGeom prst="rect">
            <a:avLst/>
          </a:prstGeom>
          <a:noFill/>
        </p:spPr>
        <p:txBody>
          <a:bodyPr wrap="square" rtlCol="0">
            <a:spAutoFit/>
          </a:bodyPr>
          <a:lstStyle/>
          <a:p>
            <a:pPr algn="just"/>
            <a:r>
              <a:rPr lang="pt-BR" sz="1900" dirty="0">
                <a:solidFill>
                  <a:schemeClr val="tx1"/>
                </a:solidFill>
                <a:latin typeface="Calibri" panose="020F0502020204030204" pitchFamily="34" charset="0"/>
                <a:ea typeface="Calibri" panose="020F0502020204030204" pitchFamily="34" charset="0"/>
                <a:cs typeface="Calibri" panose="020F0502020204030204" pitchFamily="34" charset="0"/>
              </a:rPr>
              <a:t>Cabe aqui um olhar para a avaliação de desempenho realizada pelos gestores municipais de saúde que demonstra que 95,8% estão muito satisfeitos ou satisfeitos com o trabalho da equipe nos territórios. Para a coordenação técnica, secretaria executiva, assessorias e diretoria, esse resultado afirma que estamos no caminho certo e nos mantém atentos, especialmente para a continuidade das ações de EPS e alinhamento institucional. </a:t>
            </a:r>
          </a:p>
        </p:txBody>
      </p:sp>
    </p:spTree>
    <p:extLst>
      <p:ext uri="{BB962C8B-B14F-4D97-AF65-F5344CB8AC3E}">
        <p14:creationId xmlns:p14="http://schemas.microsoft.com/office/powerpoint/2010/main" val="19363827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05;p5"/>
          <p:cNvSpPr txBox="1"/>
          <p:nvPr/>
        </p:nvSpPr>
        <p:spPr>
          <a:xfrm>
            <a:off x="1705974" y="373109"/>
            <a:ext cx="6973023" cy="1286176"/>
          </a:xfrm>
          <a:prstGeom prst="rect">
            <a:avLst/>
          </a:prstGeom>
          <a:noFill/>
          <a:ln>
            <a:noFill/>
          </a:ln>
        </p:spPr>
        <p:txBody>
          <a:bodyPr spcFirstLastPara="1" wrap="square" lIns="121900" tIns="121900" rIns="121900" bIns="121900" anchor="t" anchorCtr="0">
            <a:noAutofit/>
          </a:bodyPr>
          <a:lstStyle/>
          <a:p>
            <a:pPr marL="0" marR="0" lvl="0" indent="0" algn="r" rtl="0">
              <a:lnSpc>
                <a:spcPct val="90000"/>
              </a:lnSpc>
              <a:spcBef>
                <a:spcPts val="0"/>
              </a:spcBef>
              <a:spcAft>
                <a:spcPts val="0"/>
              </a:spcAft>
              <a:buClr>
                <a:srgbClr val="000000"/>
              </a:buClr>
              <a:buSzPts val="4800"/>
              <a:buFont typeface="Arial"/>
              <a:buNone/>
            </a:pPr>
            <a:r>
              <a:rPr lang="pt-BR" sz="3000" b="0" i="0" u="none" strike="noStrike" cap="none"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Lato Black"/>
              </a:rPr>
              <a:t>Considerações sobre a atuação do COSEMS-PR no período</a:t>
            </a:r>
            <a:endParaRPr sz="3000" i="0" u="none" strike="noStrike" cap="none"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Lato"/>
            </a:endParaRPr>
          </a:p>
        </p:txBody>
      </p:sp>
      <p:sp>
        <p:nvSpPr>
          <p:cNvPr id="3" name="CaixaDeTexto 2">
            <a:extLst>
              <a:ext uri="{FF2B5EF4-FFF2-40B4-BE49-F238E27FC236}">
                <a16:creationId xmlns:a16="http://schemas.microsoft.com/office/drawing/2014/main" id="{8DE52BFB-D333-2E8D-F098-52CBF932B9AD}"/>
              </a:ext>
            </a:extLst>
          </p:cNvPr>
          <p:cNvSpPr txBox="1"/>
          <p:nvPr/>
        </p:nvSpPr>
        <p:spPr>
          <a:xfrm>
            <a:off x="391851" y="2034189"/>
            <a:ext cx="8213994" cy="2939266"/>
          </a:xfrm>
          <a:prstGeom prst="rect">
            <a:avLst/>
          </a:prstGeom>
          <a:noFill/>
        </p:spPr>
        <p:txBody>
          <a:bodyPr wrap="square" rtlCol="0">
            <a:spAutoFit/>
          </a:bodyPr>
          <a:lstStyle/>
          <a:p>
            <a:pPr algn="just">
              <a:spcBef>
                <a:spcPts val="600"/>
              </a:spcBef>
            </a:pPr>
            <a:r>
              <a:rPr lang="pt-BR" sz="2000" dirty="0">
                <a:solidFill>
                  <a:schemeClr val="tx1"/>
                </a:solidFill>
                <a:latin typeface="Calibri" panose="020F0502020204030204" pitchFamily="34" charset="0"/>
                <a:ea typeface="Calibri" panose="020F0502020204030204" pitchFamily="34" charset="0"/>
                <a:cs typeface="Calibri" panose="020F0502020204030204" pitchFamily="34" charset="0"/>
              </a:rPr>
              <a:t>As reuniões com Presidentes de </a:t>
            </a:r>
            <a:r>
              <a:rPr lang="pt-BR"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Cresems</a:t>
            </a:r>
            <a:r>
              <a:rPr lang="pt-BR" sz="2000" dirty="0">
                <a:solidFill>
                  <a:schemeClr val="tx1"/>
                </a:solidFill>
                <a:latin typeface="Calibri" panose="020F0502020204030204" pitchFamily="34" charset="0"/>
                <a:ea typeface="Calibri" panose="020F0502020204030204" pitchFamily="34" charset="0"/>
                <a:cs typeface="Calibri" panose="020F0502020204030204" pitchFamily="34" charset="0"/>
              </a:rPr>
              <a:t> tem possibilitado avanços nas discussões com o estado e direcionado as prioridades de ação. Muitos desafios precisam ser enfrentados ainda como: a reorganização da Linha de Cuidado Materna e Infantil; os repasses do Piso da Enfermagem; continuidade do PRI para a organização da RAS; qualificação da APS; sinergia entre as ações e projetos nos territórios, entre outros. No entanto, são pautas já em andamento e que tem boas perspectivas de encaminhamento para o próximo quadrimestre. </a:t>
            </a:r>
          </a:p>
          <a:p>
            <a:pPr algn="just">
              <a:spcBef>
                <a:spcPts val="600"/>
              </a:spcBef>
            </a:pPr>
            <a:endParaRPr lang="pt-BR" sz="20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441175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05;p5"/>
          <p:cNvSpPr txBox="1"/>
          <p:nvPr/>
        </p:nvSpPr>
        <p:spPr>
          <a:xfrm>
            <a:off x="1705974" y="373109"/>
            <a:ext cx="6973023" cy="1286176"/>
          </a:xfrm>
          <a:prstGeom prst="rect">
            <a:avLst/>
          </a:prstGeom>
          <a:noFill/>
          <a:ln>
            <a:noFill/>
          </a:ln>
        </p:spPr>
        <p:txBody>
          <a:bodyPr spcFirstLastPara="1" wrap="square" lIns="121900" tIns="121900" rIns="121900" bIns="121900" anchor="t" anchorCtr="0">
            <a:noAutofit/>
          </a:bodyPr>
          <a:lstStyle/>
          <a:p>
            <a:pPr marL="0" marR="0" lvl="0" indent="0" algn="r" rtl="0">
              <a:lnSpc>
                <a:spcPct val="90000"/>
              </a:lnSpc>
              <a:spcBef>
                <a:spcPts val="0"/>
              </a:spcBef>
              <a:spcAft>
                <a:spcPts val="0"/>
              </a:spcAft>
              <a:buClr>
                <a:srgbClr val="000000"/>
              </a:buClr>
              <a:buSzPts val="4800"/>
              <a:buFont typeface="Arial"/>
              <a:buNone/>
            </a:pPr>
            <a:r>
              <a:rPr lang="pt-BR" sz="3000" b="0" i="0" u="none" strike="noStrike" cap="none"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Lato Black"/>
              </a:rPr>
              <a:t>Considerações sobre a atuação do COSEMS-PR no período</a:t>
            </a:r>
            <a:endParaRPr sz="3000" i="0" u="none" strike="noStrike" cap="none"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Lato"/>
            </a:endParaRPr>
          </a:p>
        </p:txBody>
      </p:sp>
      <p:sp>
        <p:nvSpPr>
          <p:cNvPr id="3" name="CaixaDeTexto 2">
            <a:extLst>
              <a:ext uri="{FF2B5EF4-FFF2-40B4-BE49-F238E27FC236}">
                <a16:creationId xmlns:a16="http://schemas.microsoft.com/office/drawing/2014/main" id="{8DE52BFB-D333-2E8D-F098-52CBF932B9AD}"/>
              </a:ext>
            </a:extLst>
          </p:cNvPr>
          <p:cNvSpPr txBox="1"/>
          <p:nvPr/>
        </p:nvSpPr>
        <p:spPr>
          <a:xfrm>
            <a:off x="382707" y="2482245"/>
            <a:ext cx="8213994" cy="2246769"/>
          </a:xfrm>
          <a:prstGeom prst="rect">
            <a:avLst/>
          </a:prstGeom>
          <a:noFill/>
        </p:spPr>
        <p:txBody>
          <a:bodyPr wrap="square" rtlCol="0">
            <a:spAutoFit/>
          </a:bodyPr>
          <a:lstStyle/>
          <a:p>
            <a:pPr algn="just">
              <a:spcBef>
                <a:spcPts val="600"/>
              </a:spcBef>
            </a:pPr>
            <a:r>
              <a:rPr lang="pt-BR" sz="2000" dirty="0">
                <a:solidFill>
                  <a:schemeClr val="tx1"/>
                </a:solidFill>
                <a:latin typeface="Calibri" panose="020F0502020204030204" pitchFamily="34" charset="0"/>
                <a:ea typeface="Calibri" panose="020F0502020204030204" pitchFamily="34" charset="0"/>
                <a:cs typeface="Calibri" panose="020F0502020204030204" pitchFamily="34" charset="0"/>
              </a:rPr>
              <a:t>Ainda é interessante falar dos movimentos políticos latentes nos municípios em virtude das eleições que acontecerão no próximo ano. As trocas de secretários municipais estão mais frequentes e, com isso, tanto </a:t>
            </a:r>
            <a:r>
              <a:rPr lang="pt-BR"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Cosems</a:t>
            </a:r>
            <a:r>
              <a:rPr lang="pt-BR" sz="2000" dirty="0">
                <a:solidFill>
                  <a:schemeClr val="tx1"/>
                </a:solidFill>
                <a:latin typeface="Calibri" panose="020F0502020204030204" pitchFamily="34" charset="0"/>
                <a:ea typeface="Calibri" panose="020F0502020204030204" pitchFamily="34" charset="0"/>
                <a:cs typeface="Calibri" panose="020F0502020204030204" pitchFamily="34" charset="0"/>
              </a:rPr>
              <a:t> quanto secretaria de Estado precisam estar preparados técnica e politicamente para lidar com a situação e não permitir que as regiões desacelerem as construções coletivas que vem fazendo em diversos aspectos na condução da RAS. </a:t>
            </a:r>
          </a:p>
        </p:txBody>
      </p:sp>
    </p:spTree>
    <p:extLst>
      <p:ext uri="{BB962C8B-B14F-4D97-AF65-F5344CB8AC3E}">
        <p14:creationId xmlns:p14="http://schemas.microsoft.com/office/powerpoint/2010/main" val="4606715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05;p5"/>
          <p:cNvSpPr txBox="1"/>
          <p:nvPr/>
        </p:nvSpPr>
        <p:spPr>
          <a:xfrm>
            <a:off x="1705974" y="373109"/>
            <a:ext cx="6973023" cy="1286176"/>
          </a:xfrm>
          <a:prstGeom prst="rect">
            <a:avLst/>
          </a:prstGeom>
          <a:noFill/>
          <a:ln>
            <a:noFill/>
          </a:ln>
        </p:spPr>
        <p:txBody>
          <a:bodyPr spcFirstLastPara="1" wrap="square" lIns="121900" tIns="121900" rIns="121900" bIns="121900" anchor="t" anchorCtr="0">
            <a:noAutofit/>
          </a:bodyPr>
          <a:lstStyle/>
          <a:p>
            <a:pPr marL="0" marR="0" lvl="0" indent="0" algn="r" rtl="0">
              <a:lnSpc>
                <a:spcPct val="90000"/>
              </a:lnSpc>
              <a:spcBef>
                <a:spcPts val="0"/>
              </a:spcBef>
              <a:spcAft>
                <a:spcPts val="0"/>
              </a:spcAft>
              <a:buClr>
                <a:srgbClr val="000000"/>
              </a:buClr>
              <a:buSzPts val="4800"/>
              <a:buFont typeface="Arial"/>
              <a:buNone/>
            </a:pPr>
            <a:r>
              <a:rPr lang="pt-BR" sz="3000" b="0" i="0" u="none" strike="noStrike" cap="none"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Lato Black"/>
              </a:rPr>
              <a:t>Considerações sobre a atuação do COSEMS-PR no período</a:t>
            </a:r>
            <a:endParaRPr sz="3000" i="0" u="none" strike="noStrike" cap="none"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Lato"/>
            </a:endParaRPr>
          </a:p>
        </p:txBody>
      </p:sp>
      <p:sp>
        <p:nvSpPr>
          <p:cNvPr id="3" name="CaixaDeTexto 2">
            <a:extLst>
              <a:ext uri="{FF2B5EF4-FFF2-40B4-BE49-F238E27FC236}">
                <a16:creationId xmlns:a16="http://schemas.microsoft.com/office/drawing/2014/main" id="{8DE52BFB-D333-2E8D-F098-52CBF932B9AD}"/>
              </a:ext>
            </a:extLst>
          </p:cNvPr>
          <p:cNvSpPr txBox="1"/>
          <p:nvPr/>
        </p:nvSpPr>
        <p:spPr>
          <a:xfrm>
            <a:off x="465003" y="1962822"/>
            <a:ext cx="8213994" cy="3477875"/>
          </a:xfrm>
          <a:prstGeom prst="rect">
            <a:avLst/>
          </a:prstGeom>
          <a:noFill/>
        </p:spPr>
        <p:txBody>
          <a:bodyPr wrap="square" rtlCol="0">
            <a:spAutoFit/>
          </a:bodyPr>
          <a:lstStyle/>
          <a:p>
            <a:pPr algn="just">
              <a:spcBef>
                <a:spcPts val="600"/>
              </a:spcBef>
            </a:pPr>
            <a:r>
              <a:rPr lang="pt-BR" sz="2000" dirty="0">
                <a:solidFill>
                  <a:schemeClr val="tx1"/>
                </a:solidFill>
                <a:latin typeface="Calibri" panose="020F0502020204030204" pitchFamily="34" charset="0"/>
                <a:ea typeface="Calibri" panose="020F0502020204030204" pitchFamily="34" charset="0"/>
                <a:cs typeface="Calibri" panose="020F0502020204030204" pitchFamily="34" charset="0"/>
              </a:rPr>
              <a:t>Os Relatórios Quadrimestrais Individuais dos apoiadores, apresentados à Rede Colaborativa para o Fortalecimento da Gestão Municipal do SUS, apontam ou corroboram com o que foi citado e, na sua consolidação, é possível identificar ainda aspectos importantes a serem considerados na execução da Programação Anual do </a:t>
            </a:r>
            <a:r>
              <a:rPr lang="pt-BR"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Cosems</a:t>
            </a:r>
            <a:r>
              <a:rPr lang="pt-BR" sz="2000" dirty="0">
                <a:solidFill>
                  <a:schemeClr val="tx1"/>
                </a:solidFill>
                <a:latin typeface="Calibri" panose="020F0502020204030204" pitchFamily="34" charset="0"/>
                <a:ea typeface="Calibri" panose="020F0502020204030204" pitchFamily="34" charset="0"/>
                <a:cs typeface="Calibri" panose="020F0502020204030204" pitchFamily="34" charset="0"/>
              </a:rPr>
              <a:t> e Programação/Planejamento para o próximo ano. Podemos citar: o respeito ao tempo e as particularidades das regiões de saúde, necessidade de aproximação com  prefeitos, especialmente neste momento político, importância de olhar para a jornada de trabalho da equipe e manter seus processos de formação; continuar fomentando as pautas regionais em espaços como as reuniões com Presidentes de </a:t>
            </a:r>
            <a:r>
              <a:rPr lang="pt-BR"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Cresems</a:t>
            </a:r>
            <a:r>
              <a:rPr lang="pt-BR" sz="2000" dirty="0">
                <a:solidFill>
                  <a:schemeClr val="tx1"/>
                </a:solidFill>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169795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19;p2">
            <a:extLst>
              <a:ext uri="{FF2B5EF4-FFF2-40B4-BE49-F238E27FC236}">
                <a16:creationId xmlns:a16="http://schemas.microsoft.com/office/drawing/2014/main" id="{444E5673-40DA-B7C1-2B1B-5D679CD13BC7}"/>
              </a:ext>
            </a:extLst>
          </p:cNvPr>
          <p:cNvSpPr txBox="1"/>
          <p:nvPr/>
        </p:nvSpPr>
        <p:spPr>
          <a:xfrm>
            <a:off x="2658835" y="487926"/>
            <a:ext cx="5856515" cy="1366488"/>
          </a:xfrm>
          <a:prstGeom prst="rect">
            <a:avLst/>
          </a:prstGeom>
          <a:noFill/>
          <a:ln>
            <a:noFill/>
          </a:ln>
        </p:spPr>
        <p:txBody>
          <a:bodyPr spcFirstLastPara="1" wrap="square" lIns="91425" tIns="45700" rIns="91425" bIns="45700" anchor="t" anchorCtr="0">
            <a:spAutoFit/>
          </a:bodyPr>
          <a:lstStyle/>
          <a:p>
            <a:pPr marL="0" marR="0" lvl="0" indent="0" algn="r" rtl="0">
              <a:lnSpc>
                <a:spcPct val="91666"/>
              </a:lnSpc>
              <a:spcBef>
                <a:spcPts val="0"/>
              </a:spcBef>
              <a:spcAft>
                <a:spcPts val="0"/>
              </a:spcAft>
              <a:buNone/>
            </a:pPr>
            <a:r>
              <a:rPr lang="pt-BR" sz="5000" b="1" dirty="0">
                <a:solidFill>
                  <a:schemeClr val="tx2">
                    <a:lumMod val="25000"/>
                  </a:schemeClr>
                </a:solidFill>
                <a:latin typeface="Calibri"/>
                <a:ea typeface="Calibri"/>
                <a:cs typeface="Calibri"/>
                <a:sym typeface="Calibri"/>
              </a:rPr>
              <a:t>Diretoria Executiva</a:t>
            </a:r>
          </a:p>
          <a:p>
            <a:pPr algn="r">
              <a:lnSpc>
                <a:spcPct val="91666"/>
              </a:lnSpc>
            </a:pPr>
            <a:r>
              <a:rPr lang="pt-BR" sz="2000" dirty="0">
                <a:solidFill>
                  <a:schemeClr val="tx2">
                    <a:lumMod val="25000"/>
                  </a:schemeClr>
                </a:solidFill>
                <a:latin typeface="Calibri"/>
                <a:ea typeface="Calibri"/>
                <a:cs typeface="Calibri"/>
                <a:sym typeface="Calibri"/>
              </a:rPr>
              <a:t>Maio- Agosto 2023</a:t>
            </a:r>
          </a:p>
          <a:p>
            <a:pPr marL="0" marR="0" lvl="0" indent="0" algn="r" rtl="0">
              <a:lnSpc>
                <a:spcPct val="91666"/>
              </a:lnSpc>
              <a:spcBef>
                <a:spcPts val="0"/>
              </a:spcBef>
              <a:spcAft>
                <a:spcPts val="0"/>
              </a:spcAft>
              <a:buNone/>
            </a:pPr>
            <a:r>
              <a:rPr lang="pt-BR" sz="2000" dirty="0">
                <a:solidFill>
                  <a:schemeClr val="tx2">
                    <a:lumMod val="25000"/>
                  </a:schemeClr>
                </a:solidFill>
                <a:latin typeface="Calibri"/>
                <a:ea typeface="Calibri"/>
                <a:cs typeface="Calibri"/>
                <a:sym typeface="Calibri"/>
              </a:rPr>
              <a:t>2023</a:t>
            </a:r>
            <a:endParaRPr sz="2000" dirty="0">
              <a:solidFill>
                <a:schemeClr val="tx2">
                  <a:lumMod val="25000"/>
                </a:schemeClr>
              </a:solidFill>
              <a:latin typeface="Calibri"/>
              <a:ea typeface="Calibri"/>
              <a:cs typeface="Calibri"/>
              <a:sym typeface="Calibri"/>
            </a:endParaRPr>
          </a:p>
        </p:txBody>
      </p:sp>
      <p:sp>
        <p:nvSpPr>
          <p:cNvPr id="5" name="Google Shape;128;p3">
            <a:extLst>
              <a:ext uri="{FF2B5EF4-FFF2-40B4-BE49-F238E27FC236}">
                <a16:creationId xmlns:a16="http://schemas.microsoft.com/office/drawing/2014/main" id="{0B8048A8-59F9-35DB-91FC-17ACA419A8CF}"/>
              </a:ext>
            </a:extLst>
          </p:cNvPr>
          <p:cNvSpPr txBox="1"/>
          <p:nvPr/>
        </p:nvSpPr>
        <p:spPr>
          <a:xfrm>
            <a:off x="448117" y="2136922"/>
            <a:ext cx="8695883" cy="304694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1ª </a:t>
            </a:r>
            <a:r>
              <a:rPr lang="pt-BR" sz="24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Diretora</a:t>
            </a:r>
            <a:r>
              <a:rPr lang="en-US" sz="24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 da </a:t>
            </a:r>
            <a:r>
              <a:rPr lang="pt-BR" sz="24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Macrorregião</a:t>
            </a:r>
            <a:r>
              <a:rPr lang="en-US" sz="24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 </a:t>
            </a:r>
            <a:r>
              <a:rPr lang="pt-BR" sz="24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Leste</a:t>
            </a:r>
            <a:r>
              <a:rPr lang="en-US" sz="24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  </a:t>
            </a:r>
            <a:r>
              <a:rPr lang="pt-BR" sz="24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Emanuelle de Matos</a:t>
            </a:r>
            <a:endParaRPr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US" sz="24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2ª </a:t>
            </a:r>
            <a:r>
              <a:rPr lang="pt-BR" sz="24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Diretora da Macrorregião Leste</a:t>
            </a:r>
            <a:r>
              <a:rPr lang="en-US" sz="24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 </a:t>
            </a:r>
            <a:r>
              <a:rPr lang="en-US" sz="2400" dirty="0" err="1">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Marilda</a:t>
            </a:r>
            <a:r>
              <a:rPr lang="en-US" sz="24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 </a:t>
            </a:r>
            <a:r>
              <a:rPr lang="en-US" sz="2400" dirty="0" err="1">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Stadikowski</a:t>
            </a:r>
            <a:r>
              <a:rPr lang="en-US" sz="24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 </a:t>
            </a:r>
            <a:r>
              <a:rPr lang="en-US" sz="2400" dirty="0" err="1">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Pillissari</a:t>
            </a:r>
            <a:endParaRPr lang="en-US" sz="24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endParaRPr>
          </a:p>
          <a:p>
            <a:pPr lvl="0"/>
            <a:r>
              <a:rPr lang="pt-BR" sz="24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1º Diretor da Macrorregião Oeste</a:t>
            </a:r>
            <a:r>
              <a:rPr lang="en-US" sz="24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 </a:t>
            </a:r>
            <a:r>
              <a:rPr lang="pt-BR" sz="24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Cargo vago</a:t>
            </a:r>
            <a:endParaRPr sz="24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endParaRPr>
          </a:p>
          <a:p>
            <a:pPr marL="0" marR="0" lvl="0" indent="0" algn="l" rtl="0">
              <a:spcBef>
                <a:spcPts val="0"/>
              </a:spcBef>
              <a:spcAft>
                <a:spcPts val="0"/>
              </a:spcAft>
              <a:buNone/>
            </a:pPr>
            <a:r>
              <a:rPr lang="en-US" sz="24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2º </a:t>
            </a:r>
            <a:r>
              <a:rPr lang="pt-BR" sz="24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Diretor da Macrorregião Oeste</a:t>
            </a:r>
            <a:r>
              <a:rPr lang="en-US" sz="24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 </a:t>
            </a:r>
            <a:r>
              <a:rPr lang="pt-BR" sz="24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Cargo vago</a:t>
            </a:r>
            <a:endParaRPr sz="24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endParaRPr>
          </a:p>
          <a:p>
            <a:pPr marL="0" marR="0" lvl="0" indent="0" algn="l" rtl="0">
              <a:spcBef>
                <a:spcPts val="0"/>
              </a:spcBef>
              <a:spcAft>
                <a:spcPts val="0"/>
              </a:spcAft>
              <a:buNone/>
            </a:pPr>
            <a:r>
              <a:rPr lang="en-US" sz="24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1ª </a:t>
            </a:r>
            <a:r>
              <a:rPr lang="pt-BR" sz="24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Diretora</a:t>
            </a:r>
            <a:r>
              <a:rPr lang="en-US" sz="24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 da </a:t>
            </a:r>
            <a:r>
              <a:rPr lang="pt-BR" sz="24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Macrorregião</a:t>
            </a:r>
            <a:r>
              <a:rPr lang="en-US" sz="24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 Norte: </a:t>
            </a:r>
            <a:r>
              <a:rPr lang="en-US" sz="2400" dirty="0" err="1">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Márcia</a:t>
            </a:r>
            <a:r>
              <a:rPr lang="en-US" sz="24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 Regina Rossi</a:t>
            </a:r>
            <a:endParaRPr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endParaRPr>
          </a:p>
          <a:p>
            <a:pPr marL="0" marR="0" lvl="0" indent="0" algn="l" rtl="0">
              <a:spcBef>
                <a:spcPts val="0"/>
              </a:spcBef>
              <a:spcAft>
                <a:spcPts val="0"/>
              </a:spcAft>
              <a:buNone/>
            </a:pPr>
            <a:r>
              <a:rPr lang="en-US" sz="24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2ª </a:t>
            </a:r>
            <a:r>
              <a:rPr lang="pt-BR" sz="24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Diretora da Macrorregião </a:t>
            </a:r>
            <a:r>
              <a:rPr lang="en-US" sz="24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Norte: </a:t>
            </a:r>
            <a:r>
              <a:rPr lang="pt-BR" sz="24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Cargo vago</a:t>
            </a:r>
            <a:endParaRPr sz="24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endParaRPr>
          </a:p>
          <a:p>
            <a:pPr marL="0" marR="0" lvl="0" indent="0" algn="l" rtl="0">
              <a:spcBef>
                <a:spcPts val="0"/>
              </a:spcBef>
              <a:spcAft>
                <a:spcPts val="0"/>
              </a:spcAft>
              <a:buNone/>
            </a:pPr>
            <a:r>
              <a:rPr lang="en-US" sz="24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1ª </a:t>
            </a:r>
            <a:r>
              <a:rPr lang="pt-BR" sz="24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Diretora da Macrorregião Noroeste</a:t>
            </a:r>
            <a:r>
              <a:rPr lang="en-US" sz="24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 </a:t>
            </a:r>
            <a:r>
              <a:rPr lang="pt-BR" sz="24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Rosângela </a:t>
            </a:r>
            <a:r>
              <a:rPr lang="pt-BR" sz="2400" dirty="0" err="1">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Guandalin</a:t>
            </a:r>
            <a:endParaRPr lang="pt-BR" sz="24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endParaRPr>
          </a:p>
          <a:p>
            <a:pPr marL="0" marR="0" lvl="0" indent="0" algn="l" rtl="0">
              <a:spcBef>
                <a:spcPts val="0"/>
              </a:spcBef>
              <a:spcAft>
                <a:spcPts val="0"/>
              </a:spcAft>
              <a:buNone/>
            </a:pPr>
            <a:r>
              <a:rPr lang="en-US" sz="24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2ª </a:t>
            </a:r>
            <a:r>
              <a:rPr lang="pt-BR" sz="24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Diretora da Macrorregião Noroeste</a:t>
            </a:r>
            <a:r>
              <a:rPr lang="en-US" sz="24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 </a:t>
            </a:r>
            <a:r>
              <a:rPr lang="en-US" sz="24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Cargo </a:t>
            </a:r>
            <a:r>
              <a:rPr lang="en-US" sz="2400" dirty="0" err="1">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vago</a:t>
            </a:r>
            <a:endParaRPr lang="pt-BR" dirty="0">
              <a:solidFill>
                <a:schemeClr val="tx2">
                  <a:lumMod val="25000"/>
                </a:schemeClr>
              </a:solidFill>
            </a:endParaRPr>
          </a:p>
        </p:txBody>
      </p:sp>
    </p:spTree>
    <p:extLst>
      <p:ext uri="{BB962C8B-B14F-4D97-AF65-F5344CB8AC3E}">
        <p14:creationId xmlns:p14="http://schemas.microsoft.com/office/powerpoint/2010/main" val="23872609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05;p5"/>
          <p:cNvSpPr txBox="1"/>
          <p:nvPr/>
        </p:nvSpPr>
        <p:spPr>
          <a:xfrm>
            <a:off x="1705974" y="373109"/>
            <a:ext cx="6973023" cy="1286176"/>
          </a:xfrm>
          <a:prstGeom prst="rect">
            <a:avLst/>
          </a:prstGeom>
          <a:noFill/>
          <a:ln>
            <a:noFill/>
          </a:ln>
        </p:spPr>
        <p:txBody>
          <a:bodyPr spcFirstLastPara="1" wrap="square" lIns="121900" tIns="121900" rIns="121900" bIns="121900" anchor="t" anchorCtr="0">
            <a:noAutofit/>
          </a:bodyPr>
          <a:lstStyle/>
          <a:p>
            <a:pPr marL="0" marR="0" lvl="0" indent="0" algn="r" rtl="0">
              <a:lnSpc>
                <a:spcPct val="90000"/>
              </a:lnSpc>
              <a:spcBef>
                <a:spcPts val="0"/>
              </a:spcBef>
              <a:spcAft>
                <a:spcPts val="0"/>
              </a:spcAft>
              <a:buClr>
                <a:srgbClr val="000000"/>
              </a:buClr>
              <a:buSzPts val="4800"/>
              <a:buFont typeface="Arial"/>
              <a:buNone/>
            </a:pPr>
            <a:r>
              <a:rPr lang="pt-BR" sz="3000" b="0" i="0" u="none" strike="noStrike" cap="none"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Lato Black"/>
              </a:rPr>
              <a:t>Considerações sobre a atuação do COSEMS-PR no período</a:t>
            </a:r>
            <a:endParaRPr sz="3000" i="0" u="none" strike="noStrike" cap="none"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sym typeface="Lato"/>
            </a:endParaRPr>
          </a:p>
        </p:txBody>
      </p:sp>
      <p:sp>
        <p:nvSpPr>
          <p:cNvPr id="3" name="CaixaDeTexto 2">
            <a:extLst>
              <a:ext uri="{FF2B5EF4-FFF2-40B4-BE49-F238E27FC236}">
                <a16:creationId xmlns:a16="http://schemas.microsoft.com/office/drawing/2014/main" id="{8DE52BFB-D333-2E8D-F098-52CBF932B9AD}"/>
              </a:ext>
            </a:extLst>
          </p:cNvPr>
          <p:cNvSpPr txBox="1"/>
          <p:nvPr/>
        </p:nvSpPr>
        <p:spPr>
          <a:xfrm>
            <a:off x="465003" y="1473714"/>
            <a:ext cx="8213994" cy="5247590"/>
          </a:xfrm>
          <a:prstGeom prst="rect">
            <a:avLst/>
          </a:prstGeom>
          <a:noFill/>
        </p:spPr>
        <p:txBody>
          <a:bodyPr wrap="square" rtlCol="0">
            <a:spAutoFit/>
          </a:bodyPr>
          <a:lstStyle/>
          <a:p>
            <a:pPr algn="just">
              <a:spcBef>
                <a:spcPts val="600"/>
              </a:spcBef>
            </a:pPr>
            <a:r>
              <a:rPr lang="pt-BR" sz="2000" dirty="0">
                <a:solidFill>
                  <a:schemeClr val="tx1"/>
                </a:solidFill>
                <a:latin typeface="Calibri" panose="020F0502020204030204" pitchFamily="34" charset="0"/>
                <a:ea typeface="Calibri" panose="020F0502020204030204" pitchFamily="34" charset="0"/>
                <a:cs typeface="Calibri" panose="020F0502020204030204" pitchFamily="34" charset="0"/>
              </a:rPr>
              <a:t>Para o próximo quadrimestre observa-se a necessidade de continuar firme nas ações planejados do </a:t>
            </a:r>
            <a:r>
              <a:rPr lang="pt-BR"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Cosems</a:t>
            </a:r>
            <a:r>
              <a:rPr lang="pt-BR" sz="2000" dirty="0">
                <a:solidFill>
                  <a:schemeClr val="tx1"/>
                </a:solidFill>
                <a:latin typeface="Calibri" panose="020F0502020204030204" pitchFamily="34" charset="0"/>
                <a:ea typeface="Calibri" panose="020F0502020204030204" pitchFamily="34" charset="0"/>
                <a:cs typeface="Calibri" panose="020F0502020204030204" pitchFamily="34" charset="0"/>
              </a:rPr>
              <a:t>, especialmente as pautas relacionadas a qualificação do apoio e da gestão municipal, e buscar melhorar ainda mais a relação com o estado para a discussão em relação a Política de Saúde.</a:t>
            </a:r>
          </a:p>
          <a:p>
            <a:pPr algn="just">
              <a:spcBef>
                <a:spcPts val="600"/>
              </a:spcBef>
            </a:pPr>
            <a:r>
              <a:rPr lang="pt-BR" sz="2000" dirty="0">
                <a:solidFill>
                  <a:schemeClr val="tx1"/>
                </a:solidFill>
                <a:latin typeface="Calibri" panose="020F0502020204030204" pitchFamily="34" charset="0"/>
                <a:ea typeface="Calibri" panose="020F0502020204030204" pitchFamily="34" charset="0"/>
                <a:cs typeface="Calibri" panose="020F0502020204030204" pitchFamily="34" charset="0"/>
              </a:rPr>
              <a:t> Permanecemos com a visão de que, somente unindo os aspectos técnicos com os políticos será possível avançar no diálogo (que é permanente) em relação a RAS e no suprimento das necessidades dos municípios para a adequada assistência à população.  </a:t>
            </a:r>
          </a:p>
          <a:p>
            <a:pPr algn="just">
              <a:spcBef>
                <a:spcPts val="600"/>
              </a:spcBef>
            </a:pPr>
            <a:endParaRPr lang="pt-BR" sz="20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just">
              <a:spcBef>
                <a:spcPts val="600"/>
              </a:spcBef>
            </a:pPr>
            <a:r>
              <a:rPr lang="pt-BR" sz="2000" dirty="0">
                <a:solidFill>
                  <a:schemeClr val="tx1"/>
                </a:solidFill>
                <a:latin typeface="Calibri" panose="020F0502020204030204" pitchFamily="34" charset="0"/>
                <a:ea typeface="Calibri" panose="020F0502020204030204" pitchFamily="34" charset="0"/>
                <a:cs typeface="Calibri" panose="020F0502020204030204" pitchFamily="34" charset="0"/>
              </a:rPr>
              <a:t>O </a:t>
            </a:r>
            <a:r>
              <a:rPr lang="pt-BR" sz="2000" dirty="0" err="1">
                <a:solidFill>
                  <a:schemeClr val="tx1"/>
                </a:solidFill>
                <a:latin typeface="Calibri" panose="020F0502020204030204" pitchFamily="34" charset="0"/>
                <a:ea typeface="Calibri" panose="020F0502020204030204" pitchFamily="34" charset="0"/>
                <a:cs typeface="Calibri" panose="020F0502020204030204" pitchFamily="34" charset="0"/>
              </a:rPr>
              <a:t>Cosems</a:t>
            </a:r>
            <a:r>
              <a:rPr lang="pt-BR" sz="2000" dirty="0">
                <a:solidFill>
                  <a:schemeClr val="tx1"/>
                </a:solidFill>
                <a:latin typeface="Calibri" panose="020F0502020204030204" pitchFamily="34" charset="0"/>
                <a:ea typeface="Calibri" panose="020F0502020204030204" pitchFamily="34" charset="0"/>
                <a:cs typeface="Calibri" panose="020F0502020204030204" pitchFamily="34" charset="0"/>
              </a:rPr>
              <a:t> é consciente do seu </a:t>
            </a:r>
            <a:r>
              <a:rPr lang="pt-BR" sz="2000">
                <a:solidFill>
                  <a:schemeClr val="tx1"/>
                </a:solidFill>
                <a:latin typeface="Calibri" panose="020F0502020204030204" pitchFamily="34" charset="0"/>
                <a:ea typeface="Calibri" panose="020F0502020204030204" pitchFamily="34" charset="0"/>
                <a:cs typeface="Calibri" panose="020F0502020204030204" pitchFamily="34" charset="0"/>
              </a:rPr>
              <a:t>papel e, por isso, </a:t>
            </a:r>
            <a:r>
              <a:rPr lang="pt-BR" sz="2000" dirty="0">
                <a:solidFill>
                  <a:schemeClr val="tx1"/>
                </a:solidFill>
                <a:latin typeface="Calibri" panose="020F0502020204030204" pitchFamily="34" charset="0"/>
                <a:ea typeface="Calibri" panose="020F0502020204030204" pitchFamily="34" charset="0"/>
                <a:cs typeface="Calibri" panose="020F0502020204030204" pitchFamily="34" charset="0"/>
              </a:rPr>
              <a:t>se coloca em processo de construção ativa e permanente, avaliando suas ações e buscando o planejamento responsável e coerente com as demandas dos municípios paranaenses. </a:t>
            </a:r>
          </a:p>
          <a:p>
            <a:pPr algn="just">
              <a:spcBef>
                <a:spcPts val="600"/>
              </a:spcBef>
            </a:pPr>
            <a:endParaRPr lang="pt-BR" sz="20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ctr">
              <a:spcBef>
                <a:spcPts val="600"/>
              </a:spcBef>
            </a:pPr>
            <a:r>
              <a:rPr lang="pt-BR" sz="1600" dirty="0">
                <a:solidFill>
                  <a:schemeClr val="tx1"/>
                </a:solidFill>
                <a:latin typeface="Calibri" panose="020F0502020204030204" pitchFamily="34" charset="0"/>
                <a:ea typeface="Calibri" panose="020F0502020204030204" pitchFamily="34" charset="0"/>
                <a:cs typeface="Calibri" panose="020F0502020204030204" pitchFamily="34" charset="0"/>
              </a:rPr>
              <a:t>Curitiba, 17 de outubro de 2023</a:t>
            </a:r>
          </a:p>
          <a:p>
            <a:pPr algn="just"/>
            <a:endParaRPr lang="pt-BR"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034873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19;p2">
            <a:extLst>
              <a:ext uri="{FF2B5EF4-FFF2-40B4-BE49-F238E27FC236}">
                <a16:creationId xmlns:a16="http://schemas.microsoft.com/office/drawing/2014/main" id="{5E1CE926-2155-FC25-3CD0-6468DB796002}"/>
              </a:ext>
            </a:extLst>
          </p:cNvPr>
          <p:cNvSpPr txBox="1"/>
          <p:nvPr/>
        </p:nvSpPr>
        <p:spPr>
          <a:xfrm>
            <a:off x="2658835" y="487926"/>
            <a:ext cx="5856515" cy="1083333"/>
          </a:xfrm>
          <a:prstGeom prst="rect">
            <a:avLst/>
          </a:prstGeom>
          <a:noFill/>
          <a:ln>
            <a:noFill/>
          </a:ln>
        </p:spPr>
        <p:txBody>
          <a:bodyPr spcFirstLastPara="1" wrap="square" lIns="91425" tIns="45700" rIns="91425" bIns="45700" anchor="t" anchorCtr="0">
            <a:spAutoFit/>
          </a:bodyPr>
          <a:lstStyle/>
          <a:p>
            <a:pPr marL="0" marR="0" lvl="0" indent="0" algn="r" rtl="0">
              <a:lnSpc>
                <a:spcPct val="91666"/>
              </a:lnSpc>
              <a:spcBef>
                <a:spcPts val="0"/>
              </a:spcBef>
              <a:spcAft>
                <a:spcPts val="0"/>
              </a:spcAft>
              <a:buNone/>
            </a:pPr>
            <a:r>
              <a:rPr lang="pt-BR" sz="5000" b="1" dirty="0">
                <a:solidFill>
                  <a:schemeClr val="tx2">
                    <a:lumMod val="25000"/>
                  </a:schemeClr>
                </a:solidFill>
                <a:latin typeface="Calibri"/>
                <a:ea typeface="Calibri"/>
                <a:cs typeface="Calibri"/>
                <a:sym typeface="Calibri"/>
              </a:rPr>
              <a:t>Conselho Fiscal</a:t>
            </a:r>
          </a:p>
          <a:p>
            <a:pPr marL="0" marR="0" lvl="0" indent="0" algn="r" rtl="0">
              <a:lnSpc>
                <a:spcPct val="91666"/>
              </a:lnSpc>
              <a:spcBef>
                <a:spcPts val="0"/>
              </a:spcBef>
              <a:spcAft>
                <a:spcPts val="0"/>
              </a:spcAft>
              <a:buNone/>
            </a:pPr>
            <a:r>
              <a:rPr lang="pt-BR" sz="2000" dirty="0">
                <a:solidFill>
                  <a:schemeClr val="tx2">
                    <a:lumMod val="25000"/>
                  </a:schemeClr>
                </a:solidFill>
                <a:latin typeface="Calibri"/>
                <a:ea typeface="Calibri"/>
                <a:cs typeface="Calibri"/>
                <a:sym typeface="Calibri"/>
              </a:rPr>
              <a:t>Maio- agosto 2023</a:t>
            </a:r>
            <a:endParaRPr sz="2000" dirty="0">
              <a:solidFill>
                <a:schemeClr val="tx2">
                  <a:lumMod val="25000"/>
                </a:schemeClr>
              </a:solidFill>
              <a:latin typeface="Calibri"/>
              <a:ea typeface="Calibri"/>
              <a:cs typeface="Calibri"/>
              <a:sym typeface="Calibri"/>
            </a:endParaRPr>
          </a:p>
        </p:txBody>
      </p:sp>
      <p:sp>
        <p:nvSpPr>
          <p:cNvPr id="5" name="Google Shape;139;p4">
            <a:extLst>
              <a:ext uri="{FF2B5EF4-FFF2-40B4-BE49-F238E27FC236}">
                <a16:creationId xmlns:a16="http://schemas.microsoft.com/office/drawing/2014/main" id="{6932F5A8-389E-23EA-6A21-8CC522994D9C}"/>
              </a:ext>
            </a:extLst>
          </p:cNvPr>
          <p:cNvSpPr txBox="1"/>
          <p:nvPr/>
        </p:nvSpPr>
        <p:spPr>
          <a:xfrm>
            <a:off x="1273856" y="1958695"/>
            <a:ext cx="6596288" cy="378561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4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Titulares: </a:t>
            </a:r>
          </a:p>
          <a:p>
            <a:pPr marL="0" marR="0" lvl="0" indent="0" algn="l" rtl="0">
              <a:spcBef>
                <a:spcPts val="0"/>
              </a:spcBef>
              <a:spcAft>
                <a:spcPts val="0"/>
              </a:spcAft>
              <a:buNone/>
            </a:pPr>
            <a:endParaRPr lang="pt-BR" sz="24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endParaRPr>
          </a:p>
          <a:p>
            <a:pPr marL="0" marR="0" lvl="0" indent="0" algn="l" rtl="0">
              <a:spcBef>
                <a:spcPts val="0"/>
              </a:spcBef>
              <a:spcAft>
                <a:spcPts val="0"/>
              </a:spcAft>
              <a:buNone/>
            </a:pPr>
            <a:r>
              <a:rPr lang="pt-BR" sz="24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Priscila Aparecida </a:t>
            </a:r>
            <a:r>
              <a:rPr lang="pt-BR" sz="2400" dirty="0" err="1">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Lunardon</a:t>
            </a:r>
            <a:r>
              <a:rPr lang="pt-BR" sz="24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 Godoy Cavenaghi</a:t>
            </a:r>
            <a:endParaRPr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endParaRPr>
          </a:p>
          <a:p>
            <a:r>
              <a:rPr lang="pt-BR" sz="24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Melissa Lair Trevizan </a:t>
            </a:r>
            <a:r>
              <a:rPr lang="pt-BR" sz="2400" dirty="0" err="1">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Gentilin</a:t>
            </a:r>
            <a:endParaRPr lang="pt-BR" sz="24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endParaRPr>
          </a:p>
          <a:p>
            <a:pPr marL="0" marR="0" lvl="0" indent="0" algn="l" rtl="0">
              <a:spcBef>
                <a:spcPts val="0"/>
              </a:spcBef>
              <a:spcAft>
                <a:spcPts val="0"/>
              </a:spcAft>
              <a:buNone/>
            </a:pPr>
            <a:r>
              <a:rPr lang="en-US" sz="2400" dirty="0" err="1">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Amalia</a:t>
            </a:r>
            <a:r>
              <a:rPr lang="en-US" sz="24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 Cristina Alves</a:t>
            </a:r>
          </a:p>
          <a:p>
            <a:pPr marL="0" marR="0" lvl="0" indent="0" algn="l" rtl="0">
              <a:spcBef>
                <a:spcPts val="0"/>
              </a:spcBef>
              <a:spcAft>
                <a:spcPts val="0"/>
              </a:spcAft>
              <a:buNone/>
            </a:pPr>
            <a:endParaRPr lang="en-US" sz="24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endParaRPr>
          </a:p>
          <a:p>
            <a:pPr marL="0" marR="0" lvl="0" indent="0" algn="l" rtl="0">
              <a:spcBef>
                <a:spcPts val="0"/>
              </a:spcBef>
              <a:spcAft>
                <a:spcPts val="0"/>
              </a:spcAft>
              <a:buNone/>
            </a:pPr>
            <a:r>
              <a:rPr lang="pt-BR" sz="24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Suplentes:</a:t>
            </a:r>
          </a:p>
          <a:p>
            <a:pPr marL="0" marR="0" lvl="0" indent="0" algn="l" rtl="0">
              <a:spcBef>
                <a:spcPts val="0"/>
              </a:spcBef>
              <a:spcAft>
                <a:spcPts val="0"/>
              </a:spcAft>
              <a:buNone/>
            </a:pPr>
            <a:r>
              <a:rPr lang="pt-BR" sz="24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André Luiz </a:t>
            </a:r>
            <a:r>
              <a:rPr lang="pt-BR" sz="2400" dirty="0" err="1">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Campitelli</a:t>
            </a:r>
            <a:endParaRPr lang="pt-BR" sz="24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endParaRPr>
          </a:p>
          <a:p>
            <a:pPr marL="0" marR="0" lvl="0" indent="0" algn="l" rtl="0">
              <a:spcBef>
                <a:spcPts val="0"/>
              </a:spcBef>
              <a:spcAft>
                <a:spcPts val="0"/>
              </a:spcAft>
              <a:buNone/>
            </a:pPr>
            <a:r>
              <a:rPr lang="pt-BR" sz="24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Bruna Cristina </a:t>
            </a:r>
            <a:r>
              <a:rPr lang="pt-BR" sz="2400" dirty="0" err="1">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Markevicz</a:t>
            </a:r>
            <a:endParaRPr lang="pt-BR" sz="24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endParaRPr>
          </a:p>
          <a:p>
            <a:pPr marL="0" marR="0" lvl="0" indent="0" algn="l" rtl="0">
              <a:spcBef>
                <a:spcPts val="0"/>
              </a:spcBef>
              <a:spcAft>
                <a:spcPts val="0"/>
              </a:spcAft>
              <a:buNone/>
            </a:pPr>
            <a:r>
              <a:rPr lang="pt-BR" sz="24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Cargo vago</a:t>
            </a:r>
          </a:p>
        </p:txBody>
      </p:sp>
    </p:spTree>
    <p:extLst>
      <p:ext uri="{BB962C8B-B14F-4D97-AF65-F5344CB8AC3E}">
        <p14:creationId xmlns:p14="http://schemas.microsoft.com/office/powerpoint/2010/main" val="458677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19;p2">
            <a:extLst>
              <a:ext uri="{FF2B5EF4-FFF2-40B4-BE49-F238E27FC236}">
                <a16:creationId xmlns:a16="http://schemas.microsoft.com/office/drawing/2014/main" id="{BD78B45B-3594-F9AF-DEA8-C0321B5216DC}"/>
              </a:ext>
            </a:extLst>
          </p:cNvPr>
          <p:cNvSpPr txBox="1"/>
          <p:nvPr/>
        </p:nvSpPr>
        <p:spPr>
          <a:xfrm>
            <a:off x="2658835" y="487926"/>
            <a:ext cx="5856515" cy="1083333"/>
          </a:xfrm>
          <a:prstGeom prst="rect">
            <a:avLst/>
          </a:prstGeom>
          <a:noFill/>
          <a:ln>
            <a:noFill/>
          </a:ln>
        </p:spPr>
        <p:txBody>
          <a:bodyPr spcFirstLastPara="1" wrap="square" lIns="91425" tIns="45700" rIns="91425" bIns="45700" anchor="t" anchorCtr="0">
            <a:spAutoFit/>
          </a:bodyPr>
          <a:lstStyle/>
          <a:p>
            <a:pPr marL="0" marR="0" lvl="0" indent="0" algn="r" rtl="0">
              <a:lnSpc>
                <a:spcPct val="91666"/>
              </a:lnSpc>
              <a:spcBef>
                <a:spcPts val="0"/>
              </a:spcBef>
              <a:spcAft>
                <a:spcPts val="0"/>
              </a:spcAft>
              <a:buNone/>
            </a:pPr>
            <a:r>
              <a:rPr lang="pt-BR" sz="5000" b="1" dirty="0">
                <a:solidFill>
                  <a:schemeClr val="tx2">
                    <a:lumMod val="25000"/>
                  </a:schemeClr>
                </a:solidFill>
                <a:latin typeface="Calibri"/>
                <a:ea typeface="Calibri"/>
                <a:cs typeface="Calibri"/>
                <a:sym typeface="Calibri"/>
              </a:rPr>
              <a:t>Conselho Consultivo</a:t>
            </a:r>
          </a:p>
          <a:p>
            <a:pPr marL="0" marR="0" lvl="0" indent="0" algn="r" rtl="0">
              <a:lnSpc>
                <a:spcPct val="91666"/>
              </a:lnSpc>
              <a:spcBef>
                <a:spcPts val="0"/>
              </a:spcBef>
              <a:spcAft>
                <a:spcPts val="0"/>
              </a:spcAft>
              <a:buNone/>
            </a:pPr>
            <a:r>
              <a:rPr lang="pt-BR" sz="2000" dirty="0">
                <a:solidFill>
                  <a:schemeClr val="tx2">
                    <a:lumMod val="25000"/>
                  </a:schemeClr>
                </a:solidFill>
                <a:latin typeface="Calibri"/>
                <a:ea typeface="Calibri"/>
                <a:cs typeface="Calibri"/>
                <a:sym typeface="Calibri"/>
              </a:rPr>
              <a:t>Maio – Agosto 2023</a:t>
            </a:r>
            <a:endParaRPr sz="2000" dirty="0">
              <a:solidFill>
                <a:schemeClr val="tx2">
                  <a:lumMod val="25000"/>
                </a:schemeClr>
              </a:solidFill>
              <a:latin typeface="Calibri"/>
              <a:ea typeface="Calibri"/>
              <a:cs typeface="Calibri"/>
              <a:sym typeface="Calibri"/>
            </a:endParaRPr>
          </a:p>
        </p:txBody>
      </p:sp>
      <p:sp>
        <p:nvSpPr>
          <p:cNvPr id="5" name="Google Shape;139;p4">
            <a:extLst>
              <a:ext uri="{FF2B5EF4-FFF2-40B4-BE49-F238E27FC236}">
                <a16:creationId xmlns:a16="http://schemas.microsoft.com/office/drawing/2014/main" id="{1E2B91EA-EE2C-1CBE-6CEB-5CE3EE55DBC4}"/>
              </a:ext>
            </a:extLst>
          </p:cNvPr>
          <p:cNvSpPr txBox="1"/>
          <p:nvPr/>
        </p:nvSpPr>
        <p:spPr>
          <a:xfrm>
            <a:off x="300038" y="1571259"/>
            <a:ext cx="8215312" cy="44934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2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Presidentes de CRESEMS:</a:t>
            </a:r>
          </a:p>
          <a:p>
            <a:pPr marL="0" marR="0" lvl="0" indent="0" algn="l" rtl="0">
              <a:spcBef>
                <a:spcPts val="0"/>
              </a:spcBef>
              <a:spcAft>
                <a:spcPts val="0"/>
              </a:spcAft>
              <a:buNone/>
            </a:pPr>
            <a:endParaRPr lang="pt-BR" sz="22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endParaRPr>
          </a:p>
          <a:p>
            <a:pPr marL="0" marR="0" lvl="0" indent="0" algn="l" rtl="0">
              <a:spcBef>
                <a:spcPts val="0"/>
              </a:spcBef>
              <a:spcAft>
                <a:spcPts val="0"/>
              </a:spcAft>
              <a:buNone/>
            </a:pPr>
            <a:r>
              <a:rPr lang="pt-BR" sz="22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1ª Região de Saúde</a:t>
            </a:r>
            <a:r>
              <a:rPr lang="pt-BR" sz="22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 Gabriel Modesto de Oliveira</a:t>
            </a:r>
          </a:p>
          <a:p>
            <a:pPr marL="0" marR="0" lvl="0" indent="0" algn="l" rtl="0">
              <a:spcBef>
                <a:spcPts val="0"/>
              </a:spcBef>
              <a:spcAft>
                <a:spcPts val="0"/>
              </a:spcAft>
              <a:buNone/>
            </a:pPr>
            <a:r>
              <a:rPr lang="pt-BR" sz="22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2ª Região de Saúde</a:t>
            </a:r>
            <a:r>
              <a:rPr lang="pt-BR" sz="22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 Adriane da Silva Jorge de Carvalho</a:t>
            </a:r>
          </a:p>
          <a:p>
            <a:pPr marL="0" marR="0" lvl="0" indent="0" algn="l" rtl="0">
              <a:spcBef>
                <a:spcPts val="0"/>
              </a:spcBef>
              <a:spcAft>
                <a:spcPts val="0"/>
              </a:spcAft>
              <a:buNone/>
            </a:pPr>
            <a:r>
              <a:rPr lang="pt-BR" sz="22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3ª Região de Saúde</a:t>
            </a:r>
            <a:r>
              <a:rPr lang="pt-BR" sz="22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 Maria Lídia </a:t>
            </a:r>
            <a:r>
              <a:rPr lang="pt-BR" sz="2200" dirty="0" err="1">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Kravutschke</a:t>
            </a:r>
            <a:endParaRPr lang="pt-BR" sz="22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endParaRPr>
          </a:p>
          <a:p>
            <a:pPr lvl="0"/>
            <a:r>
              <a:rPr lang="pt-BR" sz="22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4ª Região de Saúde: </a:t>
            </a:r>
            <a:r>
              <a:rPr lang="pt-BR" sz="2200" dirty="0">
                <a:latin typeface="Calibri" panose="020F0502020204030204" pitchFamily="34" charset="0"/>
                <a:cs typeface="Calibri" panose="020F0502020204030204" pitchFamily="34" charset="0"/>
              </a:rPr>
              <a:t>Cristiana Maria </a:t>
            </a:r>
            <a:r>
              <a:rPr lang="pt-BR" sz="2200" dirty="0" err="1">
                <a:latin typeface="Calibri" panose="020F0502020204030204" pitchFamily="34" charset="0"/>
                <a:cs typeface="Calibri" panose="020F0502020204030204" pitchFamily="34" charset="0"/>
              </a:rPr>
              <a:t>Schvaidak</a:t>
            </a:r>
            <a:endParaRPr lang="pt-BR" sz="2200" dirty="0">
              <a:latin typeface="Calibri" panose="020F0502020204030204" pitchFamily="34" charset="0"/>
              <a:cs typeface="Calibri" panose="020F0502020204030204" pitchFamily="34" charset="0"/>
            </a:endParaRPr>
          </a:p>
          <a:p>
            <a:pPr lvl="0"/>
            <a:r>
              <a:rPr lang="pt-BR" sz="22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5ª Região de Saúde: </a:t>
            </a:r>
            <a:r>
              <a:rPr lang="pt-BR" sz="22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Marcelo </a:t>
            </a:r>
            <a:r>
              <a:rPr lang="pt-BR" sz="2200" dirty="0" err="1">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Hohl</a:t>
            </a:r>
            <a:r>
              <a:rPr lang="pt-BR" sz="22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 </a:t>
            </a:r>
            <a:r>
              <a:rPr lang="pt-BR" sz="2200" dirty="0" err="1">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Mazurechen</a:t>
            </a:r>
            <a:endParaRPr lang="pt-BR" sz="22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endParaRPr>
          </a:p>
          <a:p>
            <a:pPr marL="0" marR="0" lvl="0" indent="0" algn="l" rtl="0">
              <a:spcBef>
                <a:spcPts val="0"/>
              </a:spcBef>
              <a:spcAft>
                <a:spcPts val="0"/>
              </a:spcAft>
              <a:buNone/>
            </a:pPr>
            <a:r>
              <a:rPr lang="pt-BR" sz="22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6ª Região de Saúde: </a:t>
            </a:r>
            <a:r>
              <a:rPr lang="pt-BR" sz="22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Daiane </a:t>
            </a:r>
            <a:r>
              <a:rPr lang="pt-BR" sz="2200" dirty="0" err="1">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Metka</a:t>
            </a:r>
            <a:r>
              <a:rPr lang="pt-BR" sz="22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 Ribeiro</a:t>
            </a:r>
            <a:endParaRPr lang="pt-BR" sz="22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endParaRPr>
          </a:p>
          <a:p>
            <a:pPr marL="0" marR="0" lvl="0" indent="0" algn="l" rtl="0">
              <a:spcBef>
                <a:spcPts val="0"/>
              </a:spcBef>
              <a:spcAft>
                <a:spcPts val="0"/>
              </a:spcAft>
              <a:buNone/>
            </a:pPr>
            <a:r>
              <a:rPr lang="pt-BR" sz="22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7ª Região de Saúde: </a:t>
            </a:r>
            <a:r>
              <a:rPr lang="pt-BR" sz="22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Vinicius Tourinho</a:t>
            </a:r>
            <a:endParaRPr lang="pt-BR" sz="22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endParaRPr>
          </a:p>
          <a:p>
            <a:pPr marL="0" marR="0" lvl="0" indent="0" algn="l" rtl="0">
              <a:spcBef>
                <a:spcPts val="0"/>
              </a:spcBef>
              <a:spcAft>
                <a:spcPts val="0"/>
              </a:spcAft>
              <a:buNone/>
            </a:pPr>
            <a:r>
              <a:rPr lang="pt-BR" sz="22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8ª Região de Saúde: </a:t>
            </a:r>
            <a:r>
              <a:rPr lang="pt-BR" sz="22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Leandro </a:t>
            </a:r>
            <a:r>
              <a:rPr lang="pt-BR" sz="2200" dirty="0" err="1">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Legramanti</a:t>
            </a:r>
            <a:endParaRPr lang="pt-BR" sz="22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endParaRPr>
          </a:p>
          <a:p>
            <a:pPr marL="0" marR="0" lvl="0" indent="0" algn="l" rtl="0">
              <a:spcBef>
                <a:spcPts val="0"/>
              </a:spcBef>
              <a:spcAft>
                <a:spcPts val="0"/>
              </a:spcAft>
              <a:buNone/>
            </a:pPr>
            <a:r>
              <a:rPr lang="pt-BR" sz="22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9ª Região de Saúde: </a:t>
            </a:r>
            <a:r>
              <a:rPr lang="pt-BR" sz="22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Fábio de Melo</a:t>
            </a:r>
            <a:endParaRPr lang="pt-BR" sz="22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endParaRPr>
          </a:p>
          <a:p>
            <a:r>
              <a:rPr lang="pt-BR" sz="22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10ª Região de Saúde: </a:t>
            </a:r>
            <a:r>
              <a:rPr lang="pt-BR" sz="2200" dirty="0" err="1">
                <a:latin typeface="Calibri" panose="020F0502020204030204" pitchFamily="34" charset="0"/>
                <a:cs typeface="Calibri" panose="020F0502020204030204" pitchFamily="34" charset="0"/>
              </a:rPr>
              <a:t>Edevilson</a:t>
            </a:r>
            <a:r>
              <a:rPr lang="pt-BR" sz="2200" dirty="0">
                <a:latin typeface="Calibri" panose="020F0502020204030204" pitchFamily="34" charset="0"/>
                <a:cs typeface="Calibri" panose="020F0502020204030204" pitchFamily="34" charset="0"/>
              </a:rPr>
              <a:t> Tomaz Fabrício</a:t>
            </a:r>
          </a:p>
          <a:p>
            <a:pPr marL="0" marR="0" lvl="0" indent="0" algn="l" rtl="0">
              <a:spcBef>
                <a:spcPts val="0"/>
              </a:spcBef>
              <a:spcAft>
                <a:spcPts val="0"/>
              </a:spcAft>
              <a:buNone/>
            </a:pPr>
            <a:r>
              <a:rPr lang="pt-BR" sz="22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11ª Região de Saúde: </a:t>
            </a:r>
            <a:r>
              <a:rPr lang="pt-BR" sz="22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Sara Caroline Beltrame Peres</a:t>
            </a:r>
            <a:endParaRPr lang="pt-BR" sz="22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endParaRPr>
          </a:p>
        </p:txBody>
      </p:sp>
    </p:spTree>
    <p:extLst>
      <p:ext uri="{BB962C8B-B14F-4D97-AF65-F5344CB8AC3E}">
        <p14:creationId xmlns:p14="http://schemas.microsoft.com/office/powerpoint/2010/main" val="9397646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19;p2">
            <a:extLst>
              <a:ext uri="{FF2B5EF4-FFF2-40B4-BE49-F238E27FC236}">
                <a16:creationId xmlns:a16="http://schemas.microsoft.com/office/drawing/2014/main" id="{5D74DAFC-5F24-0D85-9F85-54AF79A124F0}"/>
              </a:ext>
            </a:extLst>
          </p:cNvPr>
          <p:cNvSpPr txBox="1"/>
          <p:nvPr/>
        </p:nvSpPr>
        <p:spPr>
          <a:xfrm>
            <a:off x="2658835" y="487926"/>
            <a:ext cx="5856515" cy="1083333"/>
          </a:xfrm>
          <a:prstGeom prst="rect">
            <a:avLst/>
          </a:prstGeom>
          <a:noFill/>
          <a:ln>
            <a:noFill/>
          </a:ln>
        </p:spPr>
        <p:txBody>
          <a:bodyPr spcFirstLastPara="1" wrap="square" lIns="91425" tIns="45700" rIns="91425" bIns="45700" anchor="t" anchorCtr="0">
            <a:spAutoFit/>
          </a:bodyPr>
          <a:lstStyle/>
          <a:p>
            <a:pPr marL="0" marR="0" lvl="0" indent="0" algn="r" rtl="0">
              <a:lnSpc>
                <a:spcPct val="91666"/>
              </a:lnSpc>
              <a:spcBef>
                <a:spcPts val="0"/>
              </a:spcBef>
              <a:spcAft>
                <a:spcPts val="0"/>
              </a:spcAft>
              <a:buNone/>
            </a:pPr>
            <a:r>
              <a:rPr lang="pt-BR" sz="5000" b="1" dirty="0">
                <a:solidFill>
                  <a:schemeClr val="tx2">
                    <a:lumMod val="25000"/>
                  </a:schemeClr>
                </a:solidFill>
                <a:latin typeface="Calibri"/>
                <a:ea typeface="Calibri"/>
                <a:cs typeface="Calibri"/>
                <a:sym typeface="Calibri"/>
              </a:rPr>
              <a:t>Conselho Consultivo</a:t>
            </a:r>
          </a:p>
          <a:p>
            <a:pPr marL="0" marR="0" lvl="0" indent="0" algn="r" rtl="0">
              <a:lnSpc>
                <a:spcPct val="91666"/>
              </a:lnSpc>
              <a:spcBef>
                <a:spcPts val="0"/>
              </a:spcBef>
              <a:spcAft>
                <a:spcPts val="0"/>
              </a:spcAft>
              <a:buNone/>
            </a:pPr>
            <a:r>
              <a:rPr lang="pt-BR" sz="2000" dirty="0">
                <a:solidFill>
                  <a:schemeClr val="tx2">
                    <a:lumMod val="25000"/>
                  </a:schemeClr>
                </a:solidFill>
                <a:latin typeface="Calibri"/>
                <a:ea typeface="Calibri"/>
                <a:cs typeface="Calibri"/>
                <a:sym typeface="Calibri"/>
              </a:rPr>
              <a:t>Maio – Agosto 2023</a:t>
            </a:r>
            <a:endParaRPr sz="2000" dirty="0">
              <a:solidFill>
                <a:schemeClr val="tx2">
                  <a:lumMod val="25000"/>
                </a:schemeClr>
              </a:solidFill>
              <a:latin typeface="Calibri"/>
              <a:ea typeface="Calibri"/>
              <a:cs typeface="Calibri"/>
              <a:sym typeface="Calibri"/>
            </a:endParaRPr>
          </a:p>
        </p:txBody>
      </p:sp>
      <p:sp>
        <p:nvSpPr>
          <p:cNvPr id="5" name="Google Shape;139;p4">
            <a:extLst>
              <a:ext uri="{FF2B5EF4-FFF2-40B4-BE49-F238E27FC236}">
                <a16:creationId xmlns:a16="http://schemas.microsoft.com/office/drawing/2014/main" id="{32B3A2F5-81DC-84A2-19A0-9A1937966A51}"/>
              </a:ext>
            </a:extLst>
          </p:cNvPr>
          <p:cNvSpPr txBox="1"/>
          <p:nvPr/>
        </p:nvSpPr>
        <p:spPr>
          <a:xfrm>
            <a:off x="300038" y="1571259"/>
            <a:ext cx="8215312" cy="44934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pt-BR" sz="22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Presidentes de CRESEMS</a:t>
            </a:r>
          </a:p>
          <a:p>
            <a:pPr marL="0" marR="0" lvl="0" indent="0" algn="l" rtl="0">
              <a:spcBef>
                <a:spcPts val="0"/>
              </a:spcBef>
              <a:spcAft>
                <a:spcPts val="0"/>
              </a:spcAft>
              <a:buNone/>
            </a:pPr>
            <a:endParaRPr lang="pt-BR" sz="22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endParaRPr>
          </a:p>
          <a:p>
            <a:pPr marL="0" marR="0" lvl="0" indent="0" algn="l" rtl="0">
              <a:spcBef>
                <a:spcPts val="0"/>
              </a:spcBef>
              <a:spcAft>
                <a:spcPts val="0"/>
              </a:spcAft>
              <a:buNone/>
            </a:pPr>
            <a:r>
              <a:rPr lang="pt-BR" sz="22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12ª Região de Saúde</a:t>
            </a:r>
            <a:r>
              <a:rPr lang="pt-BR" sz="22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 </a:t>
            </a:r>
            <a:r>
              <a:rPr lang="pt-BR" sz="2200" dirty="0" err="1">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Alethéia</a:t>
            </a:r>
            <a:r>
              <a:rPr lang="pt-BR" sz="22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 Patrícia Bush</a:t>
            </a:r>
          </a:p>
          <a:p>
            <a:pPr marL="0" marR="0" lvl="0" indent="0" algn="l" rtl="0">
              <a:spcBef>
                <a:spcPts val="0"/>
              </a:spcBef>
              <a:spcAft>
                <a:spcPts val="0"/>
              </a:spcAft>
              <a:buNone/>
            </a:pPr>
            <a:r>
              <a:rPr lang="pt-BR" sz="22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13ª Região de Saúde</a:t>
            </a:r>
            <a:r>
              <a:rPr lang="pt-BR" sz="22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 Vera Lúcia Garcia Baptista</a:t>
            </a:r>
          </a:p>
          <a:p>
            <a:pPr marL="0" marR="0" lvl="0" indent="0" algn="l" rtl="0">
              <a:spcBef>
                <a:spcPts val="0"/>
              </a:spcBef>
              <a:spcAft>
                <a:spcPts val="0"/>
              </a:spcAft>
              <a:buNone/>
            </a:pPr>
            <a:r>
              <a:rPr lang="pt-BR" sz="22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14ª Região de Saúde</a:t>
            </a:r>
            <a:r>
              <a:rPr lang="pt-BR" sz="22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 Andréia Martins de Souza Vilar</a:t>
            </a:r>
          </a:p>
          <a:p>
            <a:pPr marL="0" marR="0" lvl="0" indent="0" algn="l" rtl="0">
              <a:spcBef>
                <a:spcPts val="0"/>
              </a:spcBef>
              <a:spcAft>
                <a:spcPts val="0"/>
              </a:spcAft>
              <a:buNone/>
            </a:pPr>
            <a:r>
              <a:rPr lang="pt-BR" sz="22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15ª Região de Saúde: </a:t>
            </a:r>
            <a:r>
              <a:rPr lang="pt-BR" sz="22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Márcia Dal </a:t>
            </a:r>
            <a:r>
              <a:rPr lang="pt-BR" sz="2200" dirty="0" err="1">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Pozzo</a:t>
            </a:r>
            <a:r>
              <a:rPr lang="pt-BR" sz="22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 Gonzaga</a:t>
            </a:r>
            <a:endParaRPr lang="pt-BR" sz="22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endParaRPr>
          </a:p>
          <a:p>
            <a:pPr marL="0" marR="0" lvl="0" indent="0" algn="l" rtl="0">
              <a:spcBef>
                <a:spcPts val="0"/>
              </a:spcBef>
              <a:spcAft>
                <a:spcPts val="0"/>
              </a:spcAft>
              <a:buNone/>
            </a:pPr>
            <a:r>
              <a:rPr lang="pt-BR" sz="22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16ª Região de Saúde: </a:t>
            </a:r>
            <a:r>
              <a:rPr lang="pt-BR" sz="22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Marcos Piva</a:t>
            </a:r>
            <a:endParaRPr lang="pt-BR" sz="22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endParaRPr>
          </a:p>
          <a:p>
            <a:pPr lvl="0"/>
            <a:r>
              <a:rPr lang="pt-BR" sz="22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17ª Região de Saúde:</a:t>
            </a:r>
            <a:r>
              <a:rPr lang="pt-BR" sz="22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 </a:t>
            </a:r>
            <a:r>
              <a:rPr lang="pt-BR" sz="2200" dirty="0">
                <a:latin typeface="Calibri" panose="020F0502020204030204" pitchFamily="34" charset="0"/>
                <a:cs typeface="Calibri" panose="020F0502020204030204" pitchFamily="34" charset="0"/>
              </a:rPr>
              <a:t>Eudes </a:t>
            </a:r>
            <a:r>
              <a:rPr lang="pt-BR" sz="2200" dirty="0" err="1">
                <a:latin typeface="Calibri" panose="020F0502020204030204" pitchFamily="34" charset="0"/>
                <a:cs typeface="Calibri" panose="020F0502020204030204" pitchFamily="34" charset="0"/>
              </a:rPr>
              <a:t>Cavallari</a:t>
            </a:r>
            <a:r>
              <a:rPr lang="pt-BR" sz="2200" dirty="0">
                <a:latin typeface="Calibri" panose="020F0502020204030204" pitchFamily="34" charset="0"/>
                <a:cs typeface="Calibri" panose="020F0502020204030204" pitchFamily="34" charset="0"/>
              </a:rPr>
              <a:t> Junior</a:t>
            </a:r>
            <a:r>
              <a:rPr lang="pt-BR" sz="22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 </a:t>
            </a:r>
          </a:p>
          <a:p>
            <a:pPr marL="0" marR="0" lvl="0" indent="0" algn="l" rtl="0">
              <a:spcBef>
                <a:spcPts val="0"/>
              </a:spcBef>
              <a:spcAft>
                <a:spcPts val="0"/>
              </a:spcAft>
              <a:buNone/>
            </a:pPr>
            <a:r>
              <a:rPr lang="pt-BR" sz="22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18ª Região de Saúde: </a:t>
            </a:r>
            <a:r>
              <a:rPr lang="pt-BR" sz="22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Emanuele </a:t>
            </a:r>
            <a:r>
              <a:rPr lang="pt-BR" sz="2200" dirty="0" err="1">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Antonia</a:t>
            </a:r>
            <a:r>
              <a:rPr lang="pt-BR" sz="22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 </a:t>
            </a:r>
            <a:r>
              <a:rPr lang="pt-BR" sz="2200" dirty="0" err="1">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Chede</a:t>
            </a:r>
            <a:r>
              <a:rPr lang="pt-BR" sz="22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 Subtil</a:t>
            </a:r>
            <a:endParaRPr lang="pt-BR" sz="22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endParaRPr>
          </a:p>
          <a:p>
            <a:pPr marL="0" marR="0" lvl="0" indent="0" algn="l" rtl="0">
              <a:spcBef>
                <a:spcPts val="0"/>
              </a:spcBef>
              <a:spcAft>
                <a:spcPts val="0"/>
              </a:spcAft>
              <a:buNone/>
            </a:pPr>
            <a:r>
              <a:rPr lang="pt-BR" sz="22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19ª Região de Saúde: </a:t>
            </a:r>
            <a:r>
              <a:rPr lang="pt-BR" sz="22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Odair de Oliveira</a:t>
            </a:r>
            <a:endParaRPr lang="pt-BR" sz="22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endParaRPr>
          </a:p>
          <a:p>
            <a:pPr marL="0" marR="0" lvl="0" indent="0" algn="l" rtl="0">
              <a:spcBef>
                <a:spcPts val="0"/>
              </a:spcBef>
              <a:spcAft>
                <a:spcPts val="0"/>
              </a:spcAft>
              <a:buNone/>
            </a:pPr>
            <a:r>
              <a:rPr lang="pt-BR" sz="22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20ª Região de Saúde:</a:t>
            </a:r>
            <a:r>
              <a:rPr lang="pt-BR" sz="22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 </a:t>
            </a:r>
            <a:r>
              <a:rPr lang="pt-BR" sz="2200" dirty="0" err="1">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Marciane</a:t>
            </a:r>
            <a:r>
              <a:rPr lang="pt-BR" sz="22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 Maria </a:t>
            </a:r>
            <a:r>
              <a:rPr lang="pt-BR" sz="2200" dirty="0" err="1">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Specht</a:t>
            </a:r>
            <a:endParaRPr lang="pt-BR" sz="22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endParaRPr>
          </a:p>
          <a:p>
            <a:pPr marL="0" marR="0" lvl="0" indent="0" algn="l" rtl="0">
              <a:spcBef>
                <a:spcPts val="0"/>
              </a:spcBef>
              <a:spcAft>
                <a:spcPts val="0"/>
              </a:spcAft>
              <a:buNone/>
            </a:pPr>
            <a:r>
              <a:rPr lang="pt-BR" sz="22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21ª Região de Saúde:</a:t>
            </a:r>
            <a:r>
              <a:rPr lang="pt-BR" sz="22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 Anderson Cato</a:t>
            </a:r>
            <a:endParaRPr lang="pt-BR" sz="22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endParaRPr>
          </a:p>
          <a:p>
            <a:pPr marL="0" marR="0" lvl="0" indent="0" algn="l" rtl="0">
              <a:spcBef>
                <a:spcPts val="0"/>
              </a:spcBef>
              <a:spcAft>
                <a:spcPts val="0"/>
              </a:spcAft>
              <a:buNone/>
            </a:pPr>
            <a:r>
              <a:rPr lang="pt-BR" sz="22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22ª Região de Saúde: </a:t>
            </a:r>
            <a:r>
              <a:rPr lang="pt-BR" sz="22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Claudinei Batista de Jesus</a:t>
            </a:r>
            <a:endParaRPr lang="pt-BR" sz="22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endParaRPr>
          </a:p>
        </p:txBody>
      </p:sp>
    </p:spTree>
    <p:extLst>
      <p:ext uri="{BB962C8B-B14F-4D97-AF65-F5344CB8AC3E}">
        <p14:creationId xmlns:p14="http://schemas.microsoft.com/office/powerpoint/2010/main" val="8951157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19;p2">
            <a:extLst>
              <a:ext uri="{FF2B5EF4-FFF2-40B4-BE49-F238E27FC236}">
                <a16:creationId xmlns:a16="http://schemas.microsoft.com/office/drawing/2014/main" id="{95457057-95F9-F9F8-EBFF-2886450A7333}"/>
              </a:ext>
            </a:extLst>
          </p:cNvPr>
          <p:cNvSpPr txBox="1"/>
          <p:nvPr/>
        </p:nvSpPr>
        <p:spPr>
          <a:xfrm>
            <a:off x="-488618" y="341622"/>
            <a:ext cx="8997696" cy="941756"/>
          </a:xfrm>
          <a:prstGeom prst="rect">
            <a:avLst/>
          </a:prstGeom>
          <a:noFill/>
          <a:ln>
            <a:noFill/>
          </a:ln>
        </p:spPr>
        <p:txBody>
          <a:bodyPr spcFirstLastPara="1" wrap="square" lIns="91425" tIns="45700" rIns="91425" bIns="45700" anchor="t" anchorCtr="0">
            <a:spAutoFit/>
          </a:bodyPr>
          <a:lstStyle/>
          <a:p>
            <a:pPr marL="0" marR="0" lvl="0" indent="0" algn="r" rtl="0">
              <a:lnSpc>
                <a:spcPct val="91666"/>
              </a:lnSpc>
              <a:spcBef>
                <a:spcPts val="0"/>
              </a:spcBef>
              <a:spcAft>
                <a:spcPts val="0"/>
              </a:spcAft>
              <a:buNone/>
            </a:pPr>
            <a:r>
              <a:rPr lang="pt-BR" sz="4000" b="1" dirty="0">
                <a:solidFill>
                  <a:schemeClr val="tx2">
                    <a:lumMod val="25000"/>
                  </a:schemeClr>
                </a:solidFill>
                <a:latin typeface="Calibri"/>
                <a:ea typeface="Calibri"/>
                <a:cs typeface="Calibri"/>
                <a:sym typeface="Calibri"/>
              </a:rPr>
              <a:t>Equipe Técnica e Administrativa</a:t>
            </a:r>
          </a:p>
          <a:p>
            <a:pPr marL="0" marR="0" lvl="0" indent="0" algn="r" rtl="0">
              <a:lnSpc>
                <a:spcPct val="91666"/>
              </a:lnSpc>
              <a:spcBef>
                <a:spcPts val="0"/>
              </a:spcBef>
              <a:spcAft>
                <a:spcPts val="0"/>
              </a:spcAft>
              <a:buNone/>
            </a:pPr>
            <a:r>
              <a:rPr lang="pt-BR" sz="2000" dirty="0">
                <a:solidFill>
                  <a:schemeClr val="tx2">
                    <a:lumMod val="25000"/>
                  </a:schemeClr>
                </a:solidFill>
                <a:latin typeface="Calibri"/>
                <a:ea typeface="Calibri"/>
                <a:cs typeface="Calibri"/>
                <a:sym typeface="Calibri"/>
              </a:rPr>
              <a:t>Maio – Agosto 2023</a:t>
            </a:r>
            <a:endParaRPr sz="2000" dirty="0">
              <a:solidFill>
                <a:schemeClr val="tx2">
                  <a:lumMod val="25000"/>
                </a:schemeClr>
              </a:solidFill>
              <a:latin typeface="Calibri"/>
              <a:ea typeface="Calibri"/>
              <a:cs typeface="Calibri"/>
              <a:sym typeface="Calibri"/>
            </a:endParaRPr>
          </a:p>
        </p:txBody>
      </p:sp>
      <p:sp>
        <p:nvSpPr>
          <p:cNvPr id="5" name="Google Shape;150;p5">
            <a:extLst>
              <a:ext uri="{FF2B5EF4-FFF2-40B4-BE49-F238E27FC236}">
                <a16:creationId xmlns:a16="http://schemas.microsoft.com/office/drawing/2014/main" id="{40314E28-E63A-557B-7A98-E0C74EDCB3AB}"/>
              </a:ext>
            </a:extLst>
          </p:cNvPr>
          <p:cNvSpPr txBox="1"/>
          <p:nvPr/>
        </p:nvSpPr>
        <p:spPr>
          <a:xfrm>
            <a:off x="634921" y="2149154"/>
            <a:ext cx="7874157" cy="3354724"/>
          </a:xfrm>
          <a:prstGeom prst="rect">
            <a:avLst/>
          </a:prstGeom>
          <a:noFill/>
          <a:ln>
            <a:noFill/>
          </a:ln>
        </p:spPr>
        <p:txBody>
          <a:bodyPr spcFirstLastPara="1" wrap="square" lIns="91425" tIns="45700" rIns="91425" bIns="45700" anchor="t" anchorCtr="0">
            <a:spAutoFit/>
          </a:bodyPr>
          <a:lstStyle/>
          <a:p>
            <a:pPr lvl="0"/>
            <a:r>
              <a:rPr lang="pt-BR" sz="24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Secretaria Executiva: </a:t>
            </a:r>
            <a:r>
              <a:rPr lang="pt-BR" sz="24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Leila Cristina </a:t>
            </a:r>
            <a:r>
              <a:rPr lang="pt-BR" sz="2400" dirty="0" err="1">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Pilonetto</a:t>
            </a:r>
            <a:endParaRPr lang="pt-BR" sz="24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endParaRPr>
          </a:p>
          <a:p>
            <a:r>
              <a:rPr lang="pt-BR" sz="24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Coordenação Administrativa: </a:t>
            </a:r>
            <a:r>
              <a:rPr lang="pt-BR" sz="2400" dirty="0" err="1">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Edilcelli</a:t>
            </a:r>
            <a:r>
              <a:rPr lang="pt-BR" sz="24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 Oliveira </a:t>
            </a:r>
            <a:r>
              <a:rPr lang="pt-BR" sz="2400" dirty="0" err="1">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Pendraki</a:t>
            </a:r>
            <a:endParaRPr lang="pt-BR" sz="24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endParaRPr>
          </a:p>
          <a:p>
            <a:r>
              <a:rPr lang="pt-BR" sz="24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Técnico Administrativo: </a:t>
            </a:r>
            <a:r>
              <a:rPr lang="pt-BR" sz="24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Marilene Ferreira Bento</a:t>
            </a:r>
            <a:endParaRPr lang="pt-BR" sz="24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endParaRPr>
          </a:p>
          <a:p>
            <a:pPr lvl="0"/>
            <a:r>
              <a:rPr lang="pt-BR" sz="24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Coordenação Técnica: </a:t>
            </a:r>
            <a:r>
              <a:rPr lang="pt-BR" sz="24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Marina </a:t>
            </a:r>
            <a:r>
              <a:rPr lang="pt-BR" sz="2400" dirty="0" err="1">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Sidineia</a:t>
            </a:r>
            <a:r>
              <a:rPr lang="pt-BR" sz="24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 Ricardo Martins</a:t>
            </a:r>
            <a:endParaRPr lang="pt-BR" sz="24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endParaRPr>
          </a:p>
          <a:p>
            <a:pPr lvl="0"/>
            <a:r>
              <a:rPr lang="pt-BR" sz="24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Assessoria Técnica: </a:t>
            </a:r>
            <a:r>
              <a:rPr lang="pt-BR" sz="24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Ediane de Fátima Mance </a:t>
            </a:r>
          </a:p>
          <a:p>
            <a:pPr lvl="0"/>
            <a:r>
              <a:rPr lang="pt-BR" sz="24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Assessoria Técnica: </a:t>
            </a:r>
            <a:r>
              <a:rPr lang="pt-BR" sz="24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João Felipe Marques da Silva</a:t>
            </a:r>
            <a:endParaRPr lang="pt-BR" sz="24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endParaRPr>
          </a:p>
          <a:p>
            <a:pPr marL="0" marR="0" lvl="0" indent="0" algn="l" rtl="0">
              <a:spcBef>
                <a:spcPts val="0"/>
              </a:spcBef>
              <a:spcAft>
                <a:spcPts val="0"/>
              </a:spcAft>
              <a:buNone/>
            </a:pPr>
            <a:r>
              <a:rPr lang="pt-BR" sz="24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Assessoria Jurídica: </a:t>
            </a:r>
            <a:r>
              <a:rPr lang="pt-BR" sz="24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Carlos Alexandre </a:t>
            </a:r>
            <a:r>
              <a:rPr lang="pt-BR" sz="2400" dirty="0" err="1">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Lorga</a:t>
            </a:r>
            <a:endParaRPr lang="pt-BR" sz="24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endParaRPr>
          </a:p>
          <a:p>
            <a:pPr marL="0" marR="0" lvl="0" indent="0" algn="l" rtl="0">
              <a:spcBef>
                <a:spcPts val="0"/>
              </a:spcBef>
              <a:spcAft>
                <a:spcPts val="0"/>
              </a:spcAft>
              <a:buNone/>
            </a:pPr>
            <a:r>
              <a:rPr lang="pt-BR" sz="2400" b="1"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Assessoria Contábil: </a:t>
            </a:r>
            <a:r>
              <a:rPr lang="pt-BR" sz="2400" dirty="0">
                <a:solidFill>
                  <a:schemeClr val="tx2">
                    <a:lumMod val="25000"/>
                  </a:schemeClr>
                </a:solidFill>
                <a:latin typeface="Calibri" panose="020F0502020204030204" pitchFamily="34" charset="0"/>
                <a:ea typeface="Calibri" panose="020F0502020204030204" pitchFamily="34" charset="0"/>
                <a:cs typeface="Calibri" panose="020F0502020204030204" pitchFamily="34" charset="0"/>
                <a:sym typeface="Calibri"/>
              </a:rPr>
              <a:t>Thiago Borges</a:t>
            </a:r>
          </a:p>
          <a:p>
            <a:pPr marL="0" marR="0" lvl="0" indent="0" algn="l" rtl="0">
              <a:spcBef>
                <a:spcPts val="0"/>
              </a:spcBef>
              <a:spcAft>
                <a:spcPts val="0"/>
              </a:spcAft>
              <a:buNone/>
            </a:pPr>
            <a:endParaRPr lang="pt-BR" sz="2000" dirty="0">
              <a:solidFill>
                <a:schemeClr val="tx1">
                  <a:lumMod val="50000"/>
                  <a:lumOff val="50000"/>
                </a:schemeClr>
              </a:solidFill>
              <a:latin typeface="Calibri"/>
              <a:ea typeface="Calibri"/>
              <a:cs typeface="Calibri"/>
              <a:sym typeface="Calibri"/>
            </a:endParaRPr>
          </a:p>
        </p:txBody>
      </p:sp>
    </p:spTree>
    <p:extLst>
      <p:ext uri="{BB962C8B-B14F-4D97-AF65-F5344CB8AC3E}">
        <p14:creationId xmlns:p14="http://schemas.microsoft.com/office/powerpoint/2010/main" val="26244900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19;p2">
            <a:extLst>
              <a:ext uri="{FF2B5EF4-FFF2-40B4-BE49-F238E27FC236}">
                <a16:creationId xmlns:a16="http://schemas.microsoft.com/office/drawing/2014/main" id="{0772E29C-7A7C-8B55-494E-FC5CD820694E}"/>
              </a:ext>
            </a:extLst>
          </p:cNvPr>
          <p:cNvSpPr txBox="1"/>
          <p:nvPr/>
        </p:nvSpPr>
        <p:spPr>
          <a:xfrm>
            <a:off x="1106424" y="359910"/>
            <a:ext cx="7408926" cy="941756"/>
          </a:xfrm>
          <a:prstGeom prst="rect">
            <a:avLst/>
          </a:prstGeom>
          <a:noFill/>
          <a:ln>
            <a:noFill/>
          </a:ln>
        </p:spPr>
        <p:txBody>
          <a:bodyPr spcFirstLastPara="1" wrap="square" lIns="91425" tIns="45700" rIns="91425" bIns="45700" anchor="t" anchorCtr="0">
            <a:spAutoFit/>
          </a:bodyPr>
          <a:lstStyle/>
          <a:p>
            <a:pPr marL="0" marR="0" lvl="0" indent="0" algn="r" rtl="0">
              <a:lnSpc>
                <a:spcPct val="91666"/>
              </a:lnSpc>
              <a:spcBef>
                <a:spcPts val="0"/>
              </a:spcBef>
              <a:spcAft>
                <a:spcPts val="0"/>
              </a:spcAft>
              <a:buNone/>
            </a:pPr>
            <a:r>
              <a:rPr lang="pt-BR" sz="4000" b="1" dirty="0">
                <a:solidFill>
                  <a:schemeClr val="tx2">
                    <a:lumMod val="25000"/>
                  </a:schemeClr>
                </a:solidFill>
                <a:latin typeface="Calibri"/>
                <a:ea typeface="Calibri"/>
                <a:cs typeface="Calibri"/>
                <a:sym typeface="Calibri"/>
              </a:rPr>
              <a:t>Equipe Técnica e Administrativa</a:t>
            </a:r>
          </a:p>
          <a:p>
            <a:pPr marL="0" marR="0" lvl="0" indent="0" algn="r" rtl="0">
              <a:lnSpc>
                <a:spcPct val="91666"/>
              </a:lnSpc>
              <a:spcBef>
                <a:spcPts val="0"/>
              </a:spcBef>
              <a:spcAft>
                <a:spcPts val="0"/>
              </a:spcAft>
              <a:buNone/>
            </a:pPr>
            <a:r>
              <a:rPr lang="pt-BR" sz="2000" dirty="0">
                <a:solidFill>
                  <a:schemeClr val="tx2">
                    <a:lumMod val="25000"/>
                  </a:schemeClr>
                </a:solidFill>
                <a:latin typeface="Calibri"/>
                <a:ea typeface="Calibri"/>
                <a:cs typeface="Calibri"/>
                <a:sym typeface="Calibri"/>
              </a:rPr>
              <a:t>Maio – Agosto 2023</a:t>
            </a:r>
            <a:endParaRPr sz="2000" dirty="0">
              <a:solidFill>
                <a:schemeClr val="tx2">
                  <a:lumMod val="25000"/>
                </a:schemeClr>
              </a:solidFill>
              <a:latin typeface="Calibri"/>
              <a:ea typeface="Calibri"/>
              <a:cs typeface="Calibri"/>
              <a:sym typeface="Calibri"/>
            </a:endParaRPr>
          </a:p>
        </p:txBody>
      </p:sp>
      <p:sp>
        <p:nvSpPr>
          <p:cNvPr id="5" name="Google Shape;150;p5">
            <a:extLst>
              <a:ext uri="{FF2B5EF4-FFF2-40B4-BE49-F238E27FC236}">
                <a16:creationId xmlns:a16="http://schemas.microsoft.com/office/drawing/2014/main" id="{A89642FC-F0DA-9EDC-7A8E-74505BA52CCB}"/>
              </a:ext>
            </a:extLst>
          </p:cNvPr>
          <p:cNvSpPr txBox="1"/>
          <p:nvPr/>
        </p:nvSpPr>
        <p:spPr>
          <a:xfrm>
            <a:off x="436728" y="1604755"/>
            <a:ext cx="8270543" cy="4493497"/>
          </a:xfrm>
          <a:prstGeom prst="rect">
            <a:avLst/>
          </a:prstGeom>
          <a:noFill/>
          <a:ln>
            <a:noFill/>
          </a:ln>
        </p:spPr>
        <p:txBody>
          <a:bodyPr spcFirstLastPara="1" wrap="square" lIns="91425" tIns="45700" rIns="91425" bIns="45700" numCol="1" anchor="t" anchorCtr="0">
            <a:spAutoFit/>
          </a:bodyPr>
          <a:lstStyle/>
          <a:p>
            <a:pPr algn="just"/>
            <a:r>
              <a:rPr lang="pt-BR" sz="2200" b="1" dirty="0">
                <a:solidFill>
                  <a:schemeClr val="tx2">
                    <a:lumMod val="25000"/>
                  </a:schemeClr>
                </a:solidFill>
                <a:latin typeface="Calibri"/>
                <a:ea typeface="Calibri"/>
                <a:cs typeface="Calibri"/>
                <a:sym typeface="Calibri"/>
              </a:rPr>
              <a:t>Apoiadores Regionais</a:t>
            </a:r>
            <a:r>
              <a:rPr lang="en-US" sz="2200" b="1" dirty="0">
                <a:solidFill>
                  <a:schemeClr val="tx2">
                    <a:lumMod val="25000"/>
                  </a:schemeClr>
                </a:solidFill>
                <a:latin typeface="Calibri"/>
                <a:ea typeface="Calibri"/>
                <a:cs typeface="Calibri"/>
                <a:sym typeface="Calibri"/>
              </a:rPr>
              <a:t>: </a:t>
            </a:r>
          </a:p>
          <a:p>
            <a:pPr algn="just"/>
            <a:endParaRPr lang="en-US" sz="2200" b="1" dirty="0">
              <a:solidFill>
                <a:schemeClr val="tx2">
                  <a:lumMod val="25000"/>
                </a:schemeClr>
              </a:solidFill>
              <a:latin typeface="Calibri"/>
              <a:ea typeface="Calibri"/>
              <a:cs typeface="Calibri"/>
              <a:sym typeface="Calibri"/>
            </a:endParaRPr>
          </a:p>
          <a:p>
            <a:pPr algn="just"/>
            <a:r>
              <a:rPr lang="en-US" sz="2200" b="1" dirty="0">
                <a:solidFill>
                  <a:schemeClr val="tx2">
                    <a:lumMod val="25000"/>
                  </a:schemeClr>
                </a:solidFill>
                <a:latin typeface="Calibri"/>
                <a:ea typeface="Calibri"/>
                <a:cs typeface="Calibri"/>
                <a:sym typeface="Calibri"/>
              </a:rPr>
              <a:t>1ª </a:t>
            </a:r>
            <a:r>
              <a:rPr lang="en-US" sz="2200" b="1" dirty="0" err="1">
                <a:solidFill>
                  <a:schemeClr val="tx2">
                    <a:lumMod val="25000"/>
                  </a:schemeClr>
                </a:solidFill>
                <a:latin typeface="Calibri"/>
                <a:ea typeface="Calibri"/>
                <a:cs typeface="Calibri"/>
                <a:sym typeface="Calibri"/>
              </a:rPr>
              <a:t>Região</a:t>
            </a:r>
            <a:r>
              <a:rPr lang="en-US" sz="2200" b="1" dirty="0">
                <a:solidFill>
                  <a:schemeClr val="tx2">
                    <a:lumMod val="25000"/>
                  </a:schemeClr>
                </a:solidFill>
                <a:latin typeface="Calibri"/>
                <a:ea typeface="Calibri"/>
                <a:cs typeface="Calibri"/>
                <a:sym typeface="Calibri"/>
              </a:rPr>
              <a:t> de </a:t>
            </a:r>
            <a:r>
              <a:rPr lang="en-US" sz="2200" b="1" dirty="0" err="1">
                <a:solidFill>
                  <a:schemeClr val="tx2">
                    <a:lumMod val="25000"/>
                  </a:schemeClr>
                </a:solidFill>
                <a:latin typeface="Calibri"/>
                <a:ea typeface="Calibri"/>
                <a:cs typeface="Calibri"/>
                <a:sym typeface="Calibri"/>
              </a:rPr>
              <a:t>Saúde</a:t>
            </a:r>
            <a:r>
              <a:rPr lang="en-US" sz="2200" b="1" dirty="0">
                <a:solidFill>
                  <a:schemeClr val="tx2">
                    <a:lumMod val="25000"/>
                  </a:schemeClr>
                </a:solidFill>
                <a:latin typeface="Calibri"/>
                <a:ea typeface="Calibri"/>
                <a:cs typeface="Calibri"/>
                <a:sym typeface="Calibri"/>
              </a:rPr>
              <a:t>: </a:t>
            </a:r>
            <a:r>
              <a:rPr lang="en-US" sz="2200" dirty="0">
                <a:solidFill>
                  <a:schemeClr val="tx2">
                    <a:lumMod val="25000"/>
                  </a:schemeClr>
                </a:solidFill>
                <a:latin typeface="Calibri"/>
                <a:ea typeface="Calibri"/>
                <a:cs typeface="Calibri"/>
                <a:sym typeface="Calibri"/>
              </a:rPr>
              <a:t>Michele Straub </a:t>
            </a:r>
          </a:p>
          <a:p>
            <a:pPr algn="just"/>
            <a:r>
              <a:rPr lang="en-US" sz="2200" b="1" dirty="0">
                <a:solidFill>
                  <a:schemeClr val="tx2">
                    <a:lumMod val="25000"/>
                  </a:schemeClr>
                </a:solidFill>
                <a:latin typeface="Calibri"/>
                <a:ea typeface="Calibri"/>
                <a:cs typeface="Calibri"/>
                <a:sym typeface="Calibri"/>
              </a:rPr>
              <a:t>2ª </a:t>
            </a:r>
            <a:r>
              <a:rPr lang="en-US" sz="2200" b="1" dirty="0" err="1">
                <a:solidFill>
                  <a:schemeClr val="tx2">
                    <a:lumMod val="25000"/>
                  </a:schemeClr>
                </a:solidFill>
                <a:latin typeface="Calibri"/>
                <a:ea typeface="Calibri"/>
                <a:cs typeface="Calibri"/>
                <a:sym typeface="Calibri"/>
              </a:rPr>
              <a:t>Região</a:t>
            </a:r>
            <a:r>
              <a:rPr lang="en-US" sz="2200" b="1" dirty="0">
                <a:solidFill>
                  <a:schemeClr val="tx2">
                    <a:lumMod val="25000"/>
                  </a:schemeClr>
                </a:solidFill>
                <a:latin typeface="Calibri"/>
                <a:ea typeface="Calibri"/>
                <a:cs typeface="Calibri"/>
                <a:sym typeface="Calibri"/>
              </a:rPr>
              <a:t> de </a:t>
            </a:r>
            <a:r>
              <a:rPr lang="en-US" sz="2200" b="1" dirty="0" err="1">
                <a:solidFill>
                  <a:schemeClr val="tx2">
                    <a:lumMod val="25000"/>
                  </a:schemeClr>
                </a:solidFill>
                <a:latin typeface="Calibri"/>
                <a:ea typeface="Calibri"/>
                <a:cs typeface="Calibri"/>
                <a:sym typeface="Calibri"/>
              </a:rPr>
              <a:t>Saúde</a:t>
            </a:r>
            <a:r>
              <a:rPr lang="en-US" sz="2200" b="1" dirty="0">
                <a:solidFill>
                  <a:schemeClr val="tx2">
                    <a:lumMod val="25000"/>
                  </a:schemeClr>
                </a:solidFill>
                <a:latin typeface="Calibri"/>
                <a:ea typeface="Calibri"/>
                <a:cs typeface="Calibri"/>
                <a:sym typeface="Calibri"/>
              </a:rPr>
              <a:t>: </a:t>
            </a:r>
            <a:r>
              <a:rPr lang="en-US" sz="2200" dirty="0">
                <a:solidFill>
                  <a:schemeClr val="tx2">
                    <a:lumMod val="25000"/>
                  </a:schemeClr>
                </a:solidFill>
                <a:latin typeface="Calibri"/>
                <a:ea typeface="Calibri"/>
                <a:cs typeface="Calibri"/>
                <a:sym typeface="Calibri"/>
              </a:rPr>
              <a:t>Guilherme Daniel </a:t>
            </a:r>
            <a:r>
              <a:rPr lang="en-US" sz="2200" dirty="0" err="1">
                <a:solidFill>
                  <a:schemeClr val="tx2">
                    <a:lumMod val="25000"/>
                  </a:schemeClr>
                </a:solidFill>
                <a:latin typeface="Calibri"/>
                <a:ea typeface="Calibri"/>
                <a:cs typeface="Calibri"/>
                <a:sym typeface="Calibri"/>
              </a:rPr>
              <a:t>Pupo</a:t>
            </a:r>
            <a:endParaRPr lang="en-US" sz="2200" dirty="0">
              <a:solidFill>
                <a:schemeClr val="tx2">
                  <a:lumMod val="25000"/>
                </a:schemeClr>
              </a:solidFill>
              <a:latin typeface="Calibri"/>
              <a:ea typeface="Calibri"/>
              <a:cs typeface="Calibri"/>
              <a:sym typeface="Calibri"/>
            </a:endParaRPr>
          </a:p>
          <a:p>
            <a:pPr algn="just"/>
            <a:r>
              <a:rPr lang="en-US" sz="2200" b="1" dirty="0">
                <a:solidFill>
                  <a:schemeClr val="tx2">
                    <a:lumMod val="25000"/>
                  </a:schemeClr>
                </a:solidFill>
                <a:latin typeface="Calibri"/>
                <a:ea typeface="Calibri"/>
                <a:cs typeface="Calibri"/>
                <a:sym typeface="Calibri"/>
              </a:rPr>
              <a:t>3ª </a:t>
            </a:r>
            <a:r>
              <a:rPr lang="en-US" sz="2200" b="1" dirty="0" err="1">
                <a:solidFill>
                  <a:schemeClr val="tx2">
                    <a:lumMod val="25000"/>
                  </a:schemeClr>
                </a:solidFill>
                <a:latin typeface="Calibri"/>
                <a:ea typeface="Calibri"/>
                <a:cs typeface="Calibri"/>
                <a:sym typeface="Calibri"/>
              </a:rPr>
              <a:t>Região</a:t>
            </a:r>
            <a:r>
              <a:rPr lang="en-US" sz="2200" b="1" dirty="0">
                <a:solidFill>
                  <a:schemeClr val="tx2">
                    <a:lumMod val="25000"/>
                  </a:schemeClr>
                </a:solidFill>
                <a:latin typeface="Calibri"/>
                <a:ea typeface="Calibri"/>
                <a:cs typeface="Calibri"/>
                <a:sym typeface="Calibri"/>
              </a:rPr>
              <a:t> de </a:t>
            </a:r>
            <a:r>
              <a:rPr lang="en-US" sz="2200" b="1" dirty="0" err="1">
                <a:solidFill>
                  <a:schemeClr val="tx2">
                    <a:lumMod val="25000"/>
                  </a:schemeClr>
                </a:solidFill>
                <a:latin typeface="Calibri"/>
                <a:ea typeface="Calibri"/>
                <a:cs typeface="Calibri"/>
                <a:sym typeface="Calibri"/>
              </a:rPr>
              <a:t>Saúde</a:t>
            </a:r>
            <a:r>
              <a:rPr lang="en-US" sz="2200" b="1" dirty="0">
                <a:solidFill>
                  <a:schemeClr val="tx2">
                    <a:lumMod val="25000"/>
                  </a:schemeClr>
                </a:solidFill>
                <a:latin typeface="Calibri"/>
                <a:ea typeface="Calibri"/>
                <a:cs typeface="Calibri"/>
                <a:sym typeface="Calibri"/>
              </a:rPr>
              <a:t>: </a:t>
            </a:r>
            <a:r>
              <a:rPr lang="en-US" sz="2200" dirty="0">
                <a:solidFill>
                  <a:schemeClr val="tx2">
                    <a:lumMod val="25000"/>
                  </a:schemeClr>
                </a:solidFill>
                <a:latin typeface="Calibri"/>
                <a:ea typeface="Calibri"/>
                <a:cs typeface="Calibri"/>
                <a:sym typeface="Calibri"/>
              </a:rPr>
              <a:t>Angela </a:t>
            </a:r>
            <a:r>
              <a:rPr lang="en-US" sz="2200" dirty="0" err="1">
                <a:solidFill>
                  <a:schemeClr val="tx2">
                    <a:lumMod val="25000"/>
                  </a:schemeClr>
                </a:solidFill>
                <a:latin typeface="Calibri"/>
                <a:ea typeface="Calibri"/>
                <a:cs typeface="Calibri"/>
                <a:sym typeface="Calibri"/>
              </a:rPr>
              <a:t>Conceição</a:t>
            </a:r>
            <a:r>
              <a:rPr lang="en-US" sz="2200" dirty="0">
                <a:solidFill>
                  <a:schemeClr val="tx2">
                    <a:lumMod val="25000"/>
                  </a:schemeClr>
                </a:solidFill>
                <a:latin typeface="Calibri"/>
                <a:ea typeface="Calibri"/>
                <a:cs typeface="Calibri"/>
                <a:sym typeface="Calibri"/>
              </a:rPr>
              <a:t> Oliveira </a:t>
            </a:r>
            <a:r>
              <a:rPr lang="en-US" sz="2200" dirty="0" err="1">
                <a:solidFill>
                  <a:schemeClr val="tx2">
                    <a:lumMod val="25000"/>
                  </a:schemeClr>
                </a:solidFill>
                <a:latin typeface="Calibri"/>
                <a:ea typeface="Calibri"/>
                <a:cs typeface="Calibri"/>
                <a:sym typeface="Calibri"/>
              </a:rPr>
              <a:t>Pompeu</a:t>
            </a:r>
            <a:endParaRPr lang="en-US" sz="2200" dirty="0">
              <a:solidFill>
                <a:schemeClr val="tx2">
                  <a:lumMod val="25000"/>
                </a:schemeClr>
              </a:solidFill>
              <a:latin typeface="Calibri"/>
              <a:ea typeface="Calibri"/>
              <a:cs typeface="Calibri"/>
              <a:sym typeface="Calibri"/>
            </a:endParaRPr>
          </a:p>
          <a:p>
            <a:pPr algn="just"/>
            <a:r>
              <a:rPr lang="en-US" sz="2200" b="1" dirty="0">
                <a:solidFill>
                  <a:schemeClr val="tx2">
                    <a:lumMod val="25000"/>
                  </a:schemeClr>
                </a:solidFill>
                <a:latin typeface="Calibri"/>
                <a:ea typeface="Calibri"/>
                <a:cs typeface="Calibri"/>
                <a:sym typeface="Calibri"/>
              </a:rPr>
              <a:t>4ª </a:t>
            </a:r>
            <a:r>
              <a:rPr lang="en-US" sz="2200" b="1" dirty="0" err="1">
                <a:solidFill>
                  <a:schemeClr val="tx2">
                    <a:lumMod val="25000"/>
                  </a:schemeClr>
                </a:solidFill>
                <a:latin typeface="Calibri"/>
                <a:ea typeface="Calibri"/>
                <a:cs typeface="Calibri"/>
                <a:sym typeface="Calibri"/>
              </a:rPr>
              <a:t>Região</a:t>
            </a:r>
            <a:r>
              <a:rPr lang="en-US" sz="2200" b="1" dirty="0">
                <a:solidFill>
                  <a:schemeClr val="tx2">
                    <a:lumMod val="25000"/>
                  </a:schemeClr>
                </a:solidFill>
                <a:latin typeface="Calibri"/>
                <a:ea typeface="Calibri"/>
                <a:cs typeface="Calibri"/>
                <a:sym typeface="Calibri"/>
              </a:rPr>
              <a:t> de </a:t>
            </a:r>
            <a:r>
              <a:rPr lang="en-US" sz="2200" b="1" dirty="0" err="1">
                <a:solidFill>
                  <a:schemeClr val="tx2">
                    <a:lumMod val="25000"/>
                  </a:schemeClr>
                </a:solidFill>
                <a:latin typeface="Calibri"/>
                <a:ea typeface="Calibri"/>
                <a:cs typeface="Calibri"/>
                <a:sym typeface="Calibri"/>
              </a:rPr>
              <a:t>Saúde</a:t>
            </a:r>
            <a:r>
              <a:rPr lang="en-US" sz="2200" b="1" dirty="0">
                <a:solidFill>
                  <a:schemeClr val="tx2">
                    <a:lumMod val="25000"/>
                  </a:schemeClr>
                </a:solidFill>
                <a:latin typeface="Calibri"/>
                <a:ea typeface="Calibri"/>
                <a:cs typeface="Calibri"/>
                <a:sym typeface="Calibri"/>
              </a:rPr>
              <a:t>: </a:t>
            </a:r>
            <a:r>
              <a:rPr lang="en-US" sz="2200" dirty="0" err="1">
                <a:solidFill>
                  <a:schemeClr val="tx2">
                    <a:lumMod val="25000"/>
                  </a:schemeClr>
                </a:solidFill>
                <a:latin typeface="Calibri"/>
                <a:ea typeface="Calibri"/>
                <a:cs typeface="Calibri"/>
                <a:sym typeface="Calibri"/>
              </a:rPr>
              <a:t>Marcieli</a:t>
            </a:r>
            <a:r>
              <a:rPr lang="en-US" sz="2200" dirty="0">
                <a:solidFill>
                  <a:schemeClr val="tx2">
                    <a:lumMod val="25000"/>
                  </a:schemeClr>
                </a:solidFill>
                <a:latin typeface="Calibri"/>
                <a:ea typeface="Calibri"/>
                <a:cs typeface="Calibri"/>
                <a:sym typeface="Calibri"/>
              </a:rPr>
              <a:t> </a:t>
            </a:r>
            <a:r>
              <a:rPr lang="en-US" sz="2200" dirty="0" err="1">
                <a:solidFill>
                  <a:schemeClr val="tx2">
                    <a:lumMod val="25000"/>
                  </a:schemeClr>
                </a:solidFill>
                <a:latin typeface="Calibri"/>
                <a:ea typeface="Calibri"/>
                <a:cs typeface="Calibri"/>
                <a:sym typeface="Calibri"/>
              </a:rPr>
              <a:t>Adelaine</a:t>
            </a:r>
            <a:r>
              <a:rPr lang="en-US" sz="2200" dirty="0">
                <a:solidFill>
                  <a:schemeClr val="tx2">
                    <a:lumMod val="25000"/>
                  </a:schemeClr>
                </a:solidFill>
                <a:latin typeface="Calibri"/>
                <a:ea typeface="Calibri"/>
                <a:cs typeface="Calibri"/>
                <a:sym typeface="Calibri"/>
              </a:rPr>
              <a:t> Pereira Ferreira</a:t>
            </a:r>
          </a:p>
          <a:p>
            <a:pPr algn="just"/>
            <a:r>
              <a:rPr lang="en-US" sz="2200" b="1" dirty="0">
                <a:solidFill>
                  <a:schemeClr val="tx2">
                    <a:lumMod val="25000"/>
                  </a:schemeClr>
                </a:solidFill>
                <a:latin typeface="Calibri"/>
                <a:ea typeface="Calibri"/>
                <a:cs typeface="Calibri"/>
                <a:sym typeface="Calibri"/>
              </a:rPr>
              <a:t>5ª </a:t>
            </a:r>
            <a:r>
              <a:rPr lang="en-US" sz="2200" b="1" dirty="0" err="1">
                <a:solidFill>
                  <a:schemeClr val="tx2">
                    <a:lumMod val="25000"/>
                  </a:schemeClr>
                </a:solidFill>
                <a:latin typeface="Calibri"/>
                <a:ea typeface="Calibri"/>
                <a:cs typeface="Calibri"/>
                <a:sym typeface="Calibri"/>
              </a:rPr>
              <a:t>Região</a:t>
            </a:r>
            <a:r>
              <a:rPr lang="en-US" sz="2200" b="1" dirty="0">
                <a:solidFill>
                  <a:schemeClr val="tx2">
                    <a:lumMod val="25000"/>
                  </a:schemeClr>
                </a:solidFill>
                <a:latin typeface="Calibri"/>
                <a:ea typeface="Calibri"/>
                <a:cs typeface="Calibri"/>
                <a:sym typeface="Calibri"/>
              </a:rPr>
              <a:t> de </a:t>
            </a:r>
            <a:r>
              <a:rPr lang="en-US" sz="2200" b="1" dirty="0" err="1">
                <a:solidFill>
                  <a:schemeClr val="tx2">
                    <a:lumMod val="25000"/>
                  </a:schemeClr>
                </a:solidFill>
                <a:latin typeface="Calibri"/>
                <a:ea typeface="Calibri"/>
                <a:cs typeface="Calibri"/>
                <a:sym typeface="Calibri"/>
              </a:rPr>
              <a:t>Saúde</a:t>
            </a:r>
            <a:r>
              <a:rPr lang="en-US" sz="2200" b="1" dirty="0">
                <a:solidFill>
                  <a:schemeClr val="tx2">
                    <a:lumMod val="25000"/>
                  </a:schemeClr>
                </a:solidFill>
                <a:latin typeface="Calibri"/>
                <a:ea typeface="Calibri"/>
                <a:cs typeface="Calibri"/>
                <a:sym typeface="Calibri"/>
              </a:rPr>
              <a:t>: </a:t>
            </a:r>
            <a:r>
              <a:rPr lang="en-US" sz="2200" dirty="0" err="1">
                <a:solidFill>
                  <a:schemeClr val="tx2">
                    <a:lumMod val="25000"/>
                  </a:schemeClr>
                </a:solidFill>
                <a:latin typeface="Calibri"/>
                <a:ea typeface="Calibri"/>
                <a:cs typeface="Calibri"/>
                <a:sym typeface="Calibri"/>
              </a:rPr>
              <a:t>Keullin</a:t>
            </a:r>
            <a:r>
              <a:rPr lang="en-US" sz="2200" dirty="0">
                <a:solidFill>
                  <a:schemeClr val="tx2">
                    <a:lumMod val="25000"/>
                  </a:schemeClr>
                </a:solidFill>
                <a:latin typeface="Calibri"/>
                <a:ea typeface="Calibri"/>
                <a:cs typeface="Calibri"/>
                <a:sym typeface="Calibri"/>
              </a:rPr>
              <a:t> Cristian </a:t>
            </a:r>
            <a:r>
              <a:rPr lang="en-US" sz="2200" dirty="0" err="1">
                <a:solidFill>
                  <a:schemeClr val="tx2">
                    <a:lumMod val="25000"/>
                  </a:schemeClr>
                </a:solidFill>
                <a:latin typeface="Calibri"/>
                <a:ea typeface="Calibri"/>
                <a:cs typeface="Calibri"/>
                <a:sym typeface="Calibri"/>
              </a:rPr>
              <a:t>Oliboni</a:t>
            </a:r>
            <a:endParaRPr lang="en-US" sz="2200" dirty="0">
              <a:solidFill>
                <a:schemeClr val="tx2">
                  <a:lumMod val="25000"/>
                </a:schemeClr>
              </a:solidFill>
              <a:latin typeface="Calibri"/>
              <a:ea typeface="Calibri"/>
              <a:cs typeface="Calibri"/>
              <a:sym typeface="Calibri"/>
            </a:endParaRPr>
          </a:p>
          <a:p>
            <a:pPr algn="just"/>
            <a:r>
              <a:rPr lang="en-US" sz="2200" b="1" dirty="0">
                <a:solidFill>
                  <a:schemeClr val="tx2">
                    <a:lumMod val="25000"/>
                  </a:schemeClr>
                </a:solidFill>
                <a:latin typeface="Calibri"/>
                <a:ea typeface="Calibri"/>
                <a:cs typeface="Calibri"/>
                <a:sym typeface="Calibri"/>
              </a:rPr>
              <a:t>6ª </a:t>
            </a:r>
            <a:r>
              <a:rPr lang="en-US" sz="2200" b="1" dirty="0" err="1">
                <a:solidFill>
                  <a:schemeClr val="tx2">
                    <a:lumMod val="25000"/>
                  </a:schemeClr>
                </a:solidFill>
                <a:latin typeface="Calibri"/>
                <a:ea typeface="Calibri"/>
                <a:cs typeface="Calibri"/>
                <a:sym typeface="Calibri"/>
              </a:rPr>
              <a:t>Região</a:t>
            </a:r>
            <a:r>
              <a:rPr lang="en-US" sz="2200" b="1" dirty="0">
                <a:solidFill>
                  <a:schemeClr val="tx2">
                    <a:lumMod val="25000"/>
                  </a:schemeClr>
                </a:solidFill>
                <a:latin typeface="Calibri"/>
                <a:ea typeface="Calibri"/>
                <a:cs typeface="Calibri"/>
                <a:sym typeface="Calibri"/>
              </a:rPr>
              <a:t> de </a:t>
            </a:r>
            <a:r>
              <a:rPr lang="en-US" sz="2200" b="1" dirty="0" err="1">
                <a:solidFill>
                  <a:schemeClr val="tx2">
                    <a:lumMod val="25000"/>
                  </a:schemeClr>
                </a:solidFill>
                <a:latin typeface="Calibri"/>
                <a:ea typeface="Calibri"/>
                <a:cs typeface="Calibri"/>
                <a:sym typeface="Calibri"/>
              </a:rPr>
              <a:t>Saúde</a:t>
            </a:r>
            <a:r>
              <a:rPr lang="en-US" sz="2200" b="1" dirty="0">
                <a:solidFill>
                  <a:schemeClr val="tx2">
                    <a:lumMod val="25000"/>
                  </a:schemeClr>
                </a:solidFill>
                <a:latin typeface="Calibri"/>
                <a:ea typeface="Calibri"/>
                <a:cs typeface="Calibri"/>
                <a:sym typeface="Calibri"/>
              </a:rPr>
              <a:t>: </a:t>
            </a:r>
            <a:r>
              <a:rPr lang="en-US" sz="2200" dirty="0">
                <a:solidFill>
                  <a:schemeClr val="tx2">
                    <a:lumMod val="25000"/>
                  </a:schemeClr>
                </a:solidFill>
                <a:latin typeface="Calibri"/>
                <a:ea typeface="Calibri"/>
                <a:cs typeface="Calibri"/>
                <a:sym typeface="Calibri"/>
              </a:rPr>
              <a:t>Fernanda </a:t>
            </a:r>
            <a:r>
              <a:rPr lang="en-US" sz="2200" dirty="0" err="1">
                <a:solidFill>
                  <a:schemeClr val="tx2">
                    <a:lumMod val="25000"/>
                  </a:schemeClr>
                </a:solidFill>
                <a:latin typeface="Calibri"/>
                <a:ea typeface="Calibri"/>
                <a:cs typeface="Calibri"/>
                <a:sym typeface="Calibri"/>
              </a:rPr>
              <a:t>Rosilda</a:t>
            </a:r>
            <a:r>
              <a:rPr lang="en-US" sz="2200" dirty="0">
                <a:solidFill>
                  <a:schemeClr val="tx2">
                    <a:lumMod val="25000"/>
                  </a:schemeClr>
                </a:solidFill>
                <a:latin typeface="Calibri"/>
                <a:ea typeface="Calibri"/>
                <a:cs typeface="Calibri"/>
                <a:sym typeface="Calibri"/>
              </a:rPr>
              <a:t> Loth </a:t>
            </a:r>
            <a:r>
              <a:rPr lang="en-US" sz="2200" dirty="0" err="1">
                <a:solidFill>
                  <a:schemeClr val="tx2">
                    <a:lumMod val="25000"/>
                  </a:schemeClr>
                </a:solidFill>
                <a:latin typeface="Calibri"/>
                <a:ea typeface="Calibri"/>
                <a:cs typeface="Calibri"/>
                <a:sym typeface="Calibri"/>
              </a:rPr>
              <a:t>Braciak</a:t>
            </a:r>
            <a:endParaRPr lang="en-US" sz="2200" dirty="0">
              <a:solidFill>
                <a:schemeClr val="tx2">
                  <a:lumMod val="25000"/>
                </a:schemeClr>
              </a:solidFill>
              <a:latin typeface="Calibri"/>
              <a:ea typeface="Calibri"/>
              <a:cs typeface="Calibri"/>
              <a:sym typeface="Calibri"/>
            </a:endParaRPr>
          </a:p>
          <a:p>
            <a:pPr algn="just"/>
            <a:r>
              <a:rPr lang="en-US" sz="2200" b="1" dirty="0">
                <a:solidFill>
                  <a:schemeClr val="tx2">
                    <a:lumMod val="25000"/>
                  </a:schemeClr>
                </a:solidFill>
                <a:latin typeface="Calibri"/>
                <a:ea typeface="Calibri"/>
                <a:cs typeface="Calibri"/>
                <a:sym typeface="Calibri"/>
              </a:rPr>
              <a:t>7ª </a:t>
            </a:r>
            <a:r>
              <a:rPr lang="en-US" sz="2200" b="1" dirty="0" err="1">
                <a:solidFill>
                  <a:schemeClr val="tx2">
                    <a:lumMod val="25000"/>
                  </a:schemeClr>
                </a:solidFill>
                <a:latin typeface="Calibri"/>
                <a:ea typeface="Calibri"/>
                <a:cs typeface="Calibri"/>
                <a:sym typeface="Calibri"/>
              </a:rPr>
              <a:t>Região</a:t>
            </a:r>
            <a:r>
              <a:rPr lang="en-US" sz="2200" b="1" dirty="0">
                <a:solidFill>
                  <a:schemeClr val="tx2">
                    <a:lumMod val="25000"/>
                  </a:schemeClr>
                </a:solidFill>
                <a:latin typeface="Calibri"/>
                <a:ea typeface="Calibri"/>
                <a:cs typeface="Calibri"/>
                <a:sym typeface="Calibri"/>
              </a:rPr>
              <a:t> de </a:t>
            </a:r>
            <a:r>
              <a:rPr lang="en-US" sz="2200" b="1" dirty="0" err="1">
                <a:solidFill>
                  <a:schemeClr val="tx2">
                    <a:lumMod val="25000"/>
                  </a:schemeClr>
                </a:solidFill>
                <a:latin typeface="Calibri"/>
                <a:ea typeface="Calibri"/>
                <a:cs typeface="Calibri"/>
                <a:sym typeface="Calibri"/>
              </a:rPr>
              <a:t>Saúde</a:t>
            </a:r>
            <a:r>
              <a:rPr lang="en-US" sz="2200" b="1" dirty="0">
                <a:solidFill>
                  <a:schemeClr val="tx2">
                    <a:lumMod val="25000"/>
                  </a:schemeClr>
                </a:solidFill>
                <a:latin typeface="Calibri"/>
                <a:ea typeface="Calibri"/>
                <a:cs typeface="Calibri"/>
                <a:sym typeface="Calibri"/>
              </a:rPr>
              <a:t>: </a:t>
            </a:r>
            <a:r>
              <a:rPr lang="en-US" sz="2200" dirty="0">
                <a:solidFill>
                  <a:schemeClr val="tx2">
                    <a:lumMod val="25000"/>
                  </a:schemeClr>
                </a:solidFill>
                <a:latin typeface="Calibri"/>
                <a:ea typeface="Calibri"/>
                <a:cs typeface="Calibri"/>
                <a:sym typeface="Calibri"/>
              </a:rPr>
              <a:t>Mateus </a:t>
            </a:r>
            <a:r>
              <a:rPr lang="en-US" sz="2200" dirty="0" err="1">
                <a:solidFill>
                  <a:schemeClr val="tx2">
                    <a:lumMod val="25000"/>
                  </a:schemeClr>
                </a:solidFill>
                <a:latin typeface="Calibri"/>
                <a:ea typeface="Calibri"/>
                <a:cs typeface="Calibri"/>
                <a:sym typeface="Calibri"/>
              </a:rPr>
              <a:t>Magri</a:t>
            </a:r>
            <a:endParaRPr lang="en-US" sz="2200" dirty="0">
              <a:solidFill>
                <a:schemeClr val="tx2">
                  <a:lumMod val="25000"/>
                </a:schemeClr>
              </a:solidFill>
              <a:latin typeface="Calibri"/>
              <a:ea typeface="Calibri"/>
              <a:cs typeface="Calibri"/>
              <a:sym typeface="Calibri"/>
            </a:endParaRPr>
          </a:p>
          <a:p>
            <a:pPr algn="just"/>
            <a:r>
              <a:rPr lang="en-US" sz="2200" b="1" dirty="0">
                <a:solidFill>
                  <a:schemeClr val="tx2">
                    <a:lumMod val="25000"/>
                  </a:schemeClr>
                </a:solidFill>
                <a:latin typeface="Calibri"/>
                <a:ea typeface="Calibri"/>
                <a:cs typeface="Calibri"/>
                <a:sym typeface="Calibri"/>
              </a:rPr>
              <a:t>8ª </a:t>
            </a:r>
            <a:r>
              <a:rPr lang="en-US" sz="2200" b="1" dirty="0" err="1">
                <a:solidFill>
                  <a:schemeClr val="tx2">
                    <a:lumMod val="25000"/>
                  </a:schemeClr>
                </a:solidFill>
                <a:latin typeface="Calibri"/>
                <a:ea typeface="Calibri"/>
                <a:cs typeface="Calibri"/>
                <a:sym typeface="Calibri"/>
              </a:rPr>
              <a:t>Região</a:t>
            </a:r>
            <a:r>
              <a:rPr lang="en-US" sz="2200" b="1" dirty="0">
                <a:solidFill>
                  <a:schemeClr val="tx2">
                    <a:lumMod val="25000"/>
                  </a:schemeClr>
                </a:solidFill>
                <a:latin typeface="Calibri"/>
                <a:ea typeface="Calibri"/>
                <a:cs typeface="Calibri"/>
                <a:sym typeface="Calibri"/>
              </a:rPr>
              <a:t> de </a:t>
            </a:r>
            <a:r>
              <a:rPr lang="en-US" sz="2200" b="1" dirty="0" err="1">
                <a:solidFill>
                  <a:schemeClr val="tx2">
                    <a:lumMod val="25000"/>
                  </a:schemeClr>
                </a:solidFill>
                <a:latin typeface="Calibri"/>
                <a:ea typeface="Calibri"/>
                <a:cs typeface="Calibri"/>
                <a:sym typeface="Calibri"/>
              </a:rPr>
              <a:t>Saúde</a:t>
            </a:r>
            <a:r>
              <a:rPr lang="en-US" sz="2200" b="1" dirty="0">
                <a:solidFill>
                  <a:schemeClr val="tx2">
                    <a:lumMod val="25000"/>
                  </a:schemeClr>
                </a:solidFill>
                <a:latin typeface="Calibri"/>
                <a:ea typeface="Calibri"/>
                <a:cs typeface="Calibri"/>
                <a:sym typeface="Calibri"/>
              </a:rPr>
              <a:t>: </a:t>
            </a:r>
            <a:r>
              <a:rPr lang="en-US" sz="2200" dirty="0" err="1">
                <a:solidFill>
                  <a:schemeClr val="tx2">
                    <a:lumMod val="25000"/>
                  </a:schemeClr>
                </a:solidFill>
                <a:latin typeface="Calibri"/>
                <a:ea typeface="Calibri"/>
                <a:cs typeface="Calibri"/>
                <a:sym typeface="Calibri"/>
              </a:rPr>
              <a:t>Nadiane</a:t>
            </a:r>
            <a:r>
              <a:rPr lang="en-US" sz="2200" dirty="0">
                <a:solidFill>
                  <a:schemeClr val="tx2">
                    <a:lumMod val="25000"/>
                  </a:schemeClr>
                </a:solidFill>
                <a:latin typeface="Calibri"/>
                <a:ea typeface="Calibri"/>
                <a:cs typeface="Calibri"/>
                <a:sym typeface="Calibri"/>
              </a:rPr>
              <a:t> Schlosser</a:t>
            </a:r>
          </a:p>
          <a:p>
            <a:pPr algn="just"/>
            <a:r>
              <a:rPr lang="en-US" sz="2200" b="1" dirty="0">
                <a:solidFill>
                  <a:schemeClr val="tx2">
                    <a:lumMod val="25000"/>
                  </a:schemeClr>
                </a:solidFill>
                <a:latin typeface="Calibri"/>
                <a:ea typeface="Calibri"/>
                <a:cs typeface="Calibri"/>
                <a:sym typeface="Calibri"/>
              </a:rPr>
              <a:t>9ª </a:t>
            </a:r>
            <a:r>
              <a:rPr lang="en-US" sz="2200" b="1" dirty="0" err="1">
                <a:solidFill>
                  <a:schemeClr val="tx2">
                    <a:lumMod val="25000"/>
                  </a:schemeClr>
                </a:solidFill>
                <a:latin typeface="Calibri"/>
                <a:ea typeface="Calibri"/>
                <a:cs typeface="Calibri"/>
                <a:sym typeface="Calibri"/>
              </a:rPr>
              <a:t>Região</a:t>
            </a:r>
            <a:r>
              <a:rPr lang="en-US" sz="2200" b="1" dirty="0">
                <a:solidFill>
                  <a:schemeClr val="tx2">
                    <a:lumMod val="25000"/>
                  </a:schemeClr>
                </a:solidFill>
                <a:latin typeface="Calibri"/>
                <a:ea typeface="Calibri"/>
                <a:cs typeface="Calibri"/>
                <a:sym typeface="Calibri"/>
              </a:rPr>
              <a:t> de </a:t>
            </a:r>
            <a:r>
              <a:rPr lang="en-US" sz="2200" b="1" dirty="0" err="1">
                <a:solidFill>
                  <a:schemeClr val="tx2">
                    <a:lumMod val="25000"/>
                  </a:schemeClr>
                </a:solidFill>
                <a:latin typeface="Calibri"/>
                <a:ea typeface="Calibri"/>
                <a:cs typeface="Calibri"/>
                <a:sym typeface="Calibri"/>
              </a:rPr>
              <a:t>Saúde</a:t>
            </a:r>
            <a:r>
              <a:rPr lang="en-US" sz="2200" b="1" dirty="0">
                <a:solidFill>
                  <a:schemeClr val="tx2">
                    <a:lumMod val="25000"/>
                  </a:schemeClr>
                </a:solidFill>
                <a:latin typeface="Calibri"/>
                <a:ea typeface="Calibri"/>
                <a:cs typeface="Calibri"/>
                <a:sym typeface="Calibri"/>
              </a:rPr>
              <a:t>: </a:t>
            </a:r>
            <a:r>
              <a:rPr lang="en-US" sz="2200" dirty="0">
                <a:solidFill>
                  <a:schemeClr val="tx2">
                    <a:lumMod val="25000"/>
                  </a:schemeClr>
                </a:solidFill>
                <a:latin typeface="Calibri"/>
                <a:ea typeface="Calibri"/>
                <a:cs typeface="Calibri"/>
                <a:sym typeface="Calibri"/>
              </a:rPr>
              <a:t>Carline </a:t>
            </a:r>
            <a:r>
              <a:rPr lang="en-US" sz="2200" dirty="0" err="1">
                <a:solidFill>
                  <a:schemeClr val="tx2">
                    <a:lumMod val="25000"/>
                  </a:schemeClr>
                </a:solidFill>
                <a:latin typeface="Calibri"/>
                <a:ea typeface="Calibri"/>
                <a:cs typeface="Calibri"/>
                <a:sym typeface="Calibri"/>
              </a:rPr>
              <a:t>Slovinski</a:t>
            </a:r>
            <a:r>
              <a:rPr lang="en-US" sz="2200" dirty="0">
                <a:solidFill>
                  <a:schemeClr val="tx2">
                    <a:lumMod val="25000"/>
                  </a:schemeClr>
                </a:solidFill>
                <a:latin typeface="Calibri"/>
                <a:ea typeface="Calibri"/>
                <a:cs typeface="Calibri"/>
                <a:sym typeface="Calibri"/>
              </a:rPr>
              <a:t> </a:t>
            </a:r>
            <a:r>
              <a:rPr lang="en-US" sz="2200" dirty="0" err="1">
                <a:solidFill>
                  <a:schemeClr val="tx2">
                    <a:lumMod val="25000"/>
                  </a:schemeClr>
                </a:solidFill>
                <a:latin typeface="Calibri"/>
                <a:ea typeface="Calibri"/>
                <a:cs typeface="Calibri"/>
                <a:sym typeface="Calibri"/>
              </a:rPr>
              <a:t>Acordi</a:t>
            </a:r>
            <a:r>
              <a:rPr lang="en-US" sz="2200" dirty="0">
                <a:solidFill>
                  <a:schemeClr val="tx2">
                    <a:lumMod val="25000"/>
                  </a:schemeClr>
                </a:solidFill>
                <a:latin typeface="Calibri"/>
                <a:ea typeface="Calibri"/>
                <a:cs typeface="Calibri"/>
                <a:sym typeface="Calibri"/>
              </a:rPr>
              <a:t> Garcia</a:t>
            </a:r>
          </a:p>
          <a:p>
            <a:pPr algn="just"/>
            <a:r>
              <a:rPr lang="en-US" sz="2200" b="1" dirty="0">
                <a:solidFill>
                  <a:schemeClr val="tx2">
                    <a:lumMod val="25000"/>
                  </a:schemeClr>
                </a:solidFill>
                <a:latin typeface="Calibri"/>
                <a:ea typeface="Calibri"/>
                <a:cs typeface="Calibri"/>
                <a:sym typeface="Calibri"/>
              </a:rPr>
              <a:t>10ª </a:t>
            </a:r>
            <a:r>
              <a:rPr lang="en-US" sz="2200" b="1" dirty="0" err="1">
                <a:solidFill>
                  <a:schemeClr val="tx2">
                    <a:lumMod val="25000"/>
                  </a:schemeClr>
                </a:solidFill>
                <a:latin typeface="Calibri"/>
                <a:ea typeface="Calibri"/>
                <a:cs typeface="Calibri"/>
                <a:sym typeface="Calibri"/>
              </a:rPr>
              <a:t>Região</a:t>
            </a:r>
            <a:r>
              <a:rPr lang="en-US" sz="2200" b="1" dirty="0">
                <a:solidFill>
                  <a:schemeClr val="tx2">
                    <a:lumMod val="25000"/>
                  </a:schemeClr>
                </a:solidFill>
                <a:latin typeface="Calibri"/>
                <a:ea typeface="Calibri"/>
                <a:cs typeface="Calibri"/>
                <a:sym typeface="Calibri"/>
              </a:rPr>
              <a:t> de </a:t>
            </a:r>
            <a:r>
              <a:rPr lang="en-US" sz="2200" b="1" dirty="0" err="1">
                <a:solidFill>
                  <a:schemeClr val="tx2">
                    <a:lumMod val="25000"/>
                  </a:schemeClr>
                </a:solidFill>
                <a:latin typeface="Calibri"/>
                <a:ea typeface="Calibri"/>
                <a:cs typeface="Calibri"/>
                <a:sym typeface="Calibri"/>
              </a:rPr>
              <a:t>Saúde</a:t>
            </a:r>
            <a:r>
              <a:rPr lang="en-US" sz="2200" b="1" dirty="0">
                <a:solidFill>
                  <a:schemeClr val="tx2">
                    <a:lumMod val="25000"/>
                  </a:schemeClr>
                </a:solidFill>
                <a:latin typeface="Calibri"/>
                <a:ea typeface="Calibri"/>
                <a:cs typeface="Calibri"/>
                <a:sym typeface="Calibri"/>
              </a:rPr>
              <a:t>: </a:t>
            </a:r>
            <a:r>
              <a:rPr lang="en-US" sz="2200" dirty="0">
                <a:solidFill>
                  <a:schemeClr val="tx2">
                    <a:lumMod val="25000"/>
                  </a:schemeClr>
                </a:solidFill>
                <a:latin typeface="Calibri"/>
                <a:ea typeface="Calibri"/>
                <a:cs typeface="Calibri"/>
                <a:sym typeface="Calibri"/>
              </a:rPr>
              <a:t>Carlos Guilherme Meister </a:t>
            </a:r>
            <a:r>
              <a:rPr lang="en-US" sz="2200" dirty="0" err="1">
                <a:solidFill>
                  <a:schemeClr val="tx2">
                    <a:lumMod val="25000"/>
                  </a:schemeClr>
                </a:solidFill>
                <a:latin typeface="Calibri"/>
                <a:ea typeface="Calibri"/>
                <a:cs typeface="Calibri"/>
                <a:sym typeface="Calibri"/>
              </a:rPr>
              <a:t>Arenhart</a:t>
            </a:r>
            <a:r>
              <a:rPr lang="en-US" sz="2200" dirty="0">
                <a:solidFill>
                  <a:schemeClr val="tx2">
                    <a:lumMod val="25000"/>
                  </a:schemeClr>
                </a:solidFill>
                <a:latin typeface="Calibri"/>
                <a:ea typeface="Calibri"/>
                <a:cs typeface="Calibri"/>
                <a:sym typeface="Calibri"/>
              </a:rPr>
              <a:t> </a:t>
            </a:r>
          </a:p>
          <a:p>
            <a:pPr algn="just"/>
            <a:r>
              <a:rPr lang="en-US" sz="2200" b="1" dirty="0">
                <a:solidFill>
                  <a:schemeClr val="tx2">
                    <a:lumMod val="25000"/>
                  </a:schemeClr>
                </a:solidFill>
                <a:latin typeface="Calibri"/>
                <a:ea typeface="Calibri"/>
                <a:cs typeface="Calibri"/>
                <a:sym typeface="Calibri"/>
              </a:rPr>
              <a:t>11ª </a:t>
            </a:r>
            <a:r>
              <a:rPr lang="en-US" sz="2200" b="1" dirty="0" err="1">
                <a:solidFill>
                  <a:schemeClr val="tx2">
                    <a:lumMod val="25000"/>
                  </a:schemeClr>
                </a:solidFill>
                <a:latin typeface="Calibri"/>
                <a:ea typeface="Calibri"/>
                <a:cs typeface="Calibri"/>
                <a:sym typeface="Calibri"/>
              </a:rPr>
              <a:t>Região</a:t>
            </a:r>
            <a:r>
              <a:rPr lang="en-US" sz="2200" b="1" dirty="0">
                <a:solidFill>
                  <a:schemeClr val="tx2">
                    <a:lumMod val="25000"/>
                  </a:schemeClr>
                </a:solidFill>
                <a:latin typeface="Calibri"/>
                <a:ea typeface="Calibri"/>
                <a:cs typeface="Calibri"/>
                <a:sym typeface="Calibri"/>
              </a:rPr>
              <a:t> de </a:t>
            </a:r>
            <a:r>
              <a:rPr lang="en-US" sz="2200" b="1" dirty="0" err="1">
                <a:solidFill>
                  <a:schemeClr val="tx2">
                    <a:lumMod val="25000"/>
                  </a:schemeClr>
                </a:solidFill>
                <a:latin typeface="Calibri"/>
                <a:ea typeface="Calibri"/>
                <a:cs typeface="Calibri"/>
                <a:sym typeface="Calibri"/>
              </a:rPr>
              <a:t>Saúde</a:t>
            </a:r>
            <a:r>
              <a:rPr lang="en-US" sz="2200" b="1" dirty="0">
                <a:solidFill>
                  <a:schemeClr val="tx2">
                    <a:lumMod val="25000"/>
                  </a:schemeClr>
                </a:solidFill>
                <a:latin typeface="Calibri"/>
                <a:ea typeface="Calibri"/>
                <a:cs typeface="Calibri"/>
                <a:sym typeface="Calibri"/>
              </a:rPr>
              <a:t>: </a:t>
            </a:r>
            <a:r>
              <a:rPr lang="en-US" sz="2200" dirty="0">
                <a:solidFill>
                  <a:schemeClr val="tx2">
                    <a:lumMod val="25000"/>
                  </a:schemeClr>
                </a:solidFill>
                <a:latin typeface="Calibri"/>
                <a:ea typeface="Calibri"/>
                <a:cs typeface="Calibri"/>
                <a:sym typeface="Calibri"/>
              </a:rPr>
              <a:t>Ellen Alessandra de Souza Jesus</a:t>
            </a:r>
          </a:p>
        </p:txBody>
      </p:sp>
    </p:spTree>
    <p:extLst>
      <p:ext uri="{BB962C8B-B14F-4D97-AF65-F5344CB8AC3E}">
        <p14:creationId xmlns:p14="http://schemas.microsoft.com/office/powerpoint/2010/main" val="1950251464"/>
      </p:ext>
    </p:extLst>
  </p:cSld>
  <p:clrMapOvr>
    <a:masterClrMapping/>
  </p:clrMapOvr>
</p:sld>
</file>

<file path=ppt/theme/theme1.xml><?xml version="1.0" encoding="utf-8"?>
<a:theme xmlns:a="http://schemas.openxmlformats.org/drawingml/2006/main" name="Tema do Office">
  <a:themeElements>
    <a:clrScheme name="Tema do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700</TotalTime>
  <Words>3103</Words>
  <Application>Microsoft Office PowerPoint</Application>
  <PresentationFormat>Apresentação na tela (4:3)</PresentationFormat>
  <Paragraphs>233</Paragraphs>
  <Slides>40</Slides>
  <Notes>2</Notes>
  <HiddenSlides>0</HiddenSlides>
  <MMClips>0</MMClips>
  <ScaleCrop>false</ScaleCrop>
  <HeadingPairs>
    <vt:vector size="6" baseType="variant">
      <vt:variant>
        <vt:lpstr>Fontes usadas</vt:lpstr>
      </vt:variant>
      <vt:variant>
        <vt:i4>2</vt:i4>
      </vt:variant>
      <vt:variant>
        <vt:lpstr>Tema</vt:lpstr>
      </vt:variant>
      <vt:variant>
        <vt:i4>1</vt:i4>
      </vt:variant>
      <vt:variant>
        <vt:lpstr>Títulos de slides</vt:lpstr>
      </vt:variant>
      <vt:variant>
        <vt:i4>40</vt:i4>
      </vt:variant>
    </vt:vector>
  </HeadingPairs>
  <TitlesOfParts>
    <vt:vector size="43" baseType="lpstr">
      <vt:lpstr>Arial</vt:lpstr>
      <vt:lpstr>Calibri</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Diretrizes Relatório de Atividades 2º Quadrimestre 2023</vt:lpstr>
      <vt:lpstr>Diretrizes Relatório de Atividades 2º Quadrimestre 2023</vt:lpstr>
      <vt:lpstr>Diretrizes Relatório de Atividades 2º Quadrimestre 2023</vt:lpstr>
      <vt:lpstr>Diretrizes Relatório de Atividades 2º Quadrimestre 2023</vt:lpstr>
      <vt:lpstr>Diretrizes Relatório de Atividades 2º Quadrimestre 2023</vt:lpstr>
      <vt:lpstr>Diretrizes Relatório de Atividades 2º Quadrimestre 2023</vt:lpstr>
      <vt:lpstr>Apresentação do PowerPoint</vt:lpstr>
      <vt:lpstr>Apresentação do PowerPoint</vt:lpstr>
      <vt:lpstr>Diretrizes Relatório de Atividades 2º Quadrimestre 2023</vt:lpstr>
      <vt:lpstr>Diretrizes Relatório de Atividades 2º Quadrimestre 2023</vt:lpstr>
      <vt:lpstr>Diretrizes Relatório de Atividades 2º Quadrimestre 2023</vt:lpstr>
      <vt:lpstr>Diretrizes Relatório de Atividades 2º Quadrimestre 2023</vt:lpstr>
      <vt:lpstr>Diretrizes Relatório de Atividades 2º Quadrimestre 2023</vt:lpstr>
      <vt:lpstr>Relatório de atividades  2º Quadrimestre - 2023</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Mizael Dias Santana</dc:creator>
  <cp:lastModifiedBy>User</cp:lastModifiedBy>
  <cp:revision>6</cp:revision>
  <dcterms:created xsi:type="dcterms:W3CDTF">2021-05-04T00:34:56Z</dcterms:created>
  <dcterms:modified xsi:type="dcterms:W3CDTF">2023-10-17T11:49:29Z</dcterms:modified>
</cp:coreProperties>
</file>