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74" r:id="rId4"/>
    <p:sldId id="275" r:id="rId5"/>
    <p:sldId id="258" r:id="rId6"/>
    <p:sldId id="260" r:id="rId7"/>
    <p:sldId id="277" r:id="rId8"/>
    <p:sldId id="278" r:id="rId9"/>
    <p:sldId id="279" r:id="rId10"/>
    <p:sldId id="265" r:id="rId11"/>
    <p:sldId id="267" r:id="rId12"/>
    <p:sldId id="280" r:id="rId13"/>
    <p:sldId id="281" r:id="rId14"/>
    <p:sldId id="282" r:id="rId15"/>
    <p:sldId id="259" r:id="rId16"/>
    <p:sldId id="283" r:id="rId17"/>
    <p:sldId id="284" r:id="rId18"/>
    <p:sldId id="271" r:id="rId19"/>
  </p:sldIdLst>
  <p:sldSz cx="18288000" cy="10287000"/>
  <p:notesSz cx="6858000" cy="9144000"/>
  <p:embeddedFontLst>
    <p:embeddedFont>
      <p:font typeface="Arial Bold" panose="020B0604020202020204" charset="0"/>
      <p:regular r:id="rId21"/>
      <p:bold r:id="rId22"/>
    </p:embeddedFont>
    <p:embeddedFont>
      <p:font typeface="Lato" panose="020F0502020204030203" pitchFamily="34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568C8D-E41C-4D7D-B4F7-B21A6C644E26}" v="52" dt="2024-10-23T12:50:35.5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3" d="100"/>
          <a:sy n="73" d="100"/>
        </p:scale>
        <p:origin x="594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28C40A-4D52-4A17-914C-958F89B010C7}" type="datetimeFigureOut">
              <a:rPr lang="pt-BR" smtClean="0"/>
              <a:t>23/10/2024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280C74-978F-49F1-B045-E80A2DBC4F2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73644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svg"/><Relationship Id="rId9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3.png"/><Relationship Id="rId7" Type="http://schemas.openxmlformats.org/officeDocument/2006/relationships/image" Target="../media/image1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4.svg"/><Relationship Id="rId9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3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4.svg"/><Relationship Id="rId9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6B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5687" y="0"/>
            <a:ext cx="18288000" cy="2076357"/>
          </a:xfrm>
          <a:prstGeom prst="rect">
            <a:avLst/>
          </a:prstGeom>
          <a:solidFill>
            <a:srgbClr val="F1F2F4"/>
          </a:solidFill>
        </p:spPr>
        <p:txBody>
          <a:bodyPr/>
          <a:lstStyle/>
          <a:p>
            <a:endParaRPr lang="pt-BR"/>
          </a:p>
        </p:txBody>
      </p:sp>
      <p:sp>
        <p:nvSpPr>
          <p:cNvPr id="3" name="TextBox 3"/>
          <p:cNvSpPr txBox="1"/>
          <p:nvPr/>
        </p:nvSpPr>
        <p:spPr>
          <a:xfrm>
            <a:off x="2057400" y="2781300"/>
            <a:ext cx="14173200" cy="59954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600" b="1" i="0" u="none" strike="noStrike" cap="none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RELATÓRIO DE ATIVIDADES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pt-BR" sz="6600" dirty="0"/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2º QUADRIMESTRE/2024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/>
                <a:cs typeface="Calibri"/>
                <a:sym typeface="Calibri"/>
              </a:rPr>
              <a:t>MAIO - AGOSTO</a:t>
            </a:r>
            <a:endParaRPr lang="pt-BR" sz="66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143000" y="388656"/>
            <a:ext cx="3474155" cy="1299044"/>
          </a:xfrm>
          <a:custGeom>
            <a:avLst/>
            <a:gdLst/>
            <a:ahLst/>
            <a:cxnLst/>
            <a:rect l="l" t="t" r="r" b="b"/>
            <a:pathLst>
              <a:path w="3474155" h="1299044">
                <a:moveTo>
                  <a:pt x="0" y="0"/>
                </a:moveTo>
                <a:lnTo>
                  <a:pt x="3474155" y="0"/>
                </a:lnTo>
                <a:lnTo>
                  <a:pt x="3474155" y="1299044"/>
                </a:lnTo>
                <a:lnTo>
                  <a:pt x="0" y="12990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944"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2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6942777" y="1345223"/>
            <a:ext cx="844062" cy="211015"/>
          </a:xfrm>
          <a:custGeom>
            <a:avLst/>
            <a:gdLst/>
            <a:ahLst/>
            <a:cxnLst/>
            <a:rect l="l" t="t" r="r" b="b"/>
            <a:pathLst>
              <a:path w="844062" h="211015">
                <a:moveTo>
                  <a:pt x="0" y="0"/>
                </a:moveTo>
                <a:lnTo>
                  <a:pt x="844061" y="0"/>
                </a:lnTo>
                <a:lnTo>
                  <a:pt x="844061" y="211015"/>
                </a:lnTo>
                <a:lnTo>
                  <a:pt x="0" y="2110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 rot="-5400000">
            <a:off x="501162" y="2534729"/>
            <a:ext cx="844062" cy="211015"/>
          </a:xfrm>
          <a:custGeom>
            <a:avLst/>
            <a:gdLst/>
            <a:ahLst/>
            <a:cxnLst/>
            <a:rect l="l" t="t" r="r" b="b"/>
            <a:pathLst>
              <a:path w="844062" h="211015">
                <a:moveTo>
                  <a:pt x="0" y="0"/>
                </a:moveTo>
                <a:lnTo>
                  <a:pt x="844061" y="0"/>
                </a:lnTo>
                <a:lnTo>
                  <a:pt x="844061" y="211015"/>
                </a:lnTo>
                <a:lnTo>
                  <a:pt x="0" y="2110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AutoShape 4"/>
          <p:cNvSpPr/>
          <p:nvPr/>
        </p:nvSpPr>
        <p:spPr>
          <a:xfrm rot="-5376337">
            <a:off x="16326925" y="3337125"/>
            <a:ext cx="2075766" cy="0"/>
          </a:xfrm>
          <a:prstGeom prst="line">
            <a:avLst/>
          </a:prstGeom>
          <a:ln w="28575" cap="rnd">
            <a:solidFill>
              <a:srgbClr val="D9D9D9">
                <a:alpha val="74902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5" name="AutoShape 5"/>
          <p:cNvSpPr/>
          <p:nvPr/>
        </p:nvSpPr>
        <p:spPr>
          <a:xfrm rot="-5376337">
            <a:off x="-114691" y="4526630"/>
            <a:ext cx="2075766" cy="0"/>
          </a:xfrm>
          <a:prstGeom prst="line">
            <a:avLst/>
          </a:prstGeom>
          <a:ln w="28575" cap="rnd">
            <a:solidFill>
              <a:srgbClr val="D9D9D9">
                <a:alpha val="74902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6" name="AutoShape 6"/>
          <p:cNvSpPr/>
          <p:nvPr/>
        </p:nvSpPr>
        <p:spPr>
          <a:xfrm>
            <a:off x="1548907" y="2358674"/>
            <a:ext cx="7604618" cy="2649358"/>
          </a:xfrm>
          <a:prstGeom prst="rect">
            <a:avLst/>
          </a:prstGeom>
          <a:solidFill>
            <a:srgbClr val="000000">
              <a:alpha val="11765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7" name="AutoShape 7"/>
          <p:cNvSpPr/>
          <p:nvPr/>
        </p:nvSpPr>
        <p:spPr>
          <a:xfrm>
            <a:off x="1548907" y="5307474"/>
            <a:ext cx="7585567" cy="4736850"/>
          </a:xfrm>
          <a:prstGeom prst="rect">
            <a:avLst/>
          </a:prstGeom>
          <a:solidFill>
            <a:srgbClr val="000000">
              <a:alpha val="11765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8" name="AutoShape 8"/>
          <p:cNvSpPr/>
          <p:nvPr/>
        </p:nvSpPr>
        <p:spPr>
          <a:xfrm>
            <a:off x="9396184" y="2358674"/>
            <a:ext cx="7604618" cy="2649358"/>
          </a:xfrm>
          <a:prstGeom prst="rect">
            <a:avLst/>
          </a:prstGeom>
          <a:solidFill>
            <a:srgbClr val="000000">
              <a:alpha val="11765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9" name="AutoShape 9"/>
          <p:cNvSpPr/>
          <p:nvPr/>
        </p:nvSpPr>
        <p:spPr>
          <a:xfrm>
            <a:off x="9396184" y="5307474"/>
            <a:ext cx="7604618" cy="4736849"/>
          </a:xfrm>
          <a:prstGeom prst="rect">
            <a:avLst/>
          </a:prstGeom>
          <a:solidFill>
            <a:srgbClr val="000000">
              <a:alpha val="11765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10" name="AutoShape 10"/>
          <p:cNvSpPr/>
          <p:nvPr/>
        </p:nvSpPr>
        <p:spPr>
          <a:xfrm>
            <a:off x="1418053" y="2237527"/>
            <a:ext cx="7604618" cy="2649358"/>
          </a:xfrm>
          <a:prstGeom prst="rect">
            <a:avLst/>
          </a:prstGeom>
          <a:solidFill>
            <a:srgbClr val="176B92"/>
          </a:solidFill>
        </p:spPr>
        <p:txBody>
          <a:bodyPr/>
          <a:lstStyle/>
          <a:p>
            <a:endParaRPr lang="pt-BR"/>
          </a:p>
        </p:txBody>
      </p:sp>
      <p:sp>
        <p:nvSpPr>
          <p:cNvPr id="11" name="AutoShape 11"/>
          <p:cNvSpPr/>
          <p:nvPr/>
        </p:nvSpPr>
        <p:spPr>
          <a:xfrm>
            <a:off x="1418053" y="5186327"/>
            <a:ext cx="7604618" cy="4736850"/>
          </a:xfrm>
          <a:prstGeom prst="rect">
            <a:avLst/>
          </a:prstGeom>
          <a:solidFill>
            <a:srgbClr val="176B92"/>
          </a:solidFill>
        </p:spPr>
        <p:txBody>
          <a:bodyPr/>
          <a:lstStyle/>
          <a:p>
            <a:endParaRPr lang="pt-BR"/>
          </a:p>
        </p:txBody>
      </p:sp>
      <p:sp>
        <p:nvSpPr>
          <p:cNvPr id="12" name="AutoShape 12"/>
          <p:cNvSpPr/>
          <p:nvPr/>
        </p:nvSpPr>
        <p:spPr>
          <a:xfrm>
            <a:off x="9265329" y="2237527"/>
            <a:ext cx="7604618" cy="2649358"/>
          </a:xfrm>
          <a:prstGeom prst="rect">
            <a:avLst/>
          </a:prstGeom>
          <a:solidFill>
            <a:srgbClr val="176B92"/>
          </a:solidFill>
        </p:spPr>
        <p:txBody>
          <a:bodyPr/>
          <a:lstStyle/>
          <a:p>
            <a:endParaRPr lang="pt-BR"/>
          </a:p>
        </p:txBody>
      </p:sp>
      <p:sp>
        <p:nvSpPr>
          <p:cNvPr id="13" name="AutoShape 13"/>
          <p:cNvSpPr/>
          <p:nvPr/>
        </p:nvSpPr>
        <p:spPr>
          <a:xfrm>
            <a:off x="9299149" y="5186327"/>
            <a:ext cx="7604618" cy="4736848"/>
          </a:xfrm>
          <a:prstGeom prst="rect">
            <a:avLst/>
          </a:prstGeom>
          <a:solidFill>
            <a:srgbClr val="176B92"/>
          </a:solidFill>
        </p:spPr>
        <p:txBody>
          <a:bodyPr/>
          <a:lstStyle/>
          <a:p>
            <a:endParaRPr lang="pt-BR"/>
          </a:p>
        </p:txBody>
      </p:sp>
      <p:sp>
        <p:nvSpPr>
          <p:cNvPr id="14" name="TextBox 14"/>
          <p:cNvSpPr txBox="1"/>
          <p:nvPr/>
        </p:nvSpPr>
        <p:spPr>
          <a:xfrm>
            <a:off x="2724915" y="1019175"/>
            <a:ext cx="12838170" cy="1025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  <a:spcBef>
                <a:spcPct val="0"/>
              </a:spcBef>
            </a:pPr>
            <a:r>
              <a:rPr lang="en-US" sz="8000" b="1" dirty="0" err="1">
                <a:solidFill>
                  <a:srgbClr val="176B92"/>
                </a:solidFill>
              </a:rPr>
              <a:t>Diretrizes</a:t>
            </a:r>
            <a:r>
              <a:rPr lang="en-US" sz="8000" dirty="0">
                <a:solidFill>
                  <a:srgbClr val="176B92"/>
                </a:solidFill>
                <a:latin typeface="Arial Ultra-Bold"/>
              </a:rPr>
              <a:t>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607192" y="3174485"/>
            <a:ext cx="6852475" cy="11721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80"/>
              </a:lnSpc>
              <a:spcBef>
                <a:spcPct val="0"/>
              </a:spcBef>
            </a:pPr>
            <a:r>
              <a:rPr lang="en-US" sz="22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/>
              </a:rPr>
              <a:t>Agenda </a:t>
            </a:r>
            <a:r>
              <a:rPr lang="en-US" sz="22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Arial"/>
              </a:rPr>
              <a:t>permanente</a:t>
            </a:r>
            <a:r>
              <a:rPr lang="en-US" sz="22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/>
              </a:rPr>
              <a:t> dos </a:t>
            </a:r>
            <a:r>
              <a:rPr lang="en-US" sz="22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Arial"/>
              </a:rPr>
              <a:t>apoiadores</a:t>
            </a:r>
            <a:r>
              <a:rPr lang="en-US" sz="22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/>
              </a:rPr>
              <a:t>, </a:t>
            </a:r>
            <a:r>
              <a:rPr lang="en-US" sz="22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Arial"/>
              </a:rPr>
              <a:t>tem</a:t>
            </a:r>
            <a:r>
              <a:rPr lang="en-US" sz="22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/>
              </a:rPr>
              <a:t> </a:t>
            </a:r>
            <a:r>
              <a:rPr lang="en-US" sz="22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Arial"/>
              </a:rPr>
              <a:t>como</a:t>
            </a:r>
            <a:r>
              <a:rPr lang="en-US" sz="22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/>
              </a:rPr>
              <a:t> </a:t>
            </a:r>
            <a:r>
              <a:rPr lang="pt-BR" sz="2400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objetivo realizar o apoio institucional aos gestores visando o fortalecimento da governança regional.</a:t>
            </a:r>
            <a:endParaRPr lang="en-US" sz="22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9958906" y="2379592"/>
            <a:ext cx="6217463" cy="763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99"/>
              </a:lnSpc>
              <a:spcBef>
                <a:spcPct val="0"/>
              </a:spcBef>
            </a:pPr>
            <a:r>
              <a:rPr lang="en-US" sz="45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Apoio</a:t>
            </a:r>
            <a:r>
              <a:rPr lang="en-US" sz="45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45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Institucional</a:t>
            </a:r>
            <a:endParaRPr lang="en-US" sz="45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828333" y="3143584"/>
            <a:ext cx="6799557" cy="1569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80"/>
              </a:lnSpc>
              <a:spcBef>
                <a:spcPct val="0"/>
              </a:spcBef>
            </a:pPr>
            <a:r>
              <a:rPr lang="pt-BR" sz="2400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Tem como objetivo p</a:t>
            </a:r>
            <a:r>
              <a:rPr lang="pt-BR" sz="240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romover e estimular a Educação na Saúde com vistas à qualificação da atenção e gestão do SUS para gestores, equipes técnicas municipais, equipe </a:t>
            </a:r>
            <a:r>
              <a:rPr lang="pt-BR" sz="2400" dirty="0" err="1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Cosems</a:t>
            </a:r>
            <a:r>
              <a:rPr lang="pt-BR" sz="240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2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2038283" y="2369133"/>
            <a:ext cx="6217463" cy="763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99"/>
              </a:lnSpc>
              <a:spcBef>
                <a:spcPct val="0"/>
              </a:spcBef>
            </a:pPr>
            <a:r>
              <a:rPr lang="en-US" sz="45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Educação</a:t>
            </a:r>
            <a:r>
              <a:rPr lang="en-US" sz="45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45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na</a:t>
            </a:r>
            <a:r>
              <a:rPr lang="en-US" sz="45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45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Saúde</a:t>
            </a:r>
            <a:endParaRPr lang="en-US" sz="45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9596956" y="6262090"/>
            <a:ext cx="6852475" cy="2585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/>
            <a:r>
              <a:rPr lang="pt-BR" sz="2400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Busca atender as finalidades previstas no estatuto do </a:t>
            </a:r>
            <a:r>
              <a:rPr lang="pt-BR" sz="24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Cosems</a:t>
            </a:r>
            <a:r>
              <a:rPr lang="pt-BR" sz="2400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-PR, para o pleno funcionamento da entidade, como interlocutora e suporte na busca pelo fortalecimento e autonomia dos municípios, bem como garantir a organização e transparência nas ações da instituição, bem como imprimir maior qualidade aos serviços prestados.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979378" y="5321609"/>
            <a:ext cx="6217463" cy="763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99"/>
              </a:lnSpc>
              <a:spcBef>
                <a:spcPct val="0"/>
              </a:spcBef>
            </a:pPr>
            <a:r>
              <a:rPr lang="en-US" sz="45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Gestão</a:t>
            </a:r>
            <a:r>
              <a:rPr lang="en-US" sz="45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45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Organizacional</a:t>
            </a:r>
            <a:endParaRPr lang="en-US" sz="45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692493" y="6172710"/>
            <a:ext cx="7071233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14300" indent="0" algn="just">
              <a:buNone/>
            </a:pPr>
            <a:r>
              <a:rPr lang="pt-BR" sz="2400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Visa e</a:t>
            </a:r>
            <a:r>
              <a:rPr lang="pt-BR" sz="240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fetivar a participação dos membros da diretoria executiva, conselho fiscal, conselho consultivo e equipe técnica do </a:t>
            </a:r>
            <a:r>
              <a:rPr lang="pt-BR" sz="2400" dirty="0" err="1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Cosems</a:t>
            </a:r>
            <a:r>
              <a:rPr lang="pt-BR" sz="240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bem como dos demais gestores municipais de saúde, nas instâncias de articulação interfederativa e interinstitucional com garantia de decisão colegiada do </a:t>
            </a:r>
            <a:r>
              <a:rPr lang="pt-BR" sz="2400" dirty="0" err="1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Cosems</a:t>
            </a:r>
            <a:r>
              <a:rPr lang="pt-BR" sz="240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-PR e; aproximar os gestores da instituição e estimular o sentimento de pertencimento e; fomentar e articular discussões sobre a RAS considerando as necessidades dos municípios (estes últimos inseridos na Programação 2024).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119379" y="5321609"/>
            <a:ext cx="6217463" cy="763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99"/>
              </a:lnSpc>
              <a:spcBef>
                <a:spcPct val="0"/>
              </a:spcBef>
            </a:pPr>
            <a:r>
              <a:rPr lang="en-US" sz="45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Gestão</a:t>
            </a:r>
            <a:r>
              <a:rPr lang="en-US" sz="45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45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Colegiada</a:t>
            </a:r>
            <a:endParaRPr lang="en-US" sz="45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6" name="Freeform 5">
            <a:extLst>
              <a:ext uri="{FF2B5EF4-FFF2-40B4-BE49-F238E27FC236}">
                <a16:creationId xmlns:a16="http://schemas.microsoft.com/office/drawing/2014/main" id="{DB30BEA6-C8F9-90E5-1C1C-7CFB1717622B}"/>
              </a:ext>
            </a:extLst>
          </p:cNvPr>
          <p:cNvSpPr/>
          <p:nvPr/>
        </p:nvSpPr>
        <p:spPr>
          <a:xfrm>
            <a:off x="999832" y="483329"/>
            <a:ext cx="2239093" cy="829397"/>
          </a:xfrm>
          <a:custGeom>
            <a:avLst/>
            <a:gdLst/>
            <a:ahLst/>
            <a:cxnLst/>
            <a:rect l="l" t="t" r="r" b="b"/>
            <a:pathLst>
              <a:path w="2239093" h="829397">
                <a:moveTo>
                  <a:pt x="0" y="0"/>
                </a:moveTo>
                <a:lnTo>
                  <a:pt x="2239093" y="0"/>
                </a:lnTo>
                <a:lnTo>
                  <a:pt x="2239093" y="829398"/>
                </a:lnTo>
                <a:lnTo>
                  <a:pt x="0" y="8293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2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23640" y="648814"/>
            <a:ext cx="14862285" cy="1598371"/>
            <a:chOff x="0" y="0"/>
            <a:chExt cx="19816380" cy="2131161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19816380" cy="2131161"/>
            </a:xfrm>
            <a:prstGeom prst="rect">
              <a:avLst/>
            </a:prstGeom>
            <a:solidFill>
              <a:srgbClr val="176B92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600789" y="421056"/>
              <a:ext cx="17026545" cy="10697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6381"/>
                </a:lnSpc>
              </a:pPr>
              <a:r>
                <a:rPr lang="en-US" sz="5318" spc="159" dirty="0" err="1">
                  <a:solidFill>
                    <a:srgbClr val="F8F8F3"/>
                  </a:solidFill>
                  <a:latin typeface="Arial Bold"/>
                </a:rPr>
                <a:t>Educação</a:t>
              </a:r>
              <a:r>
                <a:rPr lang="en-US" sz="5318" spc="159" dirty="0">
                  <a:solidFill>
                    <a:srgbClr val="F8F8F3"/>
                  </a:solidFill>
                  <a:latin typeface="Arial Bold"/>
                </a:rPr>
                <a:t> </a:t>
              </a:r>
              <a:r>
                <a:rPr lang="en-US" sz="5318" spc="159" dirty="0" err="1">
                  <a:solidFill>
                    <a:srgbClr val="F8F8F3"/>
                  </a:solidFill>
                  <a:latin typeface="Arial Bold"/>
                </a:rPr>
                <a:t>na</a:t>
              </a:r>
              <a:r>
                <a:rPr lang="en-US" sz="5318" spc="159" dirty="0">
                  <a:solidFill>
                    <a:srgbClr val="F8F8F3"/>
                  </a:solidFill>
                  <a:latin typeface="Arial Bold"/>
                </a:rPr>
                <a:t> </a:t>
              </a:r>
              <a:r>
                <a:rPr lang="en-US" sz="5318" spc="159" dirty="0" err="1">
                  <a:solidFill>
                    <a:srgbClr val="F8F8F3"/>
                  </a:solidFill>
                  <a:latin typeface="Arial Bold"/>
                </a:rPr>
                <a:t>Saúde</a:t>
              </a:r>
              <a:endParaRPr lang="en-US" sz="5318" spc="159" dirty="0">
                <a:solidFill>
                  <a:srgbClr val="F8F8F3"/>
                </a:solidFill>
                <a:latin typeface="Arial Bold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5020207" y="8843601"/>
            <a:ext cx="2239093" cy="829397"/>
          </a:xfrm>
          <a:custGeom>
            <a:avLst/>
            <a:gdLst/>
            <a:ahLst/>
            <a:cxnLst/>
            <a:rect l="l" t="t" r="r" b="b"/>
            <a:pathLst>
              <a:path w="2239093" h="829397">
                <a:moveTo>
                  <a:pt x="0" y="0"/>
                </a:moveTo>
                <a:lnTo>
                  <a:pt x="2239093" y="0"/>
                </a:lnTo>
                <a:lnTo>
                  <a:pt x="2239093" y="829398"/>
                </a:lnTo>
                <a:lnTo>
                  <a:pt x="0" y="8293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TextBox 6"/>
          <p:cNvSpPr txBox="1"/>
          <p:nvPr/>
        </p:nvSpPr>
        <p:spPr>
          <a:xfrm>
            <a:off x="1242646" y="2698468"/>
            <a:ext cx="16227669" cy="480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ts val="4109"/>
              </a:lnSpc>
              <a:spcBef>
                <a:spcPct val="0"/>
              </a:spcBef>
            </a:pPr>
            <a:endParaRPr lang="en-US" sz="2935" u="none" strike="noStrike" dirty="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14538644" y="0"/>
            <a:ext cx="3749356" cy="237553"/>
            <a:chOff x="0" y="0"/>
            <a:chExt cx="987485" cy="6256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87485" cy="62565"/>
            </a:xfrm>
            <a:custGeom>
              <a:avLst/>
              <a:gdLst/>
              <a:ahLst/>
              <a:cxnLst/>
              <a:rect l="l" t="t" r="r" b="b"/>
              <a:pathLst>
                <a:path w="987485" h="62565">
                  <a:moveTo>
                    <a:pt x="31283" y="0"/>
                  </a:moveTo>
                  <a:lnTo>
                    <a:pt x="956202" y="0"/>
                  </a:lnTo>
                  <a:cubicBezTo>
                    <a:pt x="973479" y="0"/>
                    <a:pt x="987485" y="14006"/>
                    <a:pt x="987485" y="31283"/>
                  </a:cubicBezTo>
                  <a:lnTo>
                    <a:pt x="987485" y="31283"/>
                  </a:lnTo>
                  <a:cubicBezTo>
                    <a:pt x="987485" y="48560"/>
                    <a:pt x="973479" y="62565"/>
                    <a:pt x="956202" y="62565"/>
                  </a:cubicBezTo>
                  <a:lnTo>
                    <a:pt x="31283" y="62565"/>
                  </a:lnTo>
                  <a:cubicBezTo>
                    <a:pt x="14006" y="62565"/>
                    <a:pt x="0" y="48560"/>
                    <a:pt x="0" y="31283"/>
                  </a:cubicBezTo>
                  <a:lnTo>
                    <a:pt x="0" y="31283"/>
                  </a:lnTo>
                  <a:cubicBezTo>
                    <a:pt x="0" y="14006"/>
                    <a:pt x="14006" y="0"/>
                    <a:pt x="31283" y="0"/>
                  </a:cubicBezTo>
                  <a:close/>
                </a:path>
              </a:pathLst>
            </a:custGeom>
            <a:solidFill>
              <a:srgbClr val="B4CD31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987485" cy="1197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2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0" y="10003983"/>
            <a:ext cx="4328009" cy="283017"/>
            <a:chOff x="0" y="0"/>
            <a:chExt cx="1139887" cy="7453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139887" cy="74539"/>
            </a:xfrm>
            <a:custGeom>
              <a:avLst/>
              <a:gdLst/>
              <a:ahLst/>
              <a:cxnLst/>
              <a:rect l="l" t="t" r="r" b="b"/>
              <a:pathLst>
                <a:path w="1139887" h="74539">
                  <a:moveTo>
                    <a:pt x="37270" y="0"/>
                  </a:moveTo>
                  <a:lnTo>
                    <a:pt x="1102617" y="0"/>
                  </a:lnTo>
                  <a:cubicBezTo>
                    <a:pt x="1123201" y="0"/>
                    <a:pt x="1139887" y="16686"/>
                    <a:pt x="1139887" y="37270"/>
                  </a:cubicBezTo>
                  <a:lnTo>
                    <a:pt x="1139887" y="37270"/>
                  </a:lnTo>
                  <a:cubicBezTo>
                    <a:pt x="1139887" y="47154"/>
                    <a:pt x="1135960" y="56634"/>
                    <a:pt x="1128971" y="63623"/>
                  </a:cubicBezTo>
                  <a:cubicBezTo>
                    <a:pt x="1121982" y="70613"/>
                    <a:pt x="1112502" y="74539"/>
                    <a:pt x="1102617" y="74539"/>
                  </a:cubicBezTo>
                  <a:lnTo>
                    <a:pt x="37270" y="74539"/>
                  </a:lnTo>
                  <a:cubicBezTo>
                    <a:pt x="16686" y="74539"/>
                    <a:pt x="0" y="57853"/>
                    <a:pt x="0" y="37270"/>
                  </a:cubicBezTo>
                  <a:lnTo>
                    <a:pt x="0" y="37270"/>
                  </a:lnTo>
                  <a:cubicBezTo>
                    <a:pt x="0" y="16686"/>
                    <a:pt x="16686" y="0"/>
                    <a:pt x="37270" y="0"/>
                  </a:cubicBezTo>
                  <a:close/>
                </a:path>
              </a:pathLst>
            </a:custGeom>
            <a:solidFill>
              <a:srgbClr val="B4CD31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57150"/>
              <a:ext cx="1139887" cy="1316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2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 rot="-5400000">
            <a:off x="501162" y="3254994"/>
            <a:ext cx="844062" cy="211015"/>
          </a:xfrm>
          <a:custGeom>
            <a:avLst/>
            <a:gdLst/>
            <a:ahLst/>
            <a:cxnLst/>
            <a:rect l="l" t="t" r="r" b="b"/>
            <a:pathLst>
              <a:path w="844062" h="211015">
                <a:moveTo>
                  <a:pt x="0" y="0"/>
                </a:moveTo>
                <a:lnTo>
                  <a:pt x="844061" y="0"/>
                </a:lnTo>
                <a:lnTo>
                  <a:pt x="844061" y="211016"/>
                </a:lnTo>
                <a:lnTo>
                  <a:pt x="0" y="2110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4" name="AutoShape 14"/>
          <p:cNvSpPr/>
          <p:nvPr/>
        </p:nvSpPr>
        <p:spPr>
          <a:xfrm flipV="1">
            <a:off x="916049" y="4223325"/>
            <a:ext cx="14288" cy="2075717"/>
          </a:xfrm>
          <a:prstGeom prst="line">
            <a:avLst/>
          </a:prstGeom>
          <a:ln w="28575" cap="rnd">
            <a:solidFill>
              <a:srgbClr val="D9D9D9">
                <a:alpha val="74902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pic>
        <p:nvPicPr>
          <p:cNvPr id="16" name="Imagem 15" descr="Grupo de pessoas sentadas em uma sala&#10;&#10;Descrição gerada automaticamente com confiança média">
            <a:extLst>
              <a:ext uri="{FF2B5EF4-FFF2-40B4-BE49-F238E27FC236}">
                <a16:creationId xmlns:a16="http://schemas.microsoft.com/office/drawing/2014/main" id="{024E9603-A764-03CC-013C-9685DEFE3E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53"/>
          <a:stretch/>
        </p:blipFill>
        <p:spPr>
          <a:xfrm>
            <a:off x="1144282" y="2562977"/>
            <a:ext cx="6048461" cy="28963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CEC806A3-8B0C-13F7-262D-392EB1E92F85}"/>
              </a:ext>
            </a:extLst>
          </p:cNvPr>
          <p:cNvSpPr txBox="1"/>
          <p:nvPr/>
        </p:nvSpPr>
        <p:spPr>
          <a:xfrm>
            <a:off x="1242646" y="5431379"/>
            <a:ext cx="5143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Encontros de formação da Equipe Técnica</a:t>
            </a:r>
          </a:p>
        </p:txBody>
      </p:sp>
      <p:pic>
        <p:nvPicPr>
          <p:cNvPr id="19" name="Imagem 18" descr="Pessoas sentadas ao redor de mesa com cadeira&#10;&#10;Descrição gerada automaticamente com confiança média">
            <a:extLst>
              <a:ext uri="{FF2B5EF4-FFF2-40B4-BE49-F238E27FC236}">
                <a16:creationId xmlns:a16="http://schemas.microsoft.com/office/drawing/2014/main" id="{F5820ADF-C1A8-53F6-E511-2B905DC9FE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11" b="15549"/>
          <a:stretch/>
        </p:blipFill>
        <p:spPr>
          <a:xfrm>
            <a:off x="7227379" y="2571013"/>
            <a:ext cx="6893623" cy="18594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Imagem 22" descr="Grupo de pessoas sentadas em uma sala&#10;&#10;Descrição gerada automaticamente com confiança média">
            <a:extLst>
              <a:ext uri="{FF2B5EF4-FFF2-40B4-BE49-F238E27FC236}">
                <a16:creationId xmlns:a16="http://schemas.microsoft.com/office/drawing/2014/main" id="{310B3084-A113-5998-29A4-6FB7E8B414D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743" y="4912255"/>
            <a:ext cx="5029200" cy="226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Imagem 24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8439AE48-B1BD-6CCB-D4F1-DB96D39BF30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424" y="5835774"/>
            <a:ext cx="4813860" cy="2706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Imagem 26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BDFD7B64-C05B-E9ED-B9B5-F34A68C5F4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379" y="7559726"/>
            <a:ext cx="4595812" cy="22681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8" name="CaixaDeTexto 27">
            <a:extLst>
              <a:ext uri="{FF2B5EF4-FFF2-40B4-BE49-F238E27FC236}">
                <a16:creationId xmlns:a16="http://schemas.microsoft.com/office/drawing/2014/main" id="{F918B80E-067C-5A55-EA53-5DDCBF22FCBC}"/>
              </a:ext>
            </a:extLst>
          </p:cNvPr>
          <p:cNvSpPr txBox="1"/>
          <p:nvPr/>
        </p:nvSpPr>
        <p:spPr>
          <a:xfrm>
            <a:off x="7397657" y="4384935"/>
            <a:ext cx="3578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Oficinas Regionais/Macrorregionais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E8FBE274-A5C6-D1C3-C687-CA15CEBEB1A6}"/>
              </a:ext>
            </a:extLst>
          </p:cNvPr>
          <p:cNvSpPr txBox="1"/>
          <p:nvPr/>
        </p:nvSpPr>
        <p:spPr>
          <a:xfrm>
            <a:off x="7451294" y="7175395"/>
            <a:ext cx="5143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Capacitações para equipes técnicas municipais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115847A1-FEFB-CDEB-ADC5-391B69AC00DF}"/>
              </a:ext>
            </a:extLst>
          </p:cNvPr>
          <p:cNvSpPr txBox="1"/>
          <p:nvPr/>
        </p:nvSpPr>
        <p:spPr>
          <a:xfrm>
            <a:off x="7627250" y="9786990"/>
            <a:ext cx="4328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Atividades Rede </a:t>
            </a:r>
            <a:r>
              <a:rPr lang="pt-BR" dirty="0" err="1"/>
              <a:t>Conasems-Cosems</a:t>
            </a:r>
            <a:endParaRPr lang="pt-BR" dirty="0"/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BBAF2BD2-EEFB-4F16-BEA4-92D7C9AE1ADA}"/>
              </a:ext>
            </a:extLst>
          </p:cNvPr>
          <p:cNvSpPr txBox="1"/>
          <p:nvPr/>
        </p:nvSpPr>
        <p:spPr>
          <a:xfrm>
            <a:off x="2321081" y="8610621"/>
            <a:ext cx="3694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Reuniões semanais de alinhamento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38AEECE1-5067-34B2-E6FC-D3B878387F09}"/>
              </a:ext>
            </a:extLst>
          </p:cNvPr>
          <p:cNvSpPr txBox="1"/>
          <p:nvPr/>
        </p:nvSpPr>
        <p:spPr>
          <a:xfrm>
            <a:off x="12544953" y="4466477"/>
            <a:ext cx="514349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/>
              <a:t>Foram contabilizadas </a:t>
            </a:r>
            <a:r>
              <a:rPr lang="pt-BR" sz="3200" b="1" dirty="0"/>
              <a:t>971 </a:t>
            </a:r>
            <a:r>
              <a:rPr lang="pt-BR" sz="3200" dirty="0"/>
              <a:t>participações dos membros da equipe técnica em ações como: atividades educativas dirigidas à equipe </a:t>
            </a:r>
            <a:r>
              <a:rPr lang="pt-BR" sz="3200" dirty="0" err="1"/>
              <a:t>Cosems</a:t>
            </a:r>
            <a:r>
              <a:rPr lang="pt-BR" sz="3200" dirty="0"/>
              <a:t>, gestores e equipes técnicas municipais, por meio de oficinas, reuniões temáticas e outros encontros. 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2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23640" y="648814"/>
            <a:ext cx="14862285" cy="1598371"/>
            <a:chOff x="0" y="0"/>
            <a:chExt cx="19816380" cy="2131161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19816380" cy="2131161"/>
            </a:xfrm>
            <a:prstGeom prst="rect">
              <a:avLst/>
            </a:prstGeom>
            <a:solidFill>
              <a:srgbClr val="176B92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600789" y="421056"/>
              <a:ext cx="17026545" cy="10697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6381"/>
                </a:lnSpc>
              </a:pPr>
              <a:r>
                <a:rPr lang="en-US" sz="5318" spc="159" dirty="0" err="1">
                  <a:solidFill>
                    <a:srgbClr val="F8F8F3"/>
                  </a:solidFill>
                  <a:latin typeface="Arial Bold"/>
                </a:rPr>
                <a:t>Apoio</a:t>
              </a:r>
              <a:r>
                <a:rPr lang="en-US" sz="5318" spc="159" dirty="0">
                  <a:solidFill>
                    <a:srgbClr val="F8F8F3"/>
                  </a:solidFill>
                  <a:latin typeface="Arial Bold"/>
                </a:rPr>
                <a:t> </a:t>
              </a:r>
              <a:r>
                <a:rPr lang="en-US" sz="5318" spc="159" dirty="0" err="1">
                  <a:solidFill>
                    <a:srgbClr val="F8F8F3"/>
                  </a:solidFill>
                  <a:latin typeface="Arial Bold"/>
                </a:rPr>
                <a:t>Institucional</a:t>
              </a:r>
              <a:endParaRPr lang="en-US" sz="5318" spc="159" dirty="0">
                <a:solidFill>
                  <a:srgbClr val="F8F8F3"/>
                </a:solidFill>
                <a:latin typeface="Arial Bold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5020207" y="8843601"/>
            <a:ext cx="2239093" cy="829397"/>
          </a:xfrm>
          <a:custGeom>
            <a:avLst/>
            <a:gdLst/>
            <a:ahLst/>
            <a:cxnLst/>
            <a:rect l="l" t="t" r="r" b="b"/>
            <a:pathLst>
              <a:path w="2239093" h="829397">
                <a:moveTo>
                  <a:pt x="0" y="0"/>
                </a:moveTo>
                <a:lnTo>
                  <a:pt x="2239093" y="0"/>
                </a:lnTo>
                <a:lnTo>
                  <a:pt x="2239093" y="829398"/>
                </a:lnTo>
                <a:lnTo>
                  <a:pt x="0" y="8293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TextBox 6"/>
          <p:cNvSpPr txBox="1"/>
          <p:nvPr/>
        </p:nvSpPr>
        <p:spPr>
          <a:xfrm>
            <a:off x="1242646" y="2698468"/>
            <a:ext cx="16227669" cy="480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ts val="4109"/>
              </a:lnSpc>
              <a:spcBef>
                <a:spcPct val="0"/>
              </a:spcBef>
            </a:pPr>
            <a:endParaRPr lang="en-US" sz="2935" u="none" strike="noStrike" dirty="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14538644" y="0"/>
            <a:ext cx="3749356" cy="237553"/>
            <a:chOff x="0" y="0"/>
            <a:chExt cx="987485" cy="6256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87485" cy="62565"/>
            </a:xfrm>
            <a:custGeom>
              <a:avLst/>
              <a:gdLst/>
              <a:ahLst/>
              <a:cxnLst/>
              <a:rect l="l" t="t" r="r" b="b"/>
              <a:pathLst>
                <a:path w="987485" h="62565">
                  <a:moveTo>
                    <a:pt x="31283" y="0"/>
                  </a:moveTo>
                  <a:lnTo>
                    <a:pt x="956202" y="0"/>
                  </a:lnTo>
                  <a:cubicBezTo>
                    <a:pt x="973479" y="0"/>
                    <a:pt x="987485" y="14006"/>
                    <a:pt x="987485" y="31283"/>
                  </a:cubicBezTo>
                  <a:lnTo>
                    <a:pt x="987485" y="31283"/>
                  </a:lnTo>
                  <a:cubicBezTo>
                    <a:pt x="987485" y="48560"/>
                    <a:pt x="973479" y="62565"/>
                    <a:pt x="956202" y="62565"/>
                  </a:cubicBezTo>
                  <a:lnTo>
                    <a:pt x="31283" y="62565"/>
                  </a:lnTo>
                  <a:cubicBezTo>
                    <a:pt x="14006" y="62565"/>
                    <a:pt x="0" y="48560"/>
                    <a:pt x="0" y="31283"/>
                  </a:cubicBezTo>
                  <a:lnTo>
                    <a:pt x="0" y="31283"/>
                  </a:lnTo>
                  <a:cubicBezTo>
                    <a:pt x="0" y="14006"/>
                    <a:pt x="14006" y="0"/>
                    <a:pt x="31283" y="0"/>
                  </a:cubicBezTo>
                  <a:close/>
                </a:path>
              </a:pathLst>
            </a:custGeom>
            <a:solidFill>
              <a:srgbClr val="B4CD31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987485" cy="1197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2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0" y="10003983"/>
            <a:ext cx="4328009" cy="283017"/>
            <a:chOff x="0" y="0"/>
            <a:chExt cx="1139887" cy="7453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139887" cy="74539"/>
            </a:xfrm>
            <a:custGeom>
              <a:avLst/>
              <a:gdLst/>
              <a:ahLst/>
              <a:cxnLst/>
              <a:rect l="l" t="t" r="r" b="b"/>
              <a:pathLst>
                <a:path w="1139887" h="74539">
                  <a:moveTo>
                    <a:pt x="37270" y="0"/>
                  </a:moveTo>
                  <a:lnTo>
                    <a:pt x="1102617" y="0"/>
                  </a:lnTo>
                  <a:cubicBezTo>
                    <a:pt x="1123201" y="0"/>
                    <a:pt x="1139887" y="16686"/>
                    <a:pt x="1139887" y="37270"/>
                  </a:cubicBezTo>
                  <a:lnTo>
                    <a:pt x="1139887" y="37270"/>
                  </a:lnTo>
                  <a:cubicBezTo>
                    <a:pt x="1139887" y="47154"/>
                    <a:pt x="1135960" y="56634"/>
                    <a:pt x="1128971" y="63623"/>
                  </a:cubicBezTo>
                  <a:cubicBezTo>
                    <a:pt x="1121982" y="70613"/>
                    <a:pt x="1112502" y="74539"/>
                    <a:pt x="1102617" y="74539"/>
                  </a:cubicBezTo>
                  <a:lnTo>
                    <a:pt x="37270" y="74539"/>
                  </a:lnTo>
                  <a:cubicBezTo>
                    <a:pt x="16686" y="74539"/>
                    <a:pt x="0" y="57853"/>
                    <a:pt x="0" y="37270"/>
                  </a:cubicBezTo>
                  <a:lnTo>
                    <a:pt x="0" y="37270"/>
                  </a:lnTo>
                  <a:cubicBezTo>
                    <a:pt x="0" y="16686"/>
                    <a:pt x="16686" y="0"/>
                    <a:pt x="37270" y="0"/>
                  </a:cubicBezTo>
                  <a:close/>
                </a:path>
              </a:pathLst>
            </a:custGeom>
            <a:solidFill>
              <a:srgbClr val="B4CD31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57150"/>
              <a:ext cx="1139887" cy="1316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2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 rot="-5400000">
            <a:off x="501162" y="3254994"/>
            <a:ext cx="844062" cy="211015"/>
          </a:xfrm>
          <a:custGeom>
            <a:avLst/>
            <a:gdLst/>
            <a:ahLst/>
            <a:cxnLst/>
            <a:rect l="l" t="t" r="r" b="b"/>
            <a:pathLst>
              <a:path w="844062" h="211015">
                <a:moveTo>
                  <a:pt x="0" y="0"/>
                </a:moveTo>
                <a:lnTo>
                  <a:pt x="844061" y="0"/>
                </a:lnTo>
                <a:lnTo>
                  <a:pt x="844061" y="211016"/>
                </a:lnTo>
                <a:lnTo>
                  <a:pt x="0" y="2110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4" name="AutoShape 14"/>
          <p:cNvSpPr/>
          <p:nvPr/>
        </p:nvSpPr>
        <p:spPr>
          <a:xfrm flipV="1">
            <a:off x="916049" y="4223325"/>
            <a:ext cx="14288" cy="2075717"/>
          </a:xfrm>
          <a:prstGeom prst="line">
            <a:avLst/>
          </a:prstGeom>
          <a:ln w="28575" cap="rnd">
            <a:solidFill>
              <a:srgbClr val="D9D9D9">
                <a:alpha val="74902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CEC806A3-8B0C-13F7-262D-392EB1E92F85}"/>
              </a:ext>
            </a:extLst>
          </p:cNvPr>
          <p:cNvSpPr txBox="1"/>
          <p:nvPr/>
        </p:nvSpPr>
        <p:spPr>
          <a:xfrm>
            <a:off x="2472028" y="5101495"/>
            <a:ext cx="2419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Reuniões de CRESEMS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F918B80E-067C-5A55-EA53-5DDCBF22FCBC}"/>
              </a:ext>
            </a:extLst>
          </p:cNvPr>
          <p:cNvSpPr txBox="1"/>
          <p:nvPr/>
        </p:nvSpPr>
        <p:spPr>
          <a:xfrm>
            <a:off x="8481426" y="4904571"/>
            <a:ext cx="1750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Reuniões de CIR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E8FBE274-A5C6-D1C3-C687-CA15CEBEB1A6}"/>
              </a:ext>
            </a:extLst>
          </p:cNvPr>
          <p:cNvSpPr txBox="1"/>
          <p:nvPr/>
        </p:nvSpPr>
        <p:spPr>
          <a:xfrm>
            <a:off x="13244941" y="4849063"/>
            <a:ext cx="3550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Visitas técnicas e orientações locais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115847A1-FEFB-CDEB-ADC5-391B69AC00DF}"/>
              </a:ext>
            </a:extLst>
          </p:cNvPr>
          <p:cNvSpPr txBox="1"/>
          <p:nvPr/>
        </p:nvSpPr>
        <p:spPr>
          <a:xfrm>
            <a:off x="12169461" y="7765206"/>
            <a:ext cx="3475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Visitas técnicas interinstitucionais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BBAF2BD2-EEFB-4F16-BEA4-92D7C9AE1ADA}"/>
              </a:ext>
            </a:extLst>
          </p:cNvPr>
          <p:cNvSpPr txBox="1"/>
          <p:nvPr/>
        </p:nvSpPr>
        <p:spPr>
          <a:xfrm>
            <a:off x="4718986" y="7821587"/>
            <a:ext cx="5524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Apoio em discussões regionais do PRI e outros assuntos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38AEECE1-5067-34B2-E6FC-D3B878387F09}"/>
              </a:ext>
            </a:extLst>
          </p:cNvPr>
          <p:cNvSpPr txBox="1"/>
          <p:nvPr/>
        </p:nvSpPr>
        <p:spPr>
          <a:xfrm>
            <a:off x="817686" y="8496300"/>
            <a:ext cx="142025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/>
              <a:t>Foram contabilizadas </a:t>
            </a:r>
            <a:r>
              <a:rPr lang="pt-BR" sz="3200" b="1" dirty="0"/>
              <a:t>683 </a:t>
            </a:r>
            <a:r>
              <a:rPr lang="pt-BR" sz="3200" dirty="0"/>
              <a:t>registros de participações dos apoiadores. Destes destacam-se </a:t>
            </a:r>
            <a:r>
              <a:rPr lang="pt-BR" sz="3200" b="1" dirty="0"/>
              <a:t>75 </a:t>
            </a:r>
            <a:r>
              <a:rPr lang="pt-BR" sz="3200" dirty="0"/>
              <a:t>reuniões de CIR e </a:t>
            </a:r>
            <a:r>
              <a:rPr lang="pt-BR" sz="3200" b="1" dirty="0"/>
              <a:t>71 </a:t>
            </a:r>
            <a:r>
              <a:rPr lang="pt-BR" sz="3200" dirty="0"/>
              <a:t>reuniões de CRESEMS.</a:t>
            </a:r>
          </a:p>
        </p:txBody>
      </p:sp>
      <p:pic>
        <p:nvPicPr>
          <p:cNvPr id="18" name="Imagem 17" descr="Grupo de pessoas sentadas em cadeiras&#10;&#10;Descrição gerada automaticamente com confiança média">
            <a:extLst>
              <a:ext uri="{FF2B5EF4-FFF2-40B4-BE49-F238E27FC236}">
                <a16:creationId xmlns:a16="http://schemas.microsoft.com/office/drawing/2014/main" id="{BAE9A999-99A6-3532-EC84-3B3EB998B3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8" t="34492" r="7834"/>
          <a:stretch/>
        </p:blipFill>
        <p:spPr>
          <a:xfrm>
            <a:off x="1613089" y="2504310"/>
            <a:ext cx="4348341" cy="25849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Imagem 20" descr="Grupo de pessoas sentadas em uma sala&#10;&#10;Descrição gerada automaticamente com confiança média">
            <a:extLst>
              <a:ext uri="{FF2B5EF4-FFF2-40B4-BE49-F238E27FC236}">
                <a16:creationId xmlns:a16="http://schemas.microsoft.com/office/drawing/2014/main" id="{A1D9E18D-A99D-5A7F-2319-33880124DB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96"/>
          <a:stretch/>
        </p:blipFill>
        <p:spPr>
          <a:xfrm>
            <a:off x="6766354" y="2502578"/>
            <a:ext cx="5061565" cy="25260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Imagem 23" descr="Interface gráfica do usuário, Texto, Aplicativo, Word&#10;&#10;Descrição gerada automaticamente">
            <a:extLst>
              <a:ext uri="{FF2B5EF4-FFF2-40B4-BE49-F238E27FC236}">
                <a16:creationId xmlns:a16="http://schemas.microsoft.com/office/drawing/2014/main" id="{3FB1B192-626D-95DC-0833-456DCE9E1D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7015" y="2435617"/>
            <a:ext cx="4392557" cy="24689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" name="Imagem 32" descr="Pessoas sentadas em uma sala&#10;&#10;Descrição gerada automaticamente">
            <a:extLst>
              <a:ext uri="{FF2B5EF4-FFF2-40B4-BE49-F238E27FC236}">
                <a16:creationId xmlns:a16="http://schemas.microsoft.com/office/drawing/2014/main" id="{25387E7F-2B98-15EF-34B1-DDC71443134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65"/>
          <a:stretch/>
        </p:blipFill>
        <p:spPr>
          <a:xfrm>
            <a:off x="2693579" y="5468609"/>
            <a:ext cx="4395963" cy="23551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Imagem 34" descr="Grupo de pessoas sentadas ao redor de uma mesa&#10;&#10;Descrição gerada automaticamente">
            <a:extLst>
              <a:ext uri="{FF2B5EF4-FFF2-40B4-BE49-F238E27FC236}">
                <a16:creationId xmlns:a16="http://schemas.microsoft.com/office/drawing/2014/main" id="{6248C579-429A-54EE-AEDF-A5FCB255E4A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45"/>
          <a:stretch/>
        </p:blipFill>
        <p:spPr>
          <a:xfrm>
            <a:off x="7395579" y="5466391"/>
            <a:ext cx="3921800" cy="2298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" name="Imagem 36" descr="Multidão de pessoas&#10;&#10;Descrição gerada automaticamente com confiança média">
            <a:extLst>
              <a:ext uri="{FF2B5EF4-FFF2-40B4-BE49-F238E27FC236}">
                <a16:creationId xmlns:a16="http://schemas.microsoft.com/office/drawing/2014/main" id="{F6BF583D-7717-3592-E46D-AE732426C3F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83"/>
          <a:stretch/>
        </p:blipFill>
        <p:spPr>
          <a:xfrm>
            <a:off x="11709156" y="5443829"/>
            <a:ext cx="4224482" cy="2379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354896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2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23640" y="648814"/>
            <a:ext cx="14862285" cy="1598371"/>
            <a:chOff x="0" y="0"/>
            <a:chExt cx="19816380" cy="2131161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19816380" cy="2131161"/>
            </a:xfrm>
            <a:prstGeom prst="rect">
              <a:avLst/>
            </a:prstGeom>
            <a:solidFill>
              <a:srgbClr val="176B92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600789" y="421056"/>
              <a:ext cx="17026545" cy="10697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6381"/>
                </a:lnSpc>
              </a:pPr>
              <a:r>
                <a:rPr lang="en-US" sz="5318" spc="159" dirty="0" err="1">
                  <a:solidFill>
                    <a:srgbClr val="F8F8F3"/>
                  </a:solidFill>
                  <a:latin typeface="Arial Bold"/>
                </a:rPr>
                <a:t>Gestão</a:t>
              </a:r>
              <a:r>
                <a:rPr lang="en-US" sz="5318" spc="159" dirty="0">
                  <a:solidFill>
                    <a:srgbClr val="F8F8F3"/>
                  </a:solidFill>
                  <a:latin typeface="Arial Bold"/>
                </a:rPr>
                <a:t> </a:t>
              </a:r>
              <a:r>
                <a:rPr lang="en-US" sz="5318" spc="159" dirty="0" err="1">
                  <a:solidFill>
                    <a:srgbClr val="F8F8F3"/>
                  </a:solidFill>
                  <a:latin typeface="Arial Bold"/>
                </a:rPr>
                <a:t>Colegiada</a:t>
              </a:r>
              <a:endParaRPr lang="en-US" sz="5318" spc="159" dirty="0">
                <a:solidFill>
                  <a:srgbClr val="F8F8F3"/>
                </a:solidFill>
                <a:latin typeface="Arial Bold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5158280" y="9086377"/>
            <a:ext cx="2239093" cy="829397"/>
          </a:xfrm>
          <a:custGeom>
            <a:avLst/>
            <a:gdLst/>
            <a:ahLst/>
            <a:cxnLst/>
            <a:rect l="l" t="t" r="r" b="b"/>
            <a:pathLst>
              <a:path w="2239093" h="829397">
                <a:moveTo>
                  <a:pt x="0" y="0"/>
                </a:moveTo>
                <a:lnTo>
                  <a:pt x="2239093" y="0"/>
                </a:lnTo>
                <a:lnTo>
                  <a:pt x="2239093" y="829398"/>
                </a:lnTo>
                <a:lnTo>
                  <a:pt x="0" y="8293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TextBox 6"/>
          <p:cNvSpPr txBox="1"/>
          <p:nvPr/>
        </p:nvSpPr>
        <p:spPr>
          <a:xfrm>
            <a:off x="1242646" y="2698468"/>
            <a:ext cx="16227669" cy="480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ts val="4109"/>
              </a:lnSpc>
              <a:spcBef>
                <a:spcPct val="0"/>
              </a:spcBef>
            </a:pPr>
            <a:endParaRPr lang="en-US" sz="2935" u="none" strike="noStrike" dirty="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14538644" y="0"/>
            <a:ext cx="3749356" cy="237553"/>
            <a:chOff x="0" y="0"/>
            <a:chExt cx="987485" cy="6256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87485" cy="62565"/>
            </a:xfrm>
            <a:custGeom>
              <a:avLst/>
              <a:gdLst/>
              <a:ahLst/>
              <a:cxnLst/>
              <a:rect l="l" t="t" r="r" b="b"/>
              <a:pathLst>
                <a:path w="987485" h="62565">
                  <a:moveTo>
                    <a:pt x="31283" y="0"/>
                  </a:moveTo>
                  <a:lnTo>
                    <a:pt x="956202" y="0"/>
                  </a:lnTo>
                  <a:cubicBezTo>
                    <a:pt x="973479" y="0"/>
                    <a:pt x="987485" y="14006"/>
                    <a:pt x="987485" y="31283"/>
                  </a:cubicBezTo>
                  <a:lnTo>
                    <a:pt x="987485" y="31283"/>
                  </a:lnTo>
                  <a:cubicBezTo>
                    <a:pt x="987485" y="48560"/>
                    <a:pt x="973479" y="62565"/>
                    <a:pt x="956202" y="62565"/>
                  </a:cubicBezTo>
                  <a:lnTo>
                    <a:pt x="31283" y="62565"/>
                  </a:lnTo>
                  <a:cubicBezTo>
                    <a:pt x="14006" y="62565"/>
                    <a:pt x="0" y="48560"/>
                    <a:pt x="0" y="31283"/>
                  </a:cubicBezTo>
                  <a:lnTo>
                    <a:pt x="0" y="31283"/>
                  </a:lnTo>
                  <a:cubicBezTo>
                    <a:pt x="0" y="14006"/>
                    <a:pt x="14006" y="0"/>
                    <a:pt x="31283" y="0"/>
                  </a:cubicBezTo>
                  <a:close/>
                </a:path>
              </a:pathLst>
            </a:custGeom>
            <a:solidFill>
              <a:srgbClr val="B4CD31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987485" cy="1197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2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0" y="10003983"/>
            <a:ext cx="4328009" cy="283017"/>
            <a:chOff x="0" y="0"/>
            <a:chExt cx="1139887" cy="7453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139887" cy="74539"/>
            </a:xfrm>
            <a:custGeom>
              <a:avLst/>
              <a:gdLst/>
              <a:ahLst/>
              <a:cxnLst/>
              <a:rect l="l" t="t" r="r" b="b"/>
              <a:pathLst>
                <a:path w="1139887" h="74539">
                  <a:moveTo>
                    <a:pt x="37270" y="0"/>
                  </a:moveTo>
                  <a:lnTo>
                    <a:pt x="1102617" y="0"/>
                  </a:lnTo>
                  <a:cubicBezTo>
                    <a:pt x="1123201" y="0"/>
                    <a:pt x="1139887" y="16686"/>
                    <a:pt x="1139887" y="37270"/>
                  </a:cubicBezTo>
                  <a:lnTo>
                    <a:pt x="1139887" y="37270"/>
                  </a:lnTo>
                  <a:cubicBezTo>
                    <a:pt x="1139887" y="47154"/>
                    <a:pt x="1135960" y="56634"/>
                    <a:pt x="1128971" y="63623"/>
                  </a:cubicBezTo>
                  <a:cubicBezTo>
                    <a:pt x="1121982" y="70613"/>
                    <a:pt x="1112502" y="74539"/>
                    <a:pt x="1102617" y="74539"/>
                  </a:cubicBezTo>
                  <a:lnTo>
                    <a:pt x="37270" y="74539"/>
                  </a:lnTo>
                  <a:cubicBezTo>
                    <a:pt x="16686" y="74539"/>
                    <a:pt x="0" y="57853"/>
                    <a:pt x="0" y="37270"/>
                  </a:cubicBezTo>
                  <a:lnTo>
                    <a:pt x="0" y="37270"/>
                  </a:lnTo>
                  <a:cubicBezTo>
                    <a:pt x="0" y="16686"/>
                    <a:pt x="16686" y="0"/>
                    <a:pt x="37270" y="0"/>
                  </a:cubicBezTo>
                  <a:close/>
                </a:path>
              </a:pathLst>
            </a:custGeom>
            <a:solidFill>
              <a:srgbClr val="B4CD31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57150"/>
              <a:ext cx="1139887" cy="1316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2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 rot="-5400000">
            <a:off x="501162" y="3254994"/>
            <a:ext cx="844062" cy="211015"/>
          </a:xfrm>
          <a:custGeom>
            <a:avLst/>
            <a:gdLst/>
            <a:ahLst/>
            <a:cxnLst/>
            <a:rect l="l" t="t" r="r" b="b"/>
            <a:pathLst>
              <a:path w="844062" h="211015">
                <a:moveTo>
                  <a:pt x="0" y="0"/>
                </a:moveTo>
                <a:lnTo>
                  <a:pt x="844061" y="0"/>
                </a:lnTo>
                <a:lnTo>
                  <a:pt x="844061" y="211016"/>
                </a:lnTo>
                <a:lnTo>
                  <a:pt x="0" y="2110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4" name="AutoShape 14"/>
          <p:cNvSpPr/>
          <p:nvPr/>
        </p:nvSpPr>
        <p:spPr>
          <a:xfrm flipV="1">
            <a:off x="916049" y="4223325"/>
            <a:ext cx="14288" cy="2075717"/>
          </a:xfrm>
          <a:prstGeom prst="line">
            <a:avLst/>
          </a:prstGeom>
          <a:ln w="28575" cap="rnd">
            <a:solidFill>
              <a:srgbClr val="D9D9D9">
                <a:alpha val="74902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CEC806A3-8B0C-13F7-262D-392EB1E92F85}"/>
              </a:ext>
            </a:extLst>
          </p:cNvPr>
          <p:cNvSpPr txBox="1"/>
          <p:nvPr/>
        </p:nvSpPr>
        <p:spPr>
          <a:xfrm>
            <a:off x="2390776" y="6632823"/>
            <a:ext cx="2419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Reuniões de CIB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F918B80E-067C-5A55-EA53-5DDCBF22FCBC}"/>
              </a:ext>
            </a:extLst>
          </p:cNvPr>
          <p:cNvSpPr txBox="1"/>
          <p:nvPr/>
        </p:nvSpPr>
        <p:spPr>
          <a:xfrm>
            <a:off x="8458083" y="6632823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Assembleias do </a:t>
            </a:r>
            <a:r>
              <a:rPr lang="pt-BR" dirty="0" err="1"/>
              <a:t>Cosems</a:t>
            </a:r>
            <a:endParaRPr lang="pt-BR" dirty="0"/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E8FBE274-A5C6-D1C3-C687-CA15CEBEB1A6}"/>
              </a:ext>
            </a:extLst>
          </p:cNvPr>
          <p:cNvSpPr txBox="1"/>
          <p:nvPr/>
        </p:nvSpPr>
        <p:spPr>
          <a:xfrm>
            <a:off x="14300027" y="6566837"/>
            <a:ext cx="1775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Reuniões de CIT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BBAF2BD2-EEFB-4F16-BEA4-92D7C9AE1ADA}"/>
              </a:ext>
            </a:extLst>
          </p:cNvPr>
          <p:cNvSpPr txBox="1"/>
          <p:nvPr/>
        </p:nvSpPr>
        <p:spPr>
          <a:xfrm>
            <a:off x="5105400" y="9187916"/>
            <a:ext cx="7896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Discussões temáticas, grupos técnicos, grupos, comissões e comitês de governança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38AEECE1-5067-34B2-E6FC-D3B878387F09}"/>
              </a:ext>
            </a:extLst>
          </p:cNvPr>
          <p:cNvSpPr txBox="1"/>
          <p:nvPr/>
        </p:nvSpPr>
        <p:spPr>
          <a:xfrm>
            <a:off x="1066232" y="2500125"/>
            <a:ext cx="162276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/>
              <a:t>Nesta diretriz foram contabilizados </a:t>
            </a:r>
            <a:r>
              <a:rPr lang="pt-BR" sz="3200" b="1" dirty="0"/>
              <a:t>448 </a:t>
            </a:r>
            <a:r>
              <a:rPr lang="pt-BR" sz="3200" dirty="0"/>
              <a:t>registros de participação dos membros da equipe técnica. Destacam-se as reuniões de </a:t>
            </a:r>
            <a:r>
              <a:rPr lang="pt-BR" sz="3200" dirty="0" err="1"/>
              <a:t>Cosems</a:t>
            </a:r>
            <a:r>
              <a:rPr lang="pt-BR" sz="3200" dirty="0"/>
              <a:t>, CIB, Grupos Técnicos, Comissões e Comitês de Governança, reuniões interinstitucionais, entre outras. </a:t>
            </a:r>
          </a:p>
        </p:txBody>
      </p:sp>
      <p:pic>
        <p:nvPicPr>
          <p:cNvPr id="16" name="Imagem 15" descr="Auditório com pessoas sentadas&#10;&#10;Descrição gerada automaticamente">
            <a:extLst>
              <a:ext uri="{FF2B5EF4-FFF2-40B4-BE49-F238E27FC236}">
                <a16:creationId xmlns:a16="http://schemas.microsoft.com/office/drawing/2014/main" id="{6077916D-8436-6444-A502-8A178C7A8E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32"/>
          <a:stretch/>
        </p:blipFill>
        <p:spPr>
          <a:xfrm>
            <a:off x="1217019" y="4028995"/>
            <a:ext cx="4767049" cy="2637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Imagem 19" descr="Auditório com pessoas sentadas&#10;&#10;Descrição gerada automaticamente">
            <a:extLst>
              <a:ext uri="{FF2B5EF4-FFF2-40B4-BE49-F238E27FC236}">
                <a16:creationId xmlns:a16="http://schemas.microsoft.com/office/drawing/2014/main" id="{1C91A976-0C94-0EEC-B996-FB6D0CC115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30"/>
          <a:stretch/>
        </p:blipFill>
        <p:spPr>
          <a:xfrm>
            <a:off x="6302375" y="4069785"/>
            <a:ext cx="6305719" cy="25902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Imagem 22" descr="Homem em cima de uma mesa&#10;&#10;Descrição gerada automaticamente com confiança média">
            <a:extLst>
              <a:ext uri="{FF2B5EF4-FFF2-40B4-BE49-F238E27FC236}">
                <a16:creationId xmlns:a16="http://schemas.microsoft.com/office/drawing/2014/main" id="{0778F3D5-BC69-0756-6F53-06F39CCB61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28"/>
          <a:stretch/>
        </p:blipFill>
        <p:spPr>
          <a:xfrm>
            <a:off x="12813533" y="4082603"/>
            <a:ext cx="4612273" cy="25502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Imagem 25" descr="Tela de computador com foto de homens&#10;&#10;Descrição gerada automaticamente">
            <a:extLst>
              <a:ext uri="{FF2B5EF4-FFF2-40B4-BE49-F238E27FC236}">
                <a16:creationId xmlns:a16="http://schemas.microsoft.com/office/drawing/2014/main" id="{DCD1B5B3-3A7A-812E-ADCA-EAFC1835DC0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588" y="7002155"/>
            <a:ext cx="2877023" cy="21577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" name="Imagem 33" descr="Grupo de pessoas sentadas em uma sala&#10;&#10;Descrição gerada automaticamente com confiança média">
            <a:extLst>
              <a:ext uri="{FF2B5EF4-FFF2-40B4-BE49-F238E27FC236}">
                <a16:creationId xmlns:a16="http://schemas.microsoft.com/office/drawing/2014/main" id="{BE46D05D-37CE-E8F7-0EE0-34CE2E1F4A8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62"/>
          <a:stretch/>
        </p:blipFill>
        <p:spPr>
          <a:xfrm>
            <a:off x="4630127" y="7031296"/>
            <a:ext cx="3344495" cy="20550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" name="Imagem 37" descr="Pessoas assistindo mulher jogando vídeo game&#10;&#10;Descrição gerada automaticamente com confiança baixa">
            <a:extLst>
              <a:ext uri="{FF2B5EF4-FFF2-40B4-BE49-F238E27FC236}">
                <a16:creationId xmlns:a16="http://schemas.microsoft.com/office/drawing/2014/main" id="{F5333D7D-158F-83F4-9DF8-E23B8A07F11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85"/>
          <a:stretch/>
        </p:blipFill>
        <p:spPr>
          <a:xfrm>
            <a:off x="8271138" y="7082099"/>
            <a:ext cx="1748929" cy="20162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" name="Imagem 39" descr="Grupo de pessoas sentadas em frente a televisão&#10;&#10;Descrição gerada automaticamente">
            <a:extLst>
              <a:ext uri="{FF2B5EF4-FFF2-40B4-BE49-F238E27FC236}">
                <a16:creationId xmlns:a16="http://schemas.microsoft.com/office/drawing/2014/main" id="{DCE4605B-CCD1-4E16-D047-1A62A3AB292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32"/>
          <a:stretch/>
        </p:blipFill>
        <p:spPr>
          <a:xfrm>
            <a:off x="10515600" y="7144081"/>
            <a:ext cx="3543300" cy="18922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2" name="Imagem 41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2DB718E3-5573-B07C-62B6-B3E0FF8530A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6185" y="7184896"/>
            <a:ext cx="3456329" cy="1851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642357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2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23640" y="648814"/>
            <a:ext cx="14862285" cy="1598371"/>
            <a:chOff x="0" y="0"/>
            <a:chExt cx="19816380" cy="2131161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19816380" cy="2131161"/>
            </a:xfrm>
            <a:prstGeom prst="rect">
              <a:avLst/>
            </a:prstGeom>
            <a:solidFill>
              <a:srgbClr val="176B92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600789" y="421056"/>
              <a:ext cx="17026545" cy="10697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6381"/>
                </a:lnSpc>
              </a:pPr>
              <a:r>
                <a:rPr lang="en-US" sz="5318" spc="159" dirty="0" err="1">
                  <a:solidFill>
                    <a:srgbClr val="F8F8F3"/>
                  </a:solidFill>
                  <a:latin typeface="Arial Bold"/>
                </a:rPr>
                <a:t>Gestão</a:t>
              </a:r>
              <a:r>
                <a:rPr lang="en-US" sz="5318" spc="159" dirty="0">
                  <a:solidFill>
                    <a:srgbClr val="F8F8F3"/>
                  </a:solidFill>
                  <a:latin typeface="Arial Bold"/>
                </a:rPr>
                <a:t> </a:t>
              </a:r>
              <a:r>
                <a:rPr lang="en-US" sz="5318" spc="159" dirty="0" err="1">
                  <a:solidFill>
                    <a:srgbClr val="F8F8F3"/>
                  </a:solidFill>
                  <a:latin typeface="Arial Bold"/>
                </a:rPr>
                <a:t>Organizacional</a:t>
              </a:r>
              <a:endParaRPr lang="en-US" sz="5318" spc="159" dirty="0">
                <a:solidFill>
                  <a:srgbClr val="F8F8F3"/>
                </a:solidFill>
                <a:latin typeface="Arial Bold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5158280" y="9086377"/>
            <a:ext cx="2239093" cy="829397"/>
          </a:xfrm>
          <a:custGeom>
            <a:avLst/>
            <a:gdLst/>
            <a:ahLst/>
            <a:cxnLst/>
            <a:rect l="l" t="t" r="r" b="b"/>
            <a:pathLst>
              <a:path w="2239093" h="829397">
                <a:moveTo>
                  <a:pt x="0" y="0"/>
                </a:moveTo>
                <a:lnTo>
                  <a:pt x="2239093" y="0"/>
                </a:lnTo>
                <a:lnTo>
                  <a:pt x="2239093" y="829398"/>
                </a:lnTo>
                <a:lnTo>
                  <a:pt x="0" y="8293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TextBox 6"/>
          <p:cNvSpPr txBox="1"/>
          <p:nvPr/>
        </p:nvSpPr>
        <p:spPr>
          <a:xfrm>
            <a:off x="1242646" y="2698468"/>
            <a:ext cx="16227669" cy="480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ts val="4109"/>
              </a:lnSpc>
              <a:spcBef>
                <a:spcPct val="0"/>
              </a:spcBef>
            </a:pPr>
            <a:endParaRPr lang="en-US" sz="2935" u="none" strike="noStrike" dirty="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14538644" y="0"/>
            <a:ext cx="3749356" cy="237553"/>
            <a:chOff x="0" y="0"/>
            <a:chExt cx="987485" cy="6256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87485" cy="62565"/>
            </a:xfrm>
            <a:custGeom>
              <a:avLst/>
              <a:gdLst/>
              <a:ahLst/>
              <a:cxnLst/>
              <a:rect l="l" t="t" r="r" b="b"/>
              <a:pathLst>
                <a:path w="987485" h="62565">
                  <a:moveTo>
                    <a:pt x="31283" y="0"/>
                  </a:moveTo>
                  <a:lnTo>
                    <a:pt x="956202" y="0"/>
                  </a:lnTo>
                  <a:cubicBezTo>
                    <a:pt x="973479" y="0"/>
                    <a:pt x="987485" y="14006"/>
                    <a:pt x="987485" y="31283"/>
                  </a:cubicBezTo>
                  <a:lnTo>
                    <a:pt x="987485" y="31283"/>
                  </a:lnTo>
                  <a:cubicBezTo>
                    <a:pt x="987485" y="48560"/>
                    <a:pt x="973479" y="62565"/>
                    <a:pt x="956202" y="62565"/>
                  </a:cubicBezTo>
                  <a:lnTo>
                    <a:pt x="31283" y="62565"/>
                  </a:lnTo>
                  <a:cubicBezTo>
                    <a:pt x="14006" y="62565"/>
                    <a:pt x="0" y="48560"/>
                    <a:pt x="0" y="31283"/>
                  </a:cubicBezTo>
                  <a:lnTo>
                    <a:pt x="0" y="31283"/>
                  </a:lnTo>
                  <a:cubicBezTo>
                    <a:pt x="0" y="14006"/>
                    <a:pt x="14006" y="0"/>
                    <a:pt x="31283" y="0"/>
                  </a:cubicBezTo>
                  <a:close/>
                </a:path>
              </a:pathLst>
            </a:custGeom>
            <a:solidFill>
              <a:srgbClr val="B4CD31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987485" cy="1197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2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0" y="10003983"/>
            <a:ext cx="4328009" cy="283017"/>
            <a:chOff x="0" y="0"/>
            <a:chExt cx="1139887" cy="7453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139887" cy="74539"/>
            </a:xfrm>
            <a:custGeom>
              <a:avLst/>
              <a:gdLst/>
              <a:ahLst/>
              <a:cxnLst/>
              <a:rect l="l" t="t" r="r" b="b"/>
              <a:pathLst>
                <a:path w="1139887" h="74539">
                  <a:moveTo>
                    <a:pt x="37270" y="0"/>
                  </a:moveTo>
                  <a:lnTo>
                    <a:pt x="1102617" y="0"/>
                  </a:lnTo>
                  <a:cubicBezTo>
                    <a:pt x="1123201" y="0"/>
                    <a:pt x="1139887" y="16686"/>
                    <a:pt x="1139887" y="37270"/>
                  </a:cubicBezTo>
                  <a:lnTo>
                    <a:pt x="1139887" y="37270"/>
                  </a:lnTo>
                  <a:cubicBezTo>
                    <a:pt x="1139887" y="47154"/>
                    <a:pt x="1135960" y="56634"/>
                    <a:pt x="1128971" y="63623"/>
                  </a:cubicBezTo>
                  <a:cubicBezTo>
                    <a:pt x="1121982" y="70613"/>
                    <a:pt x="1112502" y="74539"/>
                    <a:pt x="1102617" y="74539"/>
                  </a:cubicBezTo>
                  <a:lnTo>
                    <a:pt x="37270" y="74539"/>
                  </a:lnTo>
                  <a:cubicBezTo>
                    <a:pt x="16686" y="74539"/>
                    <a:pt x="0" y="57853"/>
                    <a:pt x="0" y="37270"/>
                  </a:cubicBezTo>
                  <a:lnTo>
                    <a:pt x="0" y="37270"/>
                  </a:lnTo>
                  <a:cubicBezTo>
                    <a:pt x="0" y="16686"/>
                    <a:pt x="16686" y="0"/>
                    <a:pt x="37270" y="0"/>
                  </a:cubicBezTo>
                  <a:close/>
                </a:path>
              </a:pathLst>
            </a:custGeom>
            <a:solidFill>
              <a:srgbClr val="B4CD31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57150"/>
              <a:ext cx="1139887" cy="1316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2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 rot="-5400000">
            <a:off x="501162" y="3254994"/>
            <a:ext cx="844062" cy="211015"/>
          </a:xfrm>
          <a:custGeom>
            <a:avLst/>
            <a:gdLst/>
            <a:ahLst/>
            <a:cxnLst/>
            <a:rect l="l" t="t" r="r" b="b"/>
            <a:pathLst>
              <a:path w="844062" h="211015">
                <a:moveTo>
                  <a:pt x="0" y="0"/>
                </a:moveTo>
                <a:lnTo>
                  <a:pt x="844061" y="0"/>
                </a:lnTo>
                <a:lnTo>
                  <a:pt x="844061" y="211016"/>
                </a:lnTo>
                <a:lnTo>
                  <a:pt x="0" y="2110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4" name="AutoShape 14"/>
          <p:cNvSpPr/>
          <p:nvPr/>
        </p:nvSpPr>
        <p:spPr>
          <a:xfrm flipV="1">
            <a:off x="916049" y="4223325"/>
            <a:ext cx="14288" cy="2075717"/>
          </a:xfrm>
          <a:prstGeom prst="line">
            <a:avLst/>
          </a:prstGeom>
          <a:ln w="28575" cap="rnd">
            <a:solidFill>
              <a:srgbClr val="D9D9D9">
                <a:alpha val="74902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38AEECE1-5067-34B2-E6FC-D3B878387F09}"/>
              </a:ext>
            </a:extLst>
          </p:cNvPr>
          <p:cNvSpPr txBox="1"/>
          <p:nvPr/>
        </p:nvSpPr>
        <p:spPr>
          <a:xfrm>
            <a:off x="2514600" y="3238500"/>
            <a:ext cx="1264368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/>
              <a:t>As ações previstas nesta diretriz não são contabilizadas por estarem relacionadas a viabilização das ações das demais diretrizes. Visam </a:t>
            </a:r>
            <a:r>
              <a:rPr lang="pt-BR" sz="32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garantia da </a:t>
            </a:r>
            <a:r>
              <a:rPr lang="pt-BR" sz="32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ato"/>
              </a:rPr>
              <a:t>m</a:t>
            </a:r>
            <a:r>
              <a:rPr kumimoji="0" lang="pt-BR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tx2">
                    <a:lumMod val="2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ato"/>
              </a:rPr>
              <a:t>anutenção</a:t>
            </a:r>
            <a:r>
              <a:rPr kumimoji="0" lang="pt-BR" sz="3200" b="0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2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ato"/>
              </a:rPr>
              <a:t> do funcionamento do </a:t>
            </a:r>
            <a:r>
              <a:rPr kumimoji="0" lang="pt-BR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tx2">
                    <a:lumMod val="2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ato"/>
              </a:rPr>
              <a:t>Cosems</a:t>
            </a:r>
            <a:r>
              <a:rPr kumimoji="0" lang="pt-BR" sz="3200" b="0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2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ato"/>
              </a:rPr>
              <a:t> para o apoio institucional; organização do processo de trabalho; gestão das normas e rotinas da instituição; gestão logística, entre outros processos.</a:t>
            </a:r>
          </a:p>
          <a:p>
            <a:endParaRPr lang="pt-BR" sz="3200" kern="0" dirty="0">
              <a:solidFill>
                <a:schemeClr val="tx2">
                  <a:lumMod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Lato"/>
            </a:endParaRPr>
          </a:p>
          <a:p>
            <a:r>
              <a:rPr kumimoji="0" lang="pt-BR" sz="3200" b="0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2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ato"/>
              </a:rPr>
              <a:t>Destaca-se, neste quadrimestre a realização do processo seletivo e a manutenção de contratos de apoiadores para todas as regiões de saúde do estado.  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3060965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53951" y="6954065"/>
            <a:ext cx="5421286" cy="1144455"/>
            <a:chOff x="0" y="0"/>
            <a:chExt cx="1427828" cy="73728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7828" cy="737288"/>
            </a:xfrm>
            <a:custGeom>
              <a:avLst/>
              <a:gdLst/>
              <a:ahLst/>
              <a:cxnLst/>
              <a:rect l="l" t="t" r="r" b="b"/>
              <a:pathLst>
                <a:path w="1427828" h="737288">
                  <a:moveTo>
                    <a:pt x="72831" y="0"/>
                  </a:moveTo>
                  <a:lnTo>
                    <a:pt x="1354997" y="0"/>
                  </a:lnTo>
                  <a:cubicBezTo>
                    <a:pt x="1374313" y="0"/>
                    <a:pt x="1392838" y="7673"/>
                    <a:pt x="1406497" y="21332"/>
                  </a:cubicBezTo>
                  <a:cubicBezTo>
                    <a:pt x="1420155" y="34990"/>
                    <a:pt x="1427828" y="53515"/>
                    <a:pt x="1427828" y="72831"/>
                  </a:cubicBezTo>
                  <a:lnTo>
                    <a:pt x="1427828" y="664457"/>
                  </a:lnTo>
                  <a:cubicBezTo>
                    <a:pt x="1427828" y="704680"/>
                    <a:pt x="1395221" y="737288"/>
                    <a:pt x="1354997" y="737288"/>
                  </a:cubicBezTo>
                  <a:lnTo>
                    <a:pt x="72831" y="737288"/>
                  </a:lnTo>
                  <a:cubicBezTo>
                    <a:pt x="32608" y="737288"/>
                    <a:pt x="0" y="704680"/>
                    <a:pt x="0" y="664457"/>
                  </a:cubicBezTo>
                  <a:lnTo>
                    <a:pt x="0" y="72831"/>
                  </a:lnTo>
                  <a:cubicBezTo>
                    <a:pt x="0" y="32608"/>
                    <a:pt x="32608" y="0"/>
                    <a:pt x="72831" y="0"/>
                  </a:cubicBezTo>
                  <a:close/>
                </a:path>
              </a:pathLst>
            </a:custGeom>
            <a:solidFill>
              <a:srgbClr val="176B92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1427828" cy="8134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19853" y="3187935"/>
            <a:ext cx="5089482" cy="4698765"/>
            <a:chOff x="0" y="0"/>
            <a:chExt cx="1340440" cy="169032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40440" cy="1690329"/>
            </a:xfrm>
            <a:custGeom>
              <a:avLst/>
              <a:gdLst/>
              <a:ahLst/>
              <a:cxnLst/>
              <a:rect l="l" t="t" r="r" b="b"/>
              <a:pathLst>
                <a:path w="1340440" h="1690329">
                  <a:moveTo>
                    <a:pt x="77579" y="0"/>
                  </a:moveTo>
                  <a:lnTo>
                    <a:pt x="1262861" y="0"/>
                  </a:lnTo>
                  <a:cubicBezTo>
                    <a:pt x="1305707" y="0"/>
                    <a:pt x="1340440" y="34733"/>
                    <a:pt x="1340440" y="77579"/>
                  </a:cubicBezTo>
                  <a:lnTo>
                    <a:pt x="1340440" y="1612750"/>
                  </a:lnTo>
                  <a:cubicBezTo>
                    <a:pt x="1340440" y="1633325"/>
                    <a:pt x="1332266" y="1653058"/>
                    <a:pt x="1317717" y="1667607"/>
                  </a:cubicBezTo>
                  <a:cubicBezTo>
                    <a:pt x="1303169" y="1682156"/>
                    <a:pt x="1283436" y="1690329"/>
                    <a:pt x="1262861" y="1690329"/>
                  </a:cubicBezTo>
                  <a:lnTo>
                    <a:pt x="77579" y="1690329"/>
                  </a:lnTo>
                  <a:cubicBezTo>
                    <a:pt x="34733" y="1690329"/>
                    <a:pt x="0" y="1655596"/>
                    <a:pt x="0" y="1612750"/>
                  </a:cubicBezTo>
                  <a:lnTo>
                    <a:pt x="0" y="77579"/>
                  </a:lnTo>
                  <a:cubicBezTo>
                    <a:pt x="0" y="57004"/>
                    <a:pt x="8173" y="37271"/>
                    <a:pt x="22722" y="22722"/>
                  </a:cubicBezTo>
                  <a:cubicBezTo>
                    <a:pt x="37271" y="8173"/>
                    <a:pt x="57004" y="0"/>
                    <a:pt x="77579" y="0"/>
                  </a:cubicBezTo>
                  <a:close/>
                </a:path>
              </a:pathLst>
            </a:custGeom>
            <a:solidFill>
              <a:srgbClr val="E8ECEC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1340440" cy="1766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358848" y="2082188"/>
            <a:ext cx="2211493" cy="2211493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76B92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-180975"/>
              <a:ext cx="660400" cy="9175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9239"/>
                </a:lnSpc>
              </a:pPr>
              <a:r>
                <a:rPr lang="en-US" sz="6599" dirty="0">
                  <a:solidFill>
                    <a:srgbClr val="FFFFFF"/>
                  </a:solidFill>
                  <a:latin typeface="Arial Bold"/>
                </a:rPr>
                <a:t>1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6434302" y="6954065"/>
            <a:ext cx="5421286" cy="1144455"/>
            <a:chOff x="0" y="0"/>
            <a:chExt cx="1427828" cy="73728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427828" cy="737288"/>
            </a:xfrm>
            <a:custGeom>
              <a:avLst/>
              <a:gdLst/>
              <a:ahLst/>
              <a:cxnLst/>
              <a:rect l="l" t="t" r="r" b="b"/>
              <a:pathLst>
                <a:path w="1427828" h="737288">
                  <a:moveTo>
                    <a:pt x="72831" y="0"/>
                  </a:moveTo>
                  <a:lnTo>
                    <a:pt x="1354997" y="0"/>
                  </a:lnTo>
                  <a:cubicBezTo>
                    <a:pt x="1374313" y="0"/>
                    <a:pt x="1392838" y="7673"/>
                    <a:pt x="1406497" y="21332"/>
                  </a:cubicBezTo>
                  <a:cubicBezTo>
                    <a:pt x="1420155" y="34990"/>
                    <a:pt x="1427828" y="53515"/>
                    <a:pt x="1427828" y="72831"/>
                  </a:cubicBezTo>
                  <a:lnTo>
                    <a:pt x="1427828" y="664457"/>
                  </a:lnTo>
                  <a:cubicBezTo>
                    <a:pt x="1427828" y="704680"/>
                    <a:pt x="1395221" y="737288"/>
                    <a:pt x="1354997" y="737288"/>
                  </a:cubicBezTo>
                  <a:lnTo>
                    <a:pt x="72831" y="737288"/>
                  </a:lnTo>
                  <a:cubicBezTo>
                    <a:pt x="32608" y="737288"/>
                    <a:pt x="0" y="704680"/>
                    <a:pt x="0" y="664457"/>
                  </a:cubicBezTo>
                  <a:lnTo>
                    <a:pt x="0" y="72831"/>
                  </a:lnTo>
                  <a:cubicBezTo>
                    <a:pt x="0" y="32608"/>
                    <a:pt x="32608" y="0"/>
                    <a:pt x="72831" y="0"/>
                  </a:cubicBezTo>
                  <a:close/>
                </a:path>
              </a:pathLst>
            </a:custGeom>
            <a:solidFill>
              <a:srgbClr val="176B92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76200"/>
              <a:ext cx="1427828" cy="8134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6600203" y="3187935"/>
            <a:ext cx="5089482" cy="4698765"/>
            <a:chOff x="0" y="0"/>
            <a:chExt cx="1340440" cy="169032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340440" cy="1690329"/>
            </a:xfrm>
            <a:custGeom>
              <a:avLst/>
              <a:gdLst/>
              <a:ahLst/>
              <a:cxnLst/>
              <a:rect l="l" t="t" r="r" b="b"/>
              <a:pathLst>
                <a:path w="1340440" h="1690329">
                  <a:moveTo>
                    <a:pt x="77579" y="0"/>
                  </a:moveTo>
                  <a:lnTo>
                    <a:pt x="1262861" y="0"/>
                  </a:lnTo>
                  <a:cubicBezTo>
                    <a:pt x="1305707" y="0"/>
                    <a:pt x="1340440" y="34733"/>
                    <a:pt x="1340440" y="77579"/>
                  </a:cubicBezTo>
                  <a:lnTo>
                    <a:pt x="1340440" y="1612750"/>
                  </a:lnTo>
                  <a:cubicBezTo>
                    <a:pt x="1340440" y="1633325"/>
                    <a:pt x="1332266" y="1653058"/>
                    <a:pt x="1317717" y="1667607"/>
                  </a:cubicBezTo>
                  <a:cubicBezTo>
                    <a:pt x="1303169" y="1682156"/>
                    <a:pt x="1283436" y="1690329"/>
                    <a:pt x="1262861" y="1690329"/>
                  </a:cubicBezTo>
                  <a:lnTo>
                    <a:pt x="77579" y="1690329"/>
                  </a:lnTo>
                  <a:cubicBezTo>
                    <a:pt x="34733" y="1690329"/>
                    <a:pt x="0" y="1655596"/>
                    <a:pt x="0" y="1612750"/>
                  </a:cubicBezTo>
                  <a:lnTo>
                    <a:pt x="0" y="77579"/>
                  </a:lnTo>
                  <a:cubicBezTo>
                    <a:pt x="0" y="57004"/>
                    <a:pt x="8173" y="37271"/>
                    <a:pt x="22722" y="22722"/>
                  </a:cubicBezTo>
                  <a:cubicBezTo>
                    <a:pt x="37271" y="8173"/>
                    <a:pt x="57004" y="0"/>
                    <a:pt x="77579" y="0"/>
                  </a:cubicBezTo>
                  <a:close/>
                </a:path>
              </a:pathLst>
            </a:custGeom>
            <a:solidFill>
              <a:srgbClr val="E8ECEC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76200"/>
              <a:ext cx="1340440" cy="1766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8039198" y="2082188"/>
            <a:ext cx="2211493" cy="2211493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76B92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-180975"/>
              <a:ext cx="660400" cy="9175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9239"/>
                </a:lnSpc>
                <a:spcBef>
                  <a:spcPct val="0"/>
                </a:spcBef>
              </a:pPr>
              <a:r>
                <a:rPr lang="en-US" sz="6599" u="none" strike="noStrike">
                  <a:solidFill>
                    <a:srgbClr val="FFFFFF"/>
                  </a:solidFill>
                  <a:latin typeface="Arial Bold"/>
                </a:rPr>
                <a:t>2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2112763" y="6954065"/>
            <a:ext cx="5421286" cy="1144455"/>
            <a:chOff x="0" y="0"/>
            <a:chExt cx="1427828" cy="737288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427828" cy="737288"/>
            </a:xfrm>
            <a:custGeom>
              <a:avLst/>
              <a:gdLst/>
              <a:ahLst/>
              <a:cxnLst/>
              <a:rect l="l" t="t" r="r" b="b"/>
              <a:pathLst>
                <a:path w="1427828" h="737288">
                  <a:moveTo>
                    <a:pt x="72831" y="0"/>
                  </a:moveTo>
                  <a:lnTo>
                    <a:pt x="1354997" y="0"/>
                  </a:lnTo>
                  <a:cubicBezTo>
                    <a:pt x="1374313" y="0"/>
                    <a:pt x="1392838" y="7673"/>
                    <a:pt x="1406497" y="21332"/>
                  </a:cubicBezTo>
                  <a:cubicBezTo>
                    <a:pt x="1420155" y="34990"/>
                    <a:pt x="1427828" y="53515"/>
                    <a:pt x="1427828" y="72831"/>
                  </a:cubicBezTo>
                  <a:lnTo>
                    <a:pt x="1427828" y="664457"/>
                  </a:lnTo>
                  <a:cubicBezTo>
                    <a:pt x="1427828" y="704680"/>
                    <a:pt x="1395221" y="737288"/>
                    <a:pt x="1354997" y="737288"/>
                  </a:cubicBezTo>
                  <a:lnTo>
                    <a:pt x="72831" y="737288"/>
                  </a:lnTo>
                  <a:cubicBezTo>
                    <a:pt x="32608" y="737288"/>
                    <a:pt x="0" y="704680"/>
                    <a:pt x="0" y="664457"/>
                  </a:cubicBezTo>
                  <a:lnTo>
                    <a:pt x="0" y="72831"/>
                  </a:lnTo>
                  <a:cubicBezTo>
                    <a:pt x="0" y="32608"/>
                    <a:pt x="32608" y="0"/>
                    <a:pt x="72831" y="0"/>
                  </a:cubicBezTo>
                  <a:close/>
                </a:path>
              </a:pathLst>
            </a:custGeom>
            <a:solidFill>
              <a:srgbClr val="176B92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76200"/>
              <a:ext cx="1427828" cy="8134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2278664" y="3187935"/>
            <a:ext cx="5089482" cy="4698765"/>
            <a:chOff x="0" y="0"/>
            <a:chExt cx="1340440" cy="169032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340440" cy="1690329"/>
            </a:xfrm>
            <a:custGeom>
              <a:avLst/>
              <a:gdLst/>
              <a:ahLst/>
              <a:cxnLst/>
              <a:rect l="l" t="t" r="r" b="b"/>
              <a:pathLst>
                <a:path w="1340440" h="1690329">
                  <a:moveTo>
                    <a:pt x="77579" y="0"/>
                  </a:moveTo>
                  <a:lnTo>
                    <a:pt x="1262861" y="0"/>
                  </a:lnTo>
                  <a:cubicBezTo>
                    <a:pt x="1305707" y="0"/>
                    <a:pt x="1340440" y="34733"/>
                    <a:pt x="1340440" y="77579"/>
                  </a:cubicBezTo>
                  <a:lnTo>
                    <a:pt x="1340440" y="1612750"/>
                  </a:lnTo>
                  <a:cubicBezTo>
                    <a:pt x="1340440" y="1633325"/>
                    <a:pt x="1332266" y="1653058"/>
                    <a:pt x="1317717" y="1667607"/>
                  </a:cubicBezTo>
                  <a:cubicBezTo>
                    <a:pt x="1303169" y="1682156"/>
                    <a:pt x="1283436" y="1690329"/>
                    <a:pt x="1262861" y="1690329"/>
                  </a:cubicBezTo>
                  <a:lnTo>
                    <a:pt x="77579" y="1690329"/>
                  </a:lnTo>
                  <a:cubicBezTo>
                    <a:pt x="34733" y="1690329"/>
                    <a:pt x="0" y="1655596"/>
                    <a:pt x="0" y="1612750"/>
                  </a:cubicBezTo>
                  <a:lnTo>
                    <a:pt x="0" y="77579"/>
                  </a:lnTo>
                  <a:cubicBezTo>
                    <a:pt x="0" y="57004"/>
                    <a:pt x="8173" y="37271"/>
                    <a:pt x="22722" y="22722"/>
                  </a:cubicBezTo>
                  <a:cubicBezTo>
                    <a:pt x="37271" y="8173"/>
                    <a:pt x="57004" y="0"/>
                    <a:pt x="77579" y="0"/>
                  </a:cubicBezTo>
                  <a:close/>
                </a:path>
              </a:pathLst>
            </a:custGeom>
            <a:solidFill>
              <a:srgbClr val="E8ECEC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76200"/>
              <a:ext cx="1340440" cy="1766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3717659" y="2082188"/>
            <a:ext cx="2211493" cy="2211493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76B92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76200" y="-180975"/>
              <a:ext cx="660400" cy="9175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9239"/>
                </a:lnSpc>
                <a:spcBef>
                  <a:spcPct val="0"/>
                </a:spcBef>
              </a:pPr>
              <a:r>
                <a:rPr lang="en-US" sz="6599" u="none" strike="noStrike">
                  <a:solidFill>
                    <a:srgbClr val="FFFFFF"/>
                  </a:solidFill>
                  <a:latin typeface="Arial Bold"/>
                </a:rPr>
                <a:t>3</a:t>
              </a:r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1408378" y="4415677"/>
            <a:ext cx="4112433" cy="4244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b="1" dirty="0" err="1">
                <a:solidFill>
                  <a:srgbClr val="000000"/>
                </a:solidFill>
              </a:rPr>
              <a:t>Educação</a:t>
            </a:r>
            <a:r>
              <a:rPr lang="en-US" sz="2499" b="1" dirty="0">
                <a:solidFill>
                  <a:srgbClr val="000000"/>
                </a:solidFill>
              </a:rPr>
              <a:t> </a:t>
            </a:r>
            <a:r>
              <a:rPr lang="en-US" sz="2499" b="1" dirty="0" err="1">
                <a:solidFill>
                  <a:srgbClr val="000000"/>
                </a:solidFill>
              </a:rPr>
              <a:t>na</a:t>
            </a:r>
            <a:r>
              <a:rPr lang="en-US" sz="2499" b="1" dirty="0">
                <a:solidFill>
                  <a:srgbClr val="000000"/>
                </a:solidFill>
              </a:rPr>
              <a:t> </a:t>
            </a:r>
            <a:r>
              <a:rPr lang="en-US" sz="2499" b="1" dirty="0" err="1">
                <a:solidFill>
                  <a:srgbClr val="000000"/>
                </a:solidFill>
              </a:rPr>
              <a:t>Saúde</a:t>
            </a:r>
            <a:endParaRPr lang="en-US" sz="2499" b="1" dirty="0">
              <a:solidFill>
                <a:srgbClr val="000000"/>
              </a:solidFill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1408378" y="5507355"/>
            <a:ext cx="4112433" cy="19943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pt-BR" sz="2400" b="1" i="0" u="none" strike="noStrike" cap="none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ato"/>
              </a:rPr>
              <a:t>971 participações</a:t>
            </a:r>
            <a:r>
              <a:rPr lang="pt-BR" sz="2400" b="0" i="0" u="none" strike="noStrike" cap="non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ato"/>
              </a:rPr>
              <a:t>*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lang="pt-BR" sz="2400" b="0" i="0" u="none" strike="noStrike" cap="none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Lato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pt-BR" sz="2400" b="0" i="0" u="none" strike="noStrike" cap="non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ato"/>
              </a:rPr>
              <a:t>Contabilização</a:t>
            </a:r>
            <a:r>
              <a:rPr lang="pt-BR" sz="2400" b="0" i="0" u="none" strike="noStrike" cap="none" baseline="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ato"/>
              </a:rPr>
              <a:t> de cada um dos membros da equipe técnica em cada atividade desenvolvida relacionada a esta diretriz</a:t>
            </a:r>
            <a:endParaRPr lang="en-US" sz="2200" dirty="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31" name="Group 31"/>
          <p:cNvGrpSpPr/>
          <p:nvPr/>
        </p:nvGrpSpPr>
        <p:grpSpPr>
          <a:xfrm>
            <a:off x="-323640" y="0"/>
            <a:ext cx="14862285" cy="1598371"/>
            <a:chOff x="0" y="0"/>
            <a:chExt cx="19816380" cy="2131161"/>
          </a:xfrm>
        </p:grpSpPr>
        <p:sp>
          <p:nvSpPr>
            <p:cNvPr id="32" name="AutoShape 32"/>
            <p:cNvSpPr/>
            <p:nvPr/>
          </p:nvSpPr>
          <p:spPr>
            <a:xfrm>
              <a:off x="0" y="0"/>
              <a:ext cx="19816380" cy="2131161"/>
            </a:xfrm>
            <a:prstGeom prst="rect">
              <a:avLst/>
            </a:prstGeom>
            <a:solidFill>
              <a:srgbClr val="176B92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1600789" y="421056"/>
              <a:ext cx="17026545" cy="10697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6381"/>
                </a:lnSpc>
              </a:pPr>
              <a:r>
                <a:rPr lang="en-US" sz="5318" spc="159" dirty="0" err="1">
                  <a:solidFill>
                    <a:srgbClr val="F8F8F3"/>
                  </a:solidFill>
                  <a:latin typeface="Arial Bold"/>
                </a:rPr>
                <a:t>Resumo</a:t>
              </a:r>
              <a:endParaRPr lang="en-US" sz="5318" spc="159" dirty="0">
                <a:solidFill>
                  <a:srgbClr val="F8F8F3"/>
                </a:solidFill>
                <a:latin typeface="Arial Bold"/>
              </a:endParaRPr>
            </a:p>
          </p:txBody>
        </p:sp>
      </p:grpSp>
      <p:sp>
        <p:nvSpPr>
          <p:cNvPr id="34" name="TextBox 34"/>
          <p:cNvSpPr txBox="1"/>
          <p:nvPr/>
        </p:nvSpPr>
        <p:spPr>
          <a:xfrm>
            <a:off x="7170734" y="4568077"/>
            <a:ext cx="4112433" cy="4244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dirty="0" err="1">
                <a:solidFill>
                  <a:srgbClr val="000000"/>
                </a:solidFill>
                <a:latin typeface="Arial Bold"/>
              </a:rPr>
              <a:t>Apoio</a:t>
            </a:r>
            <a:r>
              <a:rPr lang="en-US" sz="2499" dirty="0">
                <a:solidFill>
                  <a:srgbClr val="000000"/>
                </a:solidFill>
                <a:latin typeface="Arial Bold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Arial Bold"/>
              </a:rPr>
              <a:t>Institucional</a:t>
            </a:r>
            <a:endParaRPr lang="en-US" sz="2499" dirty="0">
              <a:solidFill>
                <a:srgbClr val="000000"/>
              </a:solidFill>
              <a:latin typeface="Arial Bold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7170734" y="5659755"/>
            <a:ext cx="4112433" cy="19943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pt-BR" sz="2400" b="1" i="0" u="none" strike="noStrike" cap="none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ato"/>
              </a:rPr>
              <a:t>683 participações/ atividades registradas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pt-BR" sz="2400" b="0" i="0" u="none" strike="noStrike" cap="none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ato"/>
              </a:rPr>
              <a:t>--------------------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pt-BR" sz="2400" b="0" i="0" u="none" strike="noStrike" cap="none" baseline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ato"/>
              </a:rPr>
              <a:t>71 reuniões de CRESEMS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pt-BR" sz="2400" b="0" i="0" u="none" strike="noStrike" cap="none" baseline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ato"/>
              </a:rPr>
              <a:t>--------------------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pt-BR" sz="24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ato"/>
              </a:rPr>
              <a:t>7</a:t>
            </a:r>
            <a:r>
              <a:rPr lang="pt-BR" sz="2400" b="0" i="0" u="none" strike="noStrike" cap="none" baseline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ato"/>
              </a:rPr>
              <a:t>5 reuniões de CIR</a:t>
            </a:r>
            <a:endParaRPr lang="pt-BR" sz="2400" b="0" i="0" u="none" strike="noStrike" cap="none" dirty="0">
              <a:solidFill>
                <a:schemeClr val="tx2">
                  <a:lumMod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Lato"/>
            </a:endParaRPr>
          </a:p>
        </p:txBody>
      </p:sp>
      <p:sp>
        <p:nvSpPr>
          <p:cNvPr id="36" name="TextBox 36"/>
          <p:cNvSpPr txBox="1"/>
          <p:nvPr/>
        </p:nvSpPr>
        <p:spPr>
          <a:xfrm>
            <a:off x="12855713" y="4568077"/>
            <a:ext cx="4112433" cy="4244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dirty="0" err="1">
                <a:solidFill>
                  <a:srgbClr val="000000"/>
                </a:solidFill>
                <a:latin typeface="Arial Bold"/>
              </a:rPr>
              <a:t>Gestão</a:t>
            </a:r>
            <a:r>
              <a:rPr lang="en-US" sz="2499" dirty="0">
                <a:solidFill>
                  <a:srgbClr val="000000"/>
                </a:solidFill>
                <a:latin typeface="Arial Bold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Arial Bold"/>
              </a:rPr>
              <a:t>Organizacional</a:t>
            </a:r>
            <a:r>
              <a:rPr lang="en-US" sz="2499" dirty="0">
                <a:solidFill>
                  <a:srgbClr val="000000"/>
                </a:solidFill>
                <a:latin typeface="Arial Bold"/>
              </a:rPr>
              <a:t> 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2855713" y="5659755"/>
            <a:ext cx="4112433" cy="997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pt-BR" sz="2400" b="1" i="0" u="none" strike="noStrike" cap="none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ato"/>
              </a:rPr>
              <a:t>448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pt-BR" sz="2400" b="1" i="0" u="none" strike="noStrike" cap="none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ato"/>
              </a:rPr>
              <a:t>Participações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lang="pt-BR" sz="2400" b="0" i="0" u="none" strike="noStrike" cap="none" dirty="0">
              <a:solidFill>
                <a:schemeClr val="tx2">
                  <a:lumMod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Lato"/>
            </a:endParaRPr>
          </a:p>
        </p:txBody>
      </p:sp>
      <p:grpSp>
        <p:nvGrpSpPr>
          <p:cNvPr id="40" name="Group 2">
            <a:extLst>
              <a:ext uri="{FF2B5EF4-FFF2-40B4-BE49-F238E27FC236}">
                <a16:creationId xmlns:a16="http://schemas.microsoft.com/office/drawing/2014/main" id="{7BDE4BC5-A045-C04D-7CCE-E91A48FBD72D}"/>
              </a:ext>
            </a:extLst>
          </p:cNvPr>
          <p:cNvGrpSpPr/>
          <p:nvPr/>
        </p:nvGrpSpPr>
        <p:grpSpPr>
          <a:xfrm>
            <a:off x="753951" y="8744542"/>
            <a:ext cx="16780098" cy="1364813"/>
            <a:chOff x="0" y="0"/>
            <a:chExt cx="1427828" cy="737288"/>
          </a:xfrm>
        </p:grpSpPr>
        <p:sp>
          <p:nvSpPr>
            <p:cNvPr id="41" name="Freeform 3">
              <a:extLst>
                <a:ext uri="{FF2B5EF4-FFF2-40B4-BE49-F238E27FC236}">
                  <a16:creationId xmlns:a16="http://schemas.microsoft.com/office/drawing/2014/main" id="{586688C7-8B30-79B9-C575-ED29CA6229C1}"/>
                </a:ext>
              </a:extLst>
            </p:cNvPr>
            <p:cNvSpPr/>
            <p:nvPr/>
          </p:nvSpPr>
          <p:spPr>
            <a:xfrm>
              <a:off x="0" y="0"/>
              <a:ext cx="1427828" cy="737288"/>
            </a:xfrm>
            <a:custGeom>
              <a:avLst/>
              <a:gdLst/>
              <a:ahLst/>
              <a:cxnLst/>
              <a:rect l="l" t="t" r="r" b="b"/>
              <a:pathLst>
                <a:path w="1427828" h="737288">
                  <a:moveTo>
                    <a:pt x="72831" y="0"/>
                  </a:moveTo>
                  <a:lnTo>
                    <a:pt x="1354997" y="0"/>
                  </a:lnTo>
                  <a:cubicBezTo>
                    <a:pt x="1374313" y="0"/>
                    <a:pt x="1392838" y="7673"/>
                    <a:pt x="1406497" y="21332"/>
                  </a:cubicBezTo>
                  <a:cubicBezTo>
                    <a:pt x="1420155" y="34990"/>
                    <a:pt x="1427828" y="53515"/>
                    <a:pt x="1427828" y="72831"/>
                  </a:cubicBezTo>
                  <a:lnTo>
                    <a:pt x="1427828" y="664457"/>
                  </a:lnTo>
                  <a:cubicBezTo>
                    <a:pt x="1427828" y="704680"/>
                    <a:pt x="1395221" y="737288"/>
                    <a:pt x="1354997" y="737288"/>
                  </a:cubicBezTo>
                  <a:lnTo>
                    <a:pt x="72831" y="737288"/>
                  </a:lnTo>
                  <a:cubicBezTo>
                    <a:pt x="32608" y="737288"/>
                    <a:pt x="0" y="704680"/>
                    <a:pt x="0" y="664457"/>
                  </a:cubicBezTo>
                  <a:lnTo>
                    <a:pt x="0" y="72831"/>
                  </a:lnTo>
                  <a:cubicBezTo>
                    <a:pt x="0" y="32608"/>
                    <a:pt x="32608" y="0"/>
                    <a:pt x="72831" y="0"/>
                  </a:cubicBezTo>
                  <a:close/>
                </a:path>
              </a:pathLst>
            </a:custGeom>
            <a:solidFill>
              <a:srgbClr val="176B92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2" name="TextBox 4">
              <a:extLst>
                <a:ext uri="{FF2B5EF4-FFF2-40B4-BE49-F238E27FC236}">
                  <a16:creationId xmlns:a16="http://schemas.microsoft.com/office/drawing/2014/main" id="{EC42FFD8-D428-23C9-C2A5-D44BDDA7219B}"/>
                </a:ext>
              </a:extLst>
            </p:cNvPr>
            <p:cNvSpPr txBox="1"/>
            <p:nvPr/>
          </p:nvSpPr>
          <p:spPr>
            <a:xfrm>
              <a:off x="0" y="-76200"/>
              <a:ext cx="1427828" cy="8134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3" name="Group 5">
            <a:extLst>
              <a:ext uri="{FF2B5EF4-FFF2-40B4-BE49-F238E27FC236}">
                <a16:creationId xmlns:a16="http://schemas.microsoft.com/office/drawing/2014/main" id="{6757DE63-FBB6-1A1C-17EA-EE38A8C03F8B}"/>
              </a:ext>
            </a:extLst>
          </p:cNvPr>
          <p:cNvGrpSpPr/>
          <p:nvPr/>
        </p:nvGrpSpPr>
        <p:grpSpPr>
          <a:xfrm>
            <a:off x="919853" y="8813615"/>
            <a:ext cx="16448293" cy="1226666"/>
            <a:chOff x="0" y="0"/>
            <a:chExt cx="1340440" cy="1690329"/>
          </a:xfrm>
        </p:grpSpPr>
        <p:sp>
          <p:nvSpPr>
            <p:cNvPr id="44" name="Freeform 6">
              <a:extLst>
                <a:ext uri="{FF2B5EF4-FFF2-40B4-BE49-F238E27FC236}">
                  <a16:creationId xmlns:a16="http://schemas.microsoft.com/office/drawing/2014/main" id="{0ABF912C-BA72-71BE-B477-7CF6519104C1}"/>
                </a:ext>
              </a:extLst>
            </p:cNvPr>
            <p:cNvSpPr/>
            <p:nvPr/>
          </p:nvSpPr>
          <p:spPr>
            <a:xfrm>
              <a:off x="0" y="0"/>
              <a:ext cx="1340440" cy="1690329"/>
            </a:xfrm>
            <a:custGeom>
              <a:avLst/>
              <a:gdLst/>
              <a:ahLst/>
              <a:cxnLst/>
              <a:rect l="l" t="t" r="r" b="b"/>
              <a:pathLst>
                <a:path w="1340440" h="1690329">
                  <a:moveTo>
                    <a:pt x="77579" y="0"/>
                  </a:moveTo>
                  <a:lnTo>
                    <a:pt x="1262861" y="0"/>
                  </a:lnTo>
                  <a:cubicBezTo>
                    <a:pt x="1305707" y="0"/>
                    <a:pt x="1340440" y="34733"/>
                    <a:pt x="1340440" y="77579"/>
                  </a:cubicBezTo>
                  <a:lnTo>
                    <a:pt x="1340440" y="1612750"/>
                  </a:lnTo>
                  <a:cubicBezTo>
                    <a:pt x="1340440" y="1633325"/>
                    <a:pt x="1332266" y="1653058"/>
                    <a:pt x="1317717" y="1667607"/>
                  </a:cubicBezTo>
                  <a:cubicBezTo>
                    <a:pt x="1303169" y="1682156"/>
                    <a:pt x="1283436" y="1690329"/>
                    <a:pt x="1262861" y="1690329"/>
                  </a:cubicBezTo>
                  <a:lnTo>
                    <a:pt x="77579" y="1690329"/>
                  </a:lnTo>
                  <a:cubicBezTo>
                    <a:pt x="34733" y="1690329"/>
                    <a:pt x="0" y="1655596"/>
                    <a:pt x="0" y="1612750"/>
                  </a:cubicBezTo>
                  <a:lnTo>
                    <a:pt x="0" y="77579"/>
                  </a:lnTo>
                  <a:cubicBezTo>
                    <a:pt x="0" y="57004"/>
                    <a:pt x="8173" y="37271"/>
                    <a:pt x="22722" y="22722"/>
                  </a:cubicBezTo>
                  <a:cubicBezTo>
                    <a:pt x="37271" y="8173"/>
                    <a:pt x="57004" y="0"/>
                    <a:pt x="77579" y="0"/>
                  </a:cubicBezTo>
                  <a:close/>
                </a:path>
              </a:pathLst>
            </a:custGeom>
            <a:solidFill>
              <a:srgbClr val="E8ECEC"/>
            </a:solidFill>
          </p:spPr>
          <p:txBody>
            <a:bodyPr/>
            <a:lstStyle/>
            <a:p>
              <a:pPr algn="ctr"/>
              <a:r>
                <a:rPr lang="pt-BR" sz="3200" b="0" i="0" u="none" strike="noStrike" cap="none" dirty="0">
                  <a:solidFill>
                    <a:schemeClr val="tx2">
                      <a:lumMod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Lato"/>
                </a:rPr>
                <a:t>O total de atividades</a:t>
              </a:r>
              <a:r>
                <a:rPr lang="pt-BR" sz="3200" b="0" i="0" u="none" strike="noStrike" cap="none" baseline="0" dirty="0">
                  <a:solidFill>
                    <a:schemeClr val="tx2">
                      <a:lumMod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Lato"/>
                </a:rPr>
                <a:t> que envolveram a participação presencial ou remota de membros da equipe técnica do </a:t>
              </a:r>
              <a:r>
                <a:rPr lang="pt-BR" sz="3200" b="0" i="0" u="none" strike="noStrike" cap="none" baseline="0" dirty="0" err="1">
                  <a:solidFill>
                    <a:schemeClr val="tx2">
                      <a:lumMod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Lato"/>
                </a:rPr>
                <a:t>Cosems</a:t>
              </a:r>
              <a:r>
                <a:rPr lang="pt-BR" sz="3200" b="0" i="0" u="none" strike="noStrike" cap="none" baseline="0" dirty="0">
                  <a:solidFill>
                    <a:schemeClr val="tx2">
                      <a:lumMod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Lato"/>
                </a:rPr>
                <a:t> (apoiadores, coordenação e assessorias técnicas) foi de </a:t>
              </a:r>
              <a:r>
                <a:rPr lang="pt-BR" sz="3200" b="1" i="0" u="none" strike="noStrike" cap="none" baseline="0" dirty="0">
                  <a:solidFill>
                    <a:schemeClr val="tx2">
                      <a:lumMod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Lato"/>
                </a:rPr>
                <a:t>2.102.  </a:t>
              </a:r>
              <a:endParaRPr lang="pt-BR" sz="3200" b="1" dirty="0"/>
            </a:p>
          </p:txBody>
        </p:sp>
        <p:sp>
          <p:nvSpPr>
            <p:cNvPr id="45" name="TextBox 7">
              <a:extLst>
                <a:ext uri="{FF2B5EF4-FFF2-40B4-BE49-F238E27FC236}">
                  <a16:creationId xmlns:a16="http://schemas.microsoft.com/office/drawing/2014/main" id="{453F8CCF-35D8-63F1-82EF-11139062DD38}"/>
                </a:ext>
              </a:extLst>
            </p:cNvPr>
            <p:cNvSpPr txBox="1"/>
            <p:nvPr/>
          </p:nvSpPr>
          <p:spPr>
            <a:xfrm>
              <a:off x="0" y="-76200"/>
              <a:ext cx="1340440" cy="1766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6B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/>
          <p:cNvSpPr txBox="1"/>
          <p:nvPr/>
        </p:nvSpPr>
        <p:spPr>
          <a:xfrm>
            <a:off x="1723989" y="1578806"/>
            <a:ext cx="9477411" cy="9505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886"/>
              </a:lnSpc>
              <a:spcBef>
                <a:spcPct val="0"/>
              </a:spcBef>
            </a:pPr>
            <a:r>
              <a:rPr lang="en-US" sz="5633" b="1" dirty="0" err="1">
                <a:solidFill>
                  <a:srgbClr val="EFF3F4"/>
                </a:solidFill>
              </a:rPr>
              <a:t>Considerações</a:t>
            </a:r>
            <a:r>
              <a:rPr lang="en-US" sz="5633" b="1" dirty="0">
                <a:solidFill>
                  <a:srgbClr val="EFF3F4"/>
                </a:solidFill>
              </a:rPr>
              <a:t> </a:t>
            </a:r>
            <a:r>
              <a:rPr lang="en-US" sz="5633" b="1" dirty="0" err="1">
                <a:solidFill>
                  <a:srgbClr val="EFF3F4"/>
                </a:solidFill>
              </a:rPr>
              <a:t>sobre</a:t>
            </a:r>
            <a:r>
              <a:rPr lang="en-US" sz="5633" b="1" dirty="0">
                <a:solidFill>
                  <a:srgbClr val="EFF3F4"/>
                </a:solidFill>
              </a:rPr>
              <a:t> o </a:t>
            </a:r>
            <a:r>
              <a:rPr lang="en-US" sz="5633" b="1" dirty="0" err="1">
                <a:solidFill>
                  <a:srgbClr val="EFF3F4"/>
                </a:solidFill>
              </a:rPr>
              <a:t>período</a:t>
            </a:r>
            <a:endParaRPr lang="en-US" sz="5633" b="1" dirty="0">
              <a:solidFill>
                <a:srgbClr val="EFF3F4"/>
              </a:solidFill>
            </a:endParaRPr>
          </a:p>
        </p:txBody>
      </p:sp>
      <p:sp>
        <p:nvSpPr>
          <p:cNvPr id="10" name="Freeform 10"/>
          <p:cNvSpPr/>
          <p:nvPr/>
        </p:nvSpPr>
        <p:spPr>
          <a:xfrm rot="-5400000">
            <a:off x="16837269" y="1249973"/>
            <a:ext cx="844062" cy="211015"/>
          </a:xfrm>
          <a:custGeom>
            <a:avLst/>
            <a:gdLst/>
            <a:ahLst/>
            <a:cxnLst/>
            <a:rect l="l" t="t" r="r" b="b"/>
            <a:pathLst>
              <a:path w="844062" h="211015">
                <a:moveTo>
                  <a:pt x="0" y="0"/>
                </a:moveTo>
                <a:lnTo>
                  <a:pt x="844062" y="0"/>
                </a:lnTo>
                <a:lnTo>
                  <a:pt x="844062" y="211015"/>
                </a:lnTo>
                <a:lnTo>
                  <a:pt x="0" y="2110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" name="AutoShape 11"/>
          <p:cNvSpPr/>
          <p:nvPr/>
        </p:nvSpPr>
        <p:spPr>
          <a:xfrm flipV="1">
            <a:off x="17252156" y="2218304"/>
            <a:ext cx="14288" cy="2075717"/>
          </a:xfrm>
          <a:prstGeom prst="line">
            <a:avLst/>
          </a:prstGeom>
          <a:ln w="28575" cap="rnd">
            <a:solidFill>
              <a:srgbClr val="D9D9D9">
                <a:alpha val="74902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12" name="Group 12"/>
          <p:cNvGrpSpPr/>
          <p:nvPr/>
        </p:nvGrpSpPr>
        <p:grpSpPr>
          <a:xfrm>
            <a:off x="14988691" y="8561362"/>
            <a:ext cx="6598617" cy="1393875"/>
            <a:chOff x="0" y="0"/>
            <a:chExt cx="1737907" cy="36711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737907" cy="367111"/>
            </a:xfrm>
            <a:custGeom>
              <a:avLst/>
              <a:gdLst/>
              <a:ahLst/>
              <a:cxnLst/>
              <a:rect l="l" t="t" r="r" b="b"/>
              <a:pathLst>
                <a:path w="1737907" h="367111">
                  <a:moveTo>
                    <a:pt x="29332" y="0"/>
                  </a:moveTo>
                  <a:lnTo>
                    <a:pt x="1708576" y="0"/>
                  </a:lnTo>
                  <a:cubicBezTo>
                    <a:pt x="1724775" y="0"/>
                    <a:pt x="1737907" y="13132"/>
                    <a:pt x="1737907" y="29332"/>
                  </a:cubicBezTo>
                  <a:lnTo>
                    <a:pt x="1737907" y="337780"/>
                  </a:lnTo>
                  <a:cubicBezTo>
                    <a:pt x="1737907" y="345559"/>
                    <a:pt x="1734817" y="353019"/>
                    <a:pt x="1729317" y="358520"/>
                  </a:cubicBezTo>
                  <a:cubicBezTo>
                    <a:pt x="1723816" y="364021"/>
                    <a:pt x="1716355" y="367111"/>
                    <a:pt x="1708576" y="367111"/>
                  </a:cubicBezTo>
                  <a:lnTo>
                    <a:pt x="29332" y="367111"/>
                  </a:lnTo>
                  <a:cubicBezTo>
                    <a:pt x="13132" y="367111"/>
                    <a:pt x="0" y="353979"/>
                    <a:pt x="0" y="337780"/>
                  </a:cubicBezTo>
                  <a:lnTo>
                    <a:pt x="0" y="29332"/>
                  </a:lnTo>
                  <a:cubicBezTo>
                    <a:pt x="0" y="13132"/>
                    <a:pt x="13132" y="0"/>
                    <a:pt x="29332" y="0"/>
                  </a:cubicBezTo>
                  <a:close/>
                </a:path>
              </a:pathLst>
            </a:custGeom>
            <a:solidFill>
              <a:srgbClr val="F1F2F4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57150"/>
              <a:ext cx="1737907" cy="4242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2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15525479" y="8843601"/>
            <a:ext cx="2239093" cy="829397"/>
          </a:xfrm>
          <a:custGeom>
            <a:avLst/>
            <a:gdLst/>
            <a:ahLst/>
            <a:cxnLst/>
            <a:rect l="l" t="t" r="r" b="b"/>
            <a:pathLst>
              <a:path w="2239093" h="829397">
                <a:moveTo>
                  <a:pt x="0" y="0"/>
                </a:moveTo>
                <a:lnTo>
                  <a:pt x="2239092" y="0"/>
                </a:lnTo>
                <a:lnTo>
                  <a:pt x="2239092" y="829398"/>
                </a:lnTo>
                <a:lnTo>
                  <a:pt x="0" y="8293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CE4C0005-57A7-00EF-9D7C-C93659D597A8}"/>
              </a:ext>
            </a:extLst>
          </p:cNvPr>
          <p:cNvSpPr txBox="1"/>
          <p:nvPr/>
        </p:nvSpPr>
        <p:spPr>
          <a:xfrm>
            <a:off x="1723989" y="2857500"/>
            <a:ext cx="15025723" cy="57515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109"/>
              </a:lnSpc>
              <a:spcBef>
                <a:spcPct val="0"/>
              </a:spcBef>
            </a:pPr>
            <a:r>
              <a:rPr lang="pt-BR" sz="2935" dirty="0">
                <a:solidFill>
                  <a:srgbClr val="EFF3F4"/>
                </a:solidFill>
              </a:rPr>
              <a:t>O número de participações em atividades relacionadas às diretrizes institucionais demonstra a intensidade do trabalho do </a:t>
            </a:r>
            <a:r>
              <a:rPr lang="pt-BR" sz="2935" dirty="0" err="1">
                <a:solidFill>
                  <a:srgbClr val="EFF3F4"/>
                </a:solidFill>
              </a:rPr>
              <a:t>Cosems</a:t>
            </a:r>
            <a:r>
              <a:rPr lang="pt-BR" sz="2935" dirty="0">
                <a:solidFill>
                  <a:srgbClr val="EFF3F4"/>
                </a:solidFill>
              </a:rPr>
              <a:t> no 2º Quadrimestre de 2024. Presente em todas as discussões relacionadas às Políticas de Saúde do Ministério da Saúde e da Secretaria de Estado, bem como em diálogos interinstitucionais, vem fortalecendo a representatividade dos gestores municipais de saúde e ampliando o reconhecimento nos diversos setores da sociedade. Isso demonstrado pela busca de parceria com conselhos de classe, discussões com órgãos de controle, entre outros.</a:t>
            </a:r>
          </a:p>
          <a:p>
            <a:pPr algn="just">
              <a:lnSpc>
                <a:spcPts val="4109"/>
              </a:lnSpc>
              <a:spcBef>
                <a:spcPct val="0"/>
              </a:spcBef>
            </a:pPr>
            <a:endParaRPr lang="pt-BR" sz="2935" dirty="0">
              <a:solidFill>
                <a:srgbClr val="EFF3F4"/>
              </a:solidFill>
            </a:endParaRPr>
          </a:p>
          <a:p>
            <a:pPr algn="just">
              <a:lnSpc>
                <a:spcPts val="4109"/>
              </a:lnSpc>
              <a:spcBef>
                <a:spcPct val="0"/>
              </a:spcBef>
            </a:pPr>
            <a:r>
              <a:rPr lang="pt-BR" sz="2935" dirty="0">
                <a:solidFill>
                  <a:srgbClr val="EFF3F4"/>
                </a:solidFill>
              </a:rPr>
              <a:t>Uma curiosidade no período foi a inversão nos números de reuniões de </a:t>
            </a:r>
            <a:r>
              <a:rPr lang="pt-BR" sz="2935" dirty="0" err="1">
                <a:solidFill>
                  <a:srgbClr val="EFF3F4"/>
                </a:solidFill>
              </a:rPr>
              <a:t>Cresems</a:t>
            </a:r>
            <a:r>
              <a:rPr lang="pt-BR" sz="2935" dirty="0">
                <a:solidFill>
                  <a:srgbClr val="EFF3F4"/>
                </a:solidFill>
              </a:rPr>
              <a:t> e CIR. Habitualmente temos mais encontros do fórum de gestores municipais do que do colegiado bipartite regional. No entanto, é possível explicar essa inversão pelo número de discussões e pactuações regionais especialmente relacionadas ao PRI, Saúde Digital e PMAE. </a:t>
            </a:r>
          </a:p>
        </p:txBody>
      </p:sp>
    </p:spTree>
    <p:extLst>
      <p:ext uri="{BB962C8B-B14F-4D97-AF65-F5344CB8AC3E}">
        <p14:creationId xmlns:p14="http://schemas.microsoft.com/office/powerpoint/2010/main" val="7648290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6B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/>
          <p:cNvSpPr txBox="1"/>
          <p:nvPr/>
        </p:nvSpPr>
        <p:spPr>
          <a:xfrm>
            <a:off x="1723989" y="1578806"/>
            <a:ext cx="9477411" cy="9505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886"/>
              </a:lnSpc>
              <a:spcBef>
                <a:spcPct val="0"/>
              </a:spcBef>
            </a:pPr>
            <a:r>
              <a:rPr lang="en-US" sz="5633" b="1" dirty="0" err="1">
                <a:solidFill>
                  <a:srgbClr val="EFF3F4"/>
                </a:solidFill>
              </a:rPr>
              <a:t>Considerações</a:t>
            </a:r>
            <a:r>
              <a:rPr lang="en-US" sz="5633" b="1" dirty="0">
                <a:solidFill>
                  <a:srgbClr val="EFF3F4"/>
                </a:solidFill>
              </a:rPr>
              <a:t> </a:t>
            </a:r>
            <a:r>
              <a:rPr lang="en-US" sz="5633" b="1" dirty="0" err="1">
                <a:solidFill>
                  <a:srgbClr val="EFF3F4"/>
                </a:solidFill>
              </a:rPr>
              <a:t>sobre</a:t>
            </a:r>
            <a:r>
              <a:rPr lang="en-US" sz="5633" b="1" dirty="0">
                <a:solidFill>
                  <a:srgbClr val="EFF3F4"/>
                </a:solidFill>
              </a:rPr>
              <a:t> o </a:t>
            </a:r>
            <a:r>
              <a:rPr lang="en-US" sz="5633" b="1" dirty="0" err="1">
                <a:solidFill>
                  <a:srgbClr val="EFF3F4"/>
                </a:solidFill>
              </a:rPr>
              <a:t>período</a:t>
            </a:r>
            <a:endParaRPr lang="en-US" sz="5633" b="1" dirty="0">
              <a:solidFill>
                <a:srgbClr val="EFF3F4"/>
              </a:solidFill>
            </a:endParaRPr>
          </a:p>
        </p:txBody>
      </p:sp>
      <p:sp>
        <p:nvSpPr>
          <p:cNvPr id="10" name="Freeform 10"/>
          <p:cNvSpPr/>
          <p:nvPr/>
        </p:nvSpPr>
        <p:spPr>
          <a:xfrm rot="-5400000">
            <a:off x="16837269" y="1249973"/>
            <a:ext cx="844062" cy="211015"/>
          </a:xfrm>
          <a:custGeom>
            <a:avLst/>
            <a:gdLst/>
            <a:ahLst/>
            <a:cxnLst/>
            <a:rect l="l" t="t" r="r" b="b"/>
            <a:pathLst>
              <a:path w="844062" h="211015">
                <a:moveTo>
                  <a:pt x="0" y="0"/>
                </a:moveTo>
                <a:lnTo>
                  <a:pt x="844062" y="0"/>
                </a:lnTo>
                <a:lnTo>
                  <a:pt x="844062" y="211015"/>
                </a:lnTo>
                <a:lnTo>
                  <a:pt x="0" y="2110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" name="AutoShape 11"/>
          <p:cNvSpPr/>
          <p:nvPr/>
        </p:nvSpPr>
        <p:spPr>
          <a:xfrm flipV="1">
            <a:off x="17252156" y="2218304"/>
            <a:ext cx="14288" cy="2075717"/>
          </a:xfrm>
          <a:prstGeom prst="line">
            <a:avLst/>
          </a:prstGeom>
          <a:ln w="28575" cap="rnd">
            <a:solidFill>
              <a:srgbClr val="D9D9D9">
                <a:alpha val="74902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12" name="Group 12"/>
          <p:cNvGrpSpPr/>
          <p:nvPr/>
        </p:nvGrpSpPr>
        <p:grpSpPr>
          <a:xfrm>
            <a:off x="14988691" y="8561362"/>
            <a:ext cx="6598617" cy="1393875"/>
            <a:chOff x="0" y="0"/>
            <a:chExt cx="1737907" cy="36711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737907" cy="367111"/>
            </a:xfrm>
            <a:custGeom>
              <a:avLst/>
              <a:gdLst/>
              <a:ahLst/>
              <a:cxnLst/>
              <a:rect l="l" t="t" r="r" b="b"/>
              <a:pathLst>
                <a:path w="1737907" h="367111">
                  <a:moveTo>
                    <a:pt x="29332" y="0"/>
                  </a:moveTo>
                  <a:lnTo>
                    <a:pt x="1708576" y="0"/>
                  </a:lnTo>
                  <a:cubicBezTo>
                    <a:pt x="1724775" y="0"/>
                    <a:pt x="1737907" y="13132"/>
                    <a:pt x="1737907" y="29332"/>
                  </a:cubicBezTo>
                  <a:lnTo>
                    <a:pt x="1737907" y="337780"/>
                  </a:lnTo>
                  <a:cubicBezTo>
                    <a:pt x="1737907" y="345559"/>
                    <a:pt x="1734817" y="353019"/>
                    <a:pt x="1729317" y="358520"/>
                  </a:cubicBezTo>
                  <a:cubicBezTo>
                    <a:pt x="1723816" y="364021"/>
                    <a:pt x="1716355" y="367111"/>
                    <a:pt x="1708576" y="367111"/>
                  </a:cubicBezTo>
                  <a:lnTo>
                    <a:pt x="29332" y="367111"/>
                  </a:lnTo>
                  <a:cubicBezTo>
                    <a:pt x="13132" y="367111"/>
                    <a:pt x="0" y="353979"/>
                    <a:pt x="0" y="337780"/>
                  </a:cubicBezTo>
                  <a:lnTo>
                    <a:pt x="0" y="29332"/>
                  </a:lnTo>
                  <a:cubicBezTo>
                    <a:pt x="0" y="13132"/>
                    <a:pt x="13132" y="0"/>
                    <a:pt x="29332" y="0"/>
                  </a:cubicBezTo>
                  <a:close/>
                </a:path>
              </a:pathLst>
            </a:custGeom>
            <a:solidFill>
              <a:srgbClr val="F1F2F4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57150"/>
              <a:ext cx="1737907" cy="4242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2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15525479" y="8843601"/>
            <a:ext cx="2239093" cy="829397"/>
          </a:xfrm>
          <a:custGeom>
            <a:avLst/>
            <a:gdLst/>
            <a:ahLst/>
            <a:cxnLst/>
            <a:rect l="l" t="t" r="r" b="b"/>
            <a:pathLst>
              <a:path w="2239093" h="829397">
                <a:moveTo>
                  <a:pt x="0" y="0"/>
                </a:moveTo>
                <a:lnTo>
                  <a:pt x="2239092" y="0"/>
                </a:lnTo>
                <a:lnTo>
                  <a:pt x="2239092" y="829398"/>
                </a:lnTo>
                <a:lnTo>
                  <a:pt x="0" y="8293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CE4C0005-57A7-00EF-9D7C-C93659D597A8}"/>
              </a:ext>
            </a:extLst>
          </p:cNvPr>
          <p:cNvSpPr txBox="1"/>
          <p:nvPr/>
        </p:nvSpPr>
        <p:spPr>
          <a:xfrm>
            <a:off x="1723989" y="2857500"/>
            <a:ext cx="15025723" cy="62772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109"/>
              </a:lnSpc>
              <a:spcBef>
                <a:spcPct val="0"/>
              </a:spcBef>
            </a:pPr>
            <a:r>
              <a:rPr lang="pt-BR" sz="2935" dirty="0">
                <a:solidFill>
                  <a:srgbClr val="EFF3F4"/>
                </a:solidFill>
              </a:rPr>
              <a:t>Essa informação é corroborada pelo aumento de atividades relacionadas à Gestão Colegiada, que mais que dobrou do primeiro para o segundo quadrimestre. </a:t>
            </a:r>
          </a:p>
          <a:p>
            <a:pPr algn="just">
              <a:lnSpc>
                <a:spcPts val="4109"/>
              </a:lnSpc>
              <a:spcBef>
                <a:spcPct val="0"/>
              </a:spcBef>
            </a:pPr>
            <a:endParaRPr lang="pt-BR" sz="2935" dirty="0">
              <a:solidFill>
                <a:srgbClr val="EFF3F4"/>
              </a:solidFill>
            </a:endParaRPr>
          </a:p>
          <a:p>
            <a:pPr algn="just">
              <a:lnSpc>
                <a:spcPts val="4109"/>
              </a:lnSpc>
              <a:spcBef>
                <a:spcPct val="0"/>
              </a:spcBef>
            </a:pPr>
            <a:r>
              <a:rPr lang="pt-BR" sz="2935" dirty="0">
                <a:solidFill>
                  <a:srgbClr val="EFF3F4"/>
                </a:solidFill>
              </a:rPr>
              <a:t>O próximo período será marcado pelas eleições municipais e, com elas, alguns desafios podem ser apontados: manutenção das discussões colegiadas ativas, preparação para o encerramento da gestão (independentemente de resultados, para o próximo ano teremos novos mandatos), preparação para o acolhimento dos gestores que assumem o cargo no próximo ano. </a:t>
            </a:r>
          </a:p>
          <a:p>
            <a:pPr algn="just">
              <a:lnSpc>
                <a:spcPts val="4109"/>
              </a:lnSpc>
              <a:spcBef>
                <a:spcPct val="0"/>
              </a:spcBef>
            </a:pPr>
            <a:endParaRPr lang="pt-BR" sz="2935" dirty="0">
              <a:solidFill>
                <a:srgbClr val="EFF3F4"/>
              </a:solidFill>
            </a:endParaRPr>
          </a:p>
          <a:p>
            <a:pPr algn="just">
              <a:lnSpc>
                <a:spcPts val="4109"/>
              </a:lnSpc>
              <a:spcBef>
                <a:spcPct val="0"/>
              </a:spcBef>
            </a:pPr>
            <a:r>
              <a:rPr lang="pt-BR" sz="2935" dirty="0">
                <a:solidFill>
                  <a:srgbClr val="EFF3F4"/>
                </a:solidFill>
              </a:rPr>
              <a:t>Isso vai exigir da equipe técnica dedicação e capacidade de articulação nos territórios e da diretoria esforço para a continuidade na mobilização dos pares. No entanto, sabemos que todos somos </a:t>
            </a:r>
            <a:r>
              <a:rPr lang="pt-BR" sz="2935" dirty="0" err="1">
                <a:solidFill>
                  <a:srgbClr val="EFF3F4"/>
                </a:solidFill>
              </a:rPr>
              <a:t>Cosems</a:t>
            </a:r>
            <a:r>
              <a:rPr lang="pt-BR" sz="2935" dirty="0">
                <a:solidFill>
                  <a:srgbClr val="EFF3F4"/>
                </a:solidFill>
              </a:rPr>
              <a:t> e entendemos o compromisso que assumimos com a saúde. Sendo assim, embora seja um desafio, acreditamos na continuidade e melhoria das ações desenvolvidas. </a:t>
            </a:r>
          </a:p>
        </p:txBody>
      </p:sp>
    </p:spTree>
    <p:extLst>
      <p:ext uri="{BB962C8B-B14F-4D97-AF65-F5344CB8AC3E}">
        <p14:creationId xmlns:p14="http://schemas.microsoft.com/office/powerpoint/2010/main" val="31405323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6B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6579314" cy="10287000"/>
          </a:xfrm>
          <a:custGeom>
            <a:avLst/>
            <a:gdLst/>
            <a:ahLst/>
            <a:cxnLst/>
            <a:rect l="l" t="t" r="r" b="b"/>
            <a:pathLst>
              <a:path w="6579314" h="10287000">
                <a:moveTo>
                  <a:pt x="0" y="0"/>
                </a:moveTo>
                <a:lnTo>
                  <a:pt x="6579314" y="0"/>
                </a:lnTo>
                <a:lnTo>
                  <a:pt x="657931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8463" t="-53923" r="-89246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AutoShape 3"/>
          <p:cNvSpPr/>
          <p:nvPr/>
        </p:nvSpPr>
        <p:spPr>
          <a:xfrm>
            <a:off x="2360636" y="2773912"/>
            <a:ext cx="8437355" cy="4739176"/>
          </a:xfrm>
          <a:prstGeom prst="rect">
            <a:avLst/>
          </a:prstGeom>
          <a:solidFill>
            <a:srgbClr val="F8F8F3"/>
          </a:solid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3289657" y="5881969"/>
            <a:ext cx="385481" cy="385481"/>
          </a:xfrm>
          <a:custGeom>
            <a:avLst/>
            <a:gdLst/>
            <a:ahLst/>
            <a:cxnLst/>
            <a:rect l="l" t="t" r="r" b="b"/>
            <a:pathLst>
              <a:path w="385481" h="385481">
                <a:moveTo>
                  <a:pt x="0" y="0"/>
                </a:moveTo>
                <a:lnTo>
                  <a:pt x="385481" y="0"/>
                </a:lnTo>
                <a:lnTo>
                  <a:pt x="385481" y="385481"/>
                </a:lnTo>
                <a:lnTo>
                  <a:pt x="0" y="38548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/>
          <p:nvPr/>
        </p:nvGrpSpPr>
        <p:grpSpPr>
          <a:xfrm>
            <a:off x="3277761" y="6362700"/>
            <a:ext cx="385481" cy="385481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76B92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2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3397486" y="6400912"/>
            <a:ext cx="146029" cy="309057"/>
          </a:xfrm>
          <a:custGeom>
            <a:avLst/>
            <a:gdLst/>
            <a:ahLst/>
            <a:cxnLst/>
            <a:rect l="l" t="t" r="r" b="b"/>
            <a:pathLst>
              <a:path w="146029" h="309057">
                <a:moveTo>
                  <a:pt x="0" y="0"/>
                </a:moveTo>
                <a:lnTo>
                  <a:pt x="146030" y="0"/>
                </a:lnTo>
                <a:lnTo>
                  <a:pt x="146030" y="309057"/>
                </a:lnTo>
                <a:lnTo>
                  <a:pt x="0" y="3090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TextBox 9"/>
          <p:cNvSpPr txBox="1"/>
          <p:nvPr/>
        </p:nvSpPr>
        <p:spPr>
          <a:xfrm>
            <a:off x="3277761" y="3521270"/>
            <a:ext cx="6603107" cy="1295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000"/>
              </a:lnSpc>
            </a:pPr>
            <a:r>
              <a:rPr lang="en-US" sz="7500" spc="225" dirty="0" err="1">
                <a:solidFill>
                  <a:srgbClr val="176B92"/>
                </a:solidFill>
                <a:latin typeface="Arial Bold"/>
              </a:rPr>
              <a:t>Obrigado</a:t>
            </a:r>
            <a:r>
              <a:rPr lang="en-US" sz="7500" spc="225" dirty="0">
                <a:solidFill>
                  <a:srgbClr val="176B92"/>
                </a:solidFill>
                <a:latin typeface="Arial Bold"/>
              </a:rPr>
              <a:t>!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277761" y="4762500"/>
            <a:ext cx="6578565" cy="60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00"/>
              </a:lnSpc>
            </a:pPr>
            <a:r>
              <a:rPr lang="en-US" sz="3000" spc="30">
                <a:solidFill>
                  <a:srgbClr val="176B92"/>
                </a:solidFill>
                <a:latin typeface="Arial"/>
              </a:rPr>
              <a:t>Siga nosso perfil nas redes sociais:​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841076" y="5677182"/>
            <a:ext cx="5302924" cy="1076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74"/>
              </a:lnSpc>
            </a:pPr>
            <a:r>
              <a:rPr lang="en-US" sz="2499" spc="24" dirty="0">
                <a:solidFill>
                  <a:srgbClr val="176B92"/>
                </a:solidFill>
                <a:latin typeface="Arial"/>
              </a:rPr>
              <a:t>@cosems_pr</a:t>
            </a:r>
          </a:p>
          <a:p>
            <a:pPr>
              <a:lnSpc>
                <a:spcPts val="4274"/>
              </a:lnSpc>
            </a:pPr>
            <a:r>
              <a:rPr lang="en-US" sz="2499" spc="24" dirty="0">
                <a:solidFill>
                  <a:srgbClr val="176B92"/>
                </a:solidFill>
                <a:latin typeface="Arial"/>
              </a:rPr>
              <a:t>/</a:t>
            </a:r>
            <a:r>
              <a:rPr lang="en-US" sz="2499" spc="24" dirty="0" err="1">
                <a:solidFill>
                  <a:srgbClr val="176B92"/>
                </a:solidFill>
                <a:latin typeface="Arial"/>
              </a:rPr>
              <a:t>cosemspr</a:t>
            </a:r>
            <a:endParaRPr lang="en-US" sz="2499" spc="24" dirty="0">
              <a:solidFill>
                <a:srgbClr val="176B92"/>
              </a:solidFill>
              <a:latin typeface="Arial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1093267" y="2080819"/>
            <a:ext cx="8894206" cy="9258300"/>
          </a:xfrm>
          <a:custGeom>
            <a:avLst/>
            <a:gdLst/>
            <a:ahLst/>
            <a:cxnLst/>
            <a:rect l="l" t="t" r="r" b="b"/>
            <a:pathLst>
              <a:path w="8894206" h="9258300">
                <a:moveTo>
                  <a:pt x="0" y="0"/>
                </a:moveTo>
                <a:lnTo>
                  <a:pt x="8894205" y="0"/>
                </a:lnTo>
                <a:lnTo>
                  <a:pt x="8894205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181017"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2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9393" y="303899"/>
            <a:ext cx="8991599" cy="1484986"/>
            <a:chOff x="0" y="31093"/>
            <a:chExt cx="13403576" cy="2131161"/>
          </a:xfrm>
        </p:grpSpPr>
        <p:sp>
          <p:nvSpPr>
            <p:cNvPr id="3" name="AutoShape 3"/>
            <p:cNvSpPr/>
            <p:nvPr/>
          </p:nvSpPr>
          <p:spPr>
            <a:xfrm>
              <a:off x="0" y="31093"/>
              <a:ext cx="13403576" cy="2131161"/>
            </a:xfrm>
            <a:prstGeom prst="rect">
              <a:avLst/>
            </a:prstGeom>
            <a:solidFill>
              <a:srgbClr val="176B92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882832" y="421056"/>
              <a:ext cx="11765036" cy="10697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6381"/>
                </a:lnSpc>
              </a:pPr>
              <a:endParaRPr lang="en-US" sz="5318" spc="159" dirty="0">
                <a:solidFill>
                  <a:srgbClr val="F8F8F3"/>
                </a:solidFill>
                <a:latin typeface="Arial Bold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3299309" y="8561362"/>
            <a:ext cx="6598617" cy="1393875"/>
            <a:chOff x="0" y="0"/>
            <a:chExt cx="1737907" cy="36711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737907" cy="367111"/>
            </a:xfrm>
            <a:custGeom>
              <a:avLst/>
              <a:gdLst/>
              <a:ahLst/>
              <a:cxnLst/>
              <a:rect l="l" t="t" r="r" b="b"/>
              <a:pathLst>
                <a:path w="1737907" h="367111">
                  <a:moveTo>
                    <a:pt x="29332" y="0"/>
                  </a:moveTo>
                  <a:lnTo>
                    <a:pt x="1708576" y="0"/>
                  </a:lnTo>
                  <a:cubicBezTo>
                    <a:pt x="1724775" y="0"/>
                    <a:pt x="1737907" y="13132"/>
                    <a:pt x="1737907" y="29332"/>
                  </a:cubicBezTo>
                  <a:lnTo>
                    <a:pt x="1737907" y="337780"/>
                  </a:lnTo>
                  <a:cubicBezTo>
                    <a:pt x="1737907" y="345559"/>
                    <a:pt x="1734817" y="353019"/>
                    <a:pt x="1729317" y="358520"/>
                  </a:cubicBezTo>
                  <a:cubicBezTo>
                    <a:pt x="1723816" y="364021"/>
                    <a:pt x="1716355" y="367111"/>
                    <a:pt x="1708576" y="367111"/>
                  </a:cubicBezTo>
                  <a:lnTo>
                    <a:pt x="29332" y="367111"/>
                  </a:lnTo>
                  <a:cubicBezTo>
                    <a:pt x="13132" y="367111"/>
                    <a:pt x="0" y="353979"/>
                    <a:pt x="0" y="337780"/>
                  </a:cubicBezTo>
                  <a:lnTo>
                    <a:pt x="0" y="29332"/>
                  </a:lnTo>
                  <a:cubicBezTo>
                    <a:pt x="0" y="13132"/>
                    <a:pt x="13132" y="0"/>
                    <a:pt x="29332" y="0"/>
                  </a:cubicBezTo>
                  <a:close/>
                </a:path>
              </a:pathLst>
            </a:custGeom>
            <a:solidFill>
              <a:srgbClr val="F1F2F4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57150"/>
              <a:ext cx="1737907" cy="4242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2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556965" y="8843601"/>
            <a:ext cx="2239093" cy="829397"/>
          </a:xfrm>
          <a:custGeom>
            <a:avLst/>
            <a:gdLst/>
            <a:ahLst/>
            <a:cxnLst/>
            <a:rect l="l" t="t" r="r" b="b"/>
            <a:pathLst>
              <a:path w="2239093" h="829397">
                <a:moveTo>
                  <a:pt x="0" y="0"/>
                </a:moveTo>
                <a:lnTo>
                  <a:pt x="2239092" y="0"/>
                </a:lnTo>
                <a:lnTo>
                  <a:pt x="2239092" y="829398"/>
                </a:lnTo>
                <a:lnTo>
                  <a:pt x="0" y="8293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8" name="Google Shape;119;p2">
            <a:extLst>
              <a:ext uri="{FF2B5EF4-FFF2-40B4-BE49-F238E27FC236}">
                <a16:creationId xmlns:a16="http://schemas.microsoft.com/office/drawing/2014/main" id="{3E0D652B-E038-56AC-7F2A-8175B1309B87}"/>
              </a:ext>
            </a:extLst>
          </p:cNvPr>
          <p:cNvSpPr txBox="1"/>
          <p:nvPr/>
        </p:nvSpPr>
        <p:spPr>
          <a:xfrm>
            <a:off x="649350" y="504725"/>
            <a:ext cx="5856515" cy="1083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91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0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Diretoria Executiva</a:t>
            </a:r>
          </a:p>
          <a:p>
            <a:pPr marL="0" marR="0" lvl="0" indent="0" algn="r" rtl="0">
              <a:lnSpc>
                <a:spcPct val="91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Maio-agosto 2024</a:t>
            </a:r>
            <a:endParaRPr sz="2000" dirty="0">
              <a:solidFill>
                <a:schemeClr val="accent1">
                  <a:lumMod val="20000"/>
                  <a:lumOff val="8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118;p2">
            <a:extLst>
              <a:ext uri="{FF2B5EF4-FFF2-40B4-BE49-F238E27FC236}">
                <a16:creationId xmlns:a16="http://schemas.microsoft.com/office/drawing/2014/main" id="{34D8F16F-4AD8-1E90-6ECC-E7508A1FB076}"/>
              </a:ext>
            </a:extLst>
          </p:cNvPr>
          <p:cNvSpPr txBox="1"/>
          <p:nvPr/>
        </p:nvSpPr>
        <p:spPr>
          <a:xfrm>
            <a:off x="649350" y="2435158"/>
            <a:ext cx="8642905" cy="5262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>
              <a:lnSpc>
                <a:spcPct val="150000"/>
              </a:lnSpc>
              <a:buSzPts val="1000"/>
              <a:tabLst>
                <a:tab pos="270510" algn="l"/>
              </a:tabLst>
            </a:pPr>
            <a:r>
              <a:rPr lang="pt-BR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Presidente</a:t>
            </a:r>
            <a:r>
              <a:rPr lang="pt-BR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 Fabio de Mello</a:t>
            </a:r>
          </a:p>
          <a:p>
            <a:pPr lvl="0" algn="just">
              <a:lnSpc>
                <a:spcPct val="150000"/>
              </a:lnSpc>
              <a:buSzPts val="1000"/>
              <a:tabLst>
                <a:tab pos="270510" algn="l"/>
              </a:tabLst>
            </a:pPr>
            <a:r>
              <a:rPr lang="pt-BR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Vice-presidente</a:t>
            </a:r>
            <a:r>
              <a:rPr lang="pt-BR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 André </a:t>
            </a:r>
            <a:r>
              <a:rPr lang="pt-BR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Luis</a:t>
            </a:r>
            <a:r>
              <a:rPr lang="pt-BR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Campitelli</a:t>
            </a:r>
            <a:endParaRPr lang="pt-BR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>
              <a:lnSpc>
                <a:spcPct val="150000"/>
              </a:lnSpc>
              <a:buSzPts val="1000"/>
              <a:tabLst>
                <a:tab pos="270510" algn="l"/>
              </a:tabLst>
            </a:pPr>
            <a:r>
              <a:rPr lang="pt-BR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Vice-presidente adjunto</a:t>
            </a:r>
            <a:r>
              <a:rPr lang="pt-BR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 Bruna Cristina </a:t>
            </a:r>
            <a:r>
              <a:rPr lang="pt-BR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Markevicz</a:t>
            </a:r>
            <a:endParaRPr lang="pt-BR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>
              <a:lnSpc>
                <a:spcPct val="150000"/>
              </a:lnSpc>
              <a:buSzPts val="1000"/>
              <a:tabLst>
                <a:tab pos="270510" algn="l"/>
              </a:tabLst>
            </a:pPr>
            <a:r>
              <a:rPr lang="pt-BR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Diretora administrativa</a:t>
            </a:r>
            <a:r>
              <a:rPr lang="pt-BR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 Adriane da Silva Jorge Carvalho</a:t>
            </a:r>
          </a:p>
          <a:p>
            <a:pPr lvl="0" algn="just">
              <a:lnSpc>
                <a:spcPct val="150000"/>
              </a:lnSpc>
              <a:buSzPts val="1000"/>
              <a:tabLst>
                <a:tab pos="270510" algn="l"/>
              </a:tabLst>
            </a:pPr>
            <a:r>
              <a:rPr lang="pt-BR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Diretora administrativa adjunta</a:t>
            </a:r>
            <a:r>
              <a:rPr lang="pt-BR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 Gabriela Almeida </a:t>
            </a:r>
            <a:r>
              <a:rPr lang="pt-BR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Kucharski</a:t>
            </a:r>
            <a:endParaRPr lang="pt-BR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>
              <a:lnSpc>
                <a:spcPct val="150000"/>
              </a:lnSpc>
              <a:buSzPts val="1000"/>
              <a:tabLst>
                <a:tab pos="270510" algn="l"/>
              </a:tabLst>
            </a:pPr>
            <a:r>
              <a:rPr lang="pt-BR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Diretora financeira</a:t>
            </a:r>
            <a:r>
              <a:rPr lang="pt-BR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 Gislaine Galvão Inácio dos Santos</a:t>
            </a:r>
          </a:p>
          <a:p>
            <a:pPr lvl="0" algn="just">
              <a:lnSpc>
                <a:spcPct val="150000"/>
              </a:lnSpc>
              <a:buSzPts val="1000"/>
              <a:tabLst>
                <a:tab pos="270510" algn="l"/>
              </a:tabLst>
            </a:pPr>
            <a:r>
              <a:rPr lang="pt-BR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Diretora financeira adjunta</a:t>
            </a:r>
            <a:r>
              <a:rPr lang="pt-BR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 Emanuelle de Matos </a:t>
            </a:r>
          </a:p>
        </p:txBody>
      </p:sp>
      <p:grpSp>
        <p:nvGrpSpPr>
          <p:cNvPr id="21" name="Group 2">
            <a:extLst>
              <a:ext uri="{FF2B5EF4-FFF2-40B4-BE49-F238E27FC236}">
                <a16:creationId xmlns:a16="http://schemas.microsoft.com/office/drawing/2014/main" id="{E0E5CEDD-9832-AF8E-6456-DD15C733D690}"/>
              </a:ext>
            </a:extLst>
          </p:cNvPr>
          <p:cNvGrpSpPr/>
          <p:nvPr/>
        </p:nvGrpSpPr>
        <p:grpSpPr>
          <a:xfrm>
            <a:off x="9232460" y="303899"/>
            <a:ext cx="8991598" cy="1484986"/>
            <a:chOff x="0" y="31093"/>
            <a:chExt cx="13403576" cy="2131161"/>
          </a:xfrm>
        </p:grpSpPr>
        <p:sp>
          <p:nvSpPr>
            <p:cNvPr id="22" name="AutoShape 3">
              <a:extLst>
                <a:ext uri="{FF2B5EF4-FFF2-40B4-BE49-F238E27FC236}">
                  <a16:creationId xmlns:a16="http://schemas.microsoft.com/office/drawing/2014/main" id="{837D84BD-F278-5742-1E3B-227907BCF47E}"/>
                </a:ext>
              </a:extLst>
            </p:cNvPr>
            <p:cNvSpPr/>
            <p:nvPr/>
          </p:nvSpPr>
          <p:spPr>
            <a:xfrm>
              <a:off x="0" y="31093"/>
              <a:ext cx="13403576" cy="2131161"/>
            </a:xfrm>
            <a:prstGeom prst="rect">
              <a:avLst/>
            </a:prstGeom>
            <a:solidFill>
              <a:srgbClr val="176B92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3" name="TextBox 4">
              <a:extLst>
                <a:ext uri="{FF2B5EF4-FFF2-40B4-BE49-F238E27FC236}">
                  <a16:creationId xmlns:a16="http://schemas.microsoft.com/office/drawing/2014/main" id="{58B6F014-7BE7-4EB9-40E4-FEA3085F90C8}"/>
                </a:ext>
              </a:extLst>
            </p:cNvPr>
            <p:cNvSpPr txBox="1"/>
            <p:nvPr/>
          </p:nvSpPr>
          <p:spPr>
            <a:xfrm>
              <a:off x="882832" y="421056"/>
              <a:ext cx="11765036" cy="10697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6381"/>
                </a:lnSpc>
              </a:pPr>
              <a:endParaRPr lang="en-US" sz="5318" spc="159" dirty="0">
                <a:solidFill>
                  <a:srgbClr val="F8F8F3"/>
                </a:solidFill>
                <a:latin typeface="Arial Bold"/>
              </a:endParaRPr>
            </a:p>
          </p:txBody>
        </p:sp>
      </p:grpSp>
      <p:sp>
        <p:nvSpPr>
          <p:cNvPr id="24" name="Google Shape;119;p2">
            <a:extLst>
              <a:ext uri="{FF2B5EF4-FFF2-40B4-BE49-F238E27FC236}">
                <a16:creationId xmlns:a16="http://schemas.microsoft.com/office/drawing/2014/main" id="{F6E610F8-D250-9FD6-9CA2-9AA88077720B}"/>
              </a:ext>
            </a:extLst>
          </p:cNvPr>
          <p:cNvSpPr txBox="1"/>
          <p:nvPr/>
        </p:nvSpPr>
        <p:spPr>
          <a:xfrm>
            <a:off x="9982200" y="575624"/>
            <a:ext cx="5856515" cy="1083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91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0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Conselho Fiscal</a:t>
            </a:r>
          </a:p>
          <a:p>
            <a:pPr marL="0" marR="0" lvl="0" indent="0" algn="r" rtl="0">
              <a:lnSpc>
                <a:spcPct val="91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Maio-agosto 2024</a:t>
            </a:r>
            <a:endParaRPr sz="2000" dirty="0">
              <a:solidFill>
                <a:schemeClr val="accent1">
                  <a:lumMod val="20000"/>
                  <a:lumOff val="8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118;p2">
            <a:extLst>
              <a:ext uri="{FF2B5EF4-FFF2-40B4-BE49-F238E27FC236}">
                <a16:creationId xmlns:a16="http://schemas.microsoft.com/office/drawing/2014/main" id="{35C1A46F-4623-E1DF-36FA-5EF3E6302F53}"/>
              </a:ext>
            </a:extLst>
          </p:cNvPr>
          <p:cNvSpPr txBox="1"/>
          <p:nvPr/>
        </p:nvSpPr>
        <p:spPr>
          <a:xfrm>
            <a:off x="9824695" y="2523699"/>
            <a:ext cx="5867400" cy="3970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>
              <a:lnSpc>
                <a:spcPct val="150000"/>
              </a:lnSpc>
              <a:buSzPts val="1000"/>
              <a:tabLst>
                <a:tab pos="270510" algn="l"/>
              </a:tabLst>
            </a:pPr>
            <a:r>
              <a:rPr lang="pt-BR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Titular</a:t>
            </a:r>
            <a:r>
              <a:rPr lang="pt-BR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 </a:t>
            </a:r>
            <a:r>
              <a:rPr lang="pt-BR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Odileno</a:t>
            </a:r>
            <a:r>
              <a:rPr lang="pt-BR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Garcia Toledo</a:t>
            </a:r>
          </a:p>
          <a:p>
            <a:pPr lvl="0" algn="just">
              <a:lnSpc>
                <a:spcPct val="150000"/>
              </a:lnSpc>
              <a:buSzPts val="1000"/>
              <a:tabLst>
                <a:tab pos="270510" algn="l"/>
              </a:tabLst>
            </a:pPr>
            <a:r>
              <a:rPr lang="pt-BR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Suplente: Cargo vago </a:t>
            </a:r>
          </a:p>
          <a:p>
            <a:pPr lvl="0" algn="just">
              <a:lnSpc>
                <a:spcPct val="150000"/>
              </a:lnSpc>
              <a:buSzPts val="1000"/>
              <a:tabLst>
                <a:tab pos="270510" algn="l"/>
              </a:tabLst>
            </a:pPr>
            <a:r>
              <a:rPr lang="pt-BR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Titular</a:t>
            </a:r>
            <a:r>
              <a:rPr lang="pt-BR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 Marcia Regina Rossi</a:t>
            </a:r>
          </a:p>
          <a:p>
            <a:pPr lvl="0" algn="just">
              <a:lnSpc>
                <a:spcPct val="150000"/>
              </a:lnSpc>
              <a:buSzPts val="1000"/>
              <a:tabLst>
                <a:tab pos="270510" algn="l"/>
              </a:tabLst>
            </a:pPr>
            <a:r>
              <a:rPr lang="pt-BR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Suplente: cargo vago</a:t>
            </a:r>
          </a:p>
          <a:p>
            <a:pPr lvl="0" algn="just">
              <a:lnSpc>
                <a:spcPct val="150000"/>
              </a:lnSpc>
              <a:buSzPts val="1000"/>
              <a:tabLst>
                <a:tab pos="270510" algn="l"/>
              </a:tabLst>
            </a:pPr>
            <a:r>
              <a:rPr lang="pt-BR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Titular:</a:t>
            </a:r>
            <a:r>
              <a:rPr lang="pt-BR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Amália Cristina Alves</a:t>
            </a:r>
          </a:p>
          <a:p>
            <a:pPr lvl="0" algn="just">
              <a:lnSpc>
                <a:spcPct val="150000"/>
              </a:lnSpc>
              <a:buSzPts val="1000"/>
              <a:tabLst>
                <a:tab pos="270510" algn="l"/>
              </a:tabLst>
            </a:pPr>
            <a:r>
              <a:rPr lang="pt-BR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Suplente: Cargo vago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2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2400" y="177904"/>
            <a:ext cx="17983200" cy="1657613"/>
            <a:chOff x="0" y="31093"/>
            <a:chExt cx="13403576" cy="2131161"/>
          </a:xfrm>
        </p:grpSpPr>
        <p:sp>
          <p:nvSpPr>
            <p:cNvPr id="3" name="AutoShape 3"/>
            <p:cNvSpPr/>
            <p:nvPr/>
          </p:nvSpPr>
          <p:spPr>
            <a:xfrm>
              <a:off x="0" y="31093"/>
              <a:ext cx="13403576" cy="2131161"/>
            </a:xfrm>
            <a:prstGeom prst="rect">
              <a:avLst/>
            </a:prstGeom>
            <a:solidFill>
              <a:srgbClr val="176B92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882832" y="421056"/>
              <a:ext cx="11765036" cy="10697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6381"/>
                </a:lnSpc>
              </a:pPr>
              <a:endParaRPr lang="en-US" sz="5318" spc="159" dirty="0">
                <a:solidFill>
                  <a:srgbClr val="F8F8F3"/>
                </a:solidFill>
                <a:latin typeface="Arial Bold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3299309" y="8561362"/>
            <a:ext cx="6598617" cy="1393875"/>
            <a:chOff x="0" y="0"/>
            <a:chExt cx="1737907" cy="36711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737907" cy="367111"/>
            </a:xfrm>
            <a:custGeom>
              <a:avLst/>
              <a:gdLst/>
              <a:ahLst/>
              <a:cxnLst/>
              <a:rect l="l" t="t" r="r" b="b"/>
              <a:pathLst>
                <a:path w="1737907" h="367111">
                  <a:moveTo>
                    <a:pt x="29332" y="0"/>
                  </a:moveTo>
                  <a:lnTo>
                    <a:pt x="1708576" y="0"/>
                  </a:lnTo>
                  <a:cubicBezTo>
                    <a:pt x="1724775" y="0"/>
                    <a:pt x="1737907" y="13132"/>
                    <a:pt x="1737907" y="29332"/>
                  </a:cubicBezTo>
                  <a:lnTo>
                    <a:pt x="1737907" y="337780"/>
                  </a:lnTo>
                  <a:cubicBezTo>
                    <a:pt x="1737907" y="345559"/>
                    <a:pt x="1734817" y="353019"/>
                    <a:pt x="1729317" y="358520"/>
                  </a:cubicBezTo>
                  <a:cubicBezTo>
                    <a:pt x="1723816" y="364021"/>
                    <a:pt x="1716355" y="367111"/>
                    <a:pt x="1708576" y="367111"/>
                  </a:cubicBezTo>
                  <a:lnTo>
                    <a:pt x="29332" y="367111"/>
                  </a:lnTo>
                  <a:cubicBezTo>
                    <a:pt x="13132" y="367111"/>
                    <a:pt x="0" y="353979"/>
                    <a:pt x="0" y="337780"/>
                  </a:cubicBezTo>
                  <a:lnTo>
                    <a:pt x="0" y="29332"/>
                  </a:lnTo>
                  <a:cubicBezTo>
                    <a:pt x="0" y="13132"/>
                    <a:pt x="13132" y="0"/>
                    <a:pt x="29332" y="0"/>
                  </a:cubicBezTo>
                  <a:close/>
                </a:path>
              </a:pathLst>
            </a:custGeom>
            <a:solidFill>
              <a:srgbClr val="F1F2F4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57150"/>
              <a:ext cx="1737907" cy="4242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2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556965" y="8843601"/>
            <a:ext cx="2239093" cy="829397"/>
          </a:xfrm>
          <a:custGeom>
            <a:avLst/>
            <a:gdLst/>
            <a:ahLst/>
            <a:cxnLst/>
            <a:rect l="l" t="t" r="r" b="b"/>
            <a:pathLst>
              <a:path w="2239093" h="829397">
                <a:moveTo>
                  <a:pt x="0" y="0"/>
                </a:moveTo>
                <a:lnTo>
                  <a:pt x="2239092" y="0"/>
                </a:lnTo>
                <a:lnTo>
                  <a:pt x="2239092" y="829398"/>
                </a:lnTo>
                <a:lnTo>
                  <a:pt x="0" y="8293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8" name="Google Shape;119;p2">
            <a:extLst>
              <a:ext uri="{FF2B5EF4-FFF2-40B4-BE49-F238E27FC236}">
                <a16:creationId xmlns:a16="http://schemas.microsoft.com/office/drawing/2014/main" id="{3E0D652B-E038-56AC-7F2A-8175B1309B87}"/>
              </a:ext>
            </a:extLst>
          </p:cNvPr>
          <p:cNvSpPr txBox="1"/>
          <p:nvPr/>
        </p:nvSpPr>
        <p:spPr>
          <a:xfrm>
            <a:off x="6215742" y="491070"/>
            <a:ext cx="5856515" cy="1083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91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0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Conselho Consultivo</a:t>
            </a:r>
          </a:p>
          <a:p>
            <a:pPr marL="0" marR="0" lvl="0" indent="0" algn="r" rtl="0">
              <a:lnSpc>
                <a:spcPct val="91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Maio-agosto 2024</a:t>
            </a:r>
            <a:endParaRPr sz="2000" dirty="0">
              <a:solidFill>
                <a:schemeClr val="accent1">
                  <a:lumMod val="20000"/>
                  <a:lumOff val="8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AD6E93D8-A61C-0679-966E-887CEC4BEB96}"/>
              </a:ext>
            </a:extLst>
          </p:cNvPr>
          <p:cNvSpPr txBox="1"/>
          <p:nvPr/>
        </p:nvSpPr>
        <p:spPr>
          <a:xfrm>
            <a:off x="8305800" y="2171700"/>
            <a:ext cx="9922191" cy="7783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7CD43BD5-766D-42F5-EB66-919873519984}"/>
              </a:ext>
            </a:extLst>
          </p:cNvPr>
          <p:cNvSpPr txBox="1"/>
          <p:nvPr/>
        </p:nvSpPr>
        <p:spPr>
          <a:xfrm>
            <a:off x="7086599" y="2425465"/>
            <a:ext cx="411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PRESIDENTES DE CRESEMS</a:t>
            </a:r>
          </a:p>
        </p:txBody>
      </p:sp>
      <p:sp>
        <p:nvSpPr>
          <p:cNvPr id="8" name="Google Shape;139;p4">
            <a:extLst>
              <a:ext uri="{FF2B5EF4-FFF2-40B4-BE49-F238E27FC236}">
                <a16:creationId xmlns:a16="http://schemas.microsoft.com/office/drawing/2014/main" id="{6AF5A980-52F5-5505-2013-1EBB959797EF}"/>
              </a:ext>
            </a:extLst>
          </p:cNvPr>
          <p:cNvSpPr txBox="1"/>
          <p:nvPr/>
        </p:nvSpPr>
        <p:spPr>
          <a:xfrm>
            <a:off x="1341174" y="3672995"/>
            <a:ext cx="5428116" cy="5170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1ª Região de Saúde</a:t>
            </a:r>
            <a:r>
              <a:rPr lang="pt-BR" sz="20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: Gabriel Modesto de Oliveira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2ª Região de Saúde</a:t>
            </a:r>
            <a:r>
              <a:rPr lang="pt-BR" sz="20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: </a:t>
            </a:r>
            <a:r>
              <a:rPr lang="pt-B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Danielle Cristiane Fedalto</a:t>
            </a:r>
            <a:endParaRPr lang="pt-BR" sz="2000" dirty="0">
              <a:solidFill>
                <a:schemeClr val="tx2">
                  <a:lumMod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>
              <a:lnSpc>
                <a:spcPct val="150000"/>
              </a:lnSpc>
            </a:pPr>
            <a:r>
              <a:rPr lang="pt-BR" sz="2000" b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3ª Região de Saúde</a:t>
            </a:r>
            <a:r>
              <a:rPr lang="pt-BR" sz="20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: </a:t>
            </a:r>
            <a:r>
              <a:rPr lang="pt-B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Andreia Cristina Silva</a:t>
            </a:r>
            <a:endParaRPr lang="pt-BR" sz="2000" dirty="0">
              <a:solidFill>
                <a:schemeClr val="tx2">
                  <a:lumMod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4ª Região de Saúde: </a:t>
            </a:r>
            <a:r>
              <a:rPr lang="pt-B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Sandra Aparecida Daniel</a:t>
            </a:r>
            <a:endParaRPr lang="pt-BR" sz="2000" b="1" dirty="0">
              <a:solidFill>
                <a:schemeClr val="tx2">
                  <a:lumMod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5ª Região de Saúde: </a:t>
            </a:r>
            <a:r>
              <a:rPr lang="pt-BR" sz="20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Marcelo </a:t>
            </a:r>
            <a:r>
              <a:rPr lang="pt-BR" sz="200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Hohl</a:t>
            </a:r>
            <a:r>
              <a:rPr lang="pt-BR" sz="20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pt-BR" sz="200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Mazurechen</a:t>
            </a:r>
            <a:endParaRPr lang="pt-BR" sz="2000" b="1" dirty="0">
              <a:solidFill>
                <a:schemeClr val="tx2">
                  <a:lumMod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6ª Região de Saúde: </a:t>
            </a:r>
            <a:r>
              <a:rPr lang="pt-BR" sz="20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Daiane </a:t>
            </a:r>
            <a:r>
              <a:rPr lang="pt-BR" sz="200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Metka</a:t>
            </a:r>
            <a:r>
              <a:rPr lang="pt-BR" sz="20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Ribeiro</a:t>
            </a:r>
            <a:endParaRPr lang="pt-BR" sz="2000" b="1" dirty="0">
              <a:solidFill>
                <a:schemeClr val="tx2">
                  <a:lumMod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7ª Região de Saúde: </a:t>
            </a:r>
            <a:r>
              <a:rPr lang="pt-BR" sz="20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Vinicius Tourinho</a:t>
            </a:r>
            <a:endParaRPr lang="pt-BR" sz="2000" b="1" dirty="0">
              <a:solidFill>
                <a:schemeClr val="tx2">
                  <a:lumMod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8ª Região de Saúde: </a:t>
            </a:r>
            <a:r>
              <a:rPr lang="pt-BR" sz="20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Simone </a:t>
            </a:r>
            <a:r>
              <a:rPr lang="pt-BR" sz="200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Lorenset</a:t>
            </a:r>
            <a:r>
              <a:rPr lang="pt-BR" sz="20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pt-BR" sz="200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Gutstein</a:t>
            </a:r>
            <a:endParaRPr lang="pt-BR" sz="2000" b="1" dirty="0">
              <a:solidFill>
                <a:schemeClr val="tx2">
                  <a:lumMod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9ª Região de Saúde: </a:t>
            </a:r>
            <a:r>
              <a:rPr lang="pt-B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Rosangela </a:t>
            </a:r>
            <a:r>
              <a:rPr lang="pt-BR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Fiametti</a:t>
            </a:r>
            <a:r>
              <a:rPr lang="pt-B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Zancett</a:t>
            </a:r>
            <a:endParaRPr lang="pt-BR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2000" b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10ª Região de Saúde: </a:t>
            </a:r>
            <a:r>
              <a:rPr lang="pt-BR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Edevilson</a:t>
            </a:r>
            <a:r>
              <a:rPr lang="pt-B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Tomaz Fabricio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11ª Região de Saúde: </a:t>
            </a:r>
            <a:r>
              <a:rPr lang="pt-B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Marcelo Francisco de Matos</a:t>
            </a:r>
            <a:endParaRPr lang="pt-BR" sz="2000" b="1" dirty="0">
              <a:solidFill>
                <a:schemeClr val="tx2">
                  <a:lumMod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9" name="Google Shape;139;p4">
            <a:extLst>
              <a:ext uri="{FF2B5EF4-FFF2-40B4-BE49-F238E27FC236}">
                <a16:creationId xmlns:a16="http://schemas.microsoft.com/office/drawing/2014/main" id="{A79A7281-3198-D2A9-79F7-0194037F5A06}"/>
              </a:ext>
            </a:extLst>
          </p:cNvPr>
          <p:cNvSpPr txBox="1"/>
          <p:nvPr/>
        </p:nvSpPr>
        <p:spPr>
          <a:xfrm>
            <a:off x="10972800" y="3378386"/>
            <a:ext cx="5943599" cy="5170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12ª Região de Saúde</a:t>
            </a:r>
            <a:r>
              <a:rPr lang="pt-BR" sz="20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: </a:t>
            </a:r>
            <a:r>
              <a:rPr lang="pt-BR" sz="200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Alethéia</a:t>
            </a:r>
            <a:r>
              <a:rPr lang="pt-BR" sz="20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Patrícia Bush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13ª Região de Saúde</a:t>
            </a:r>
            <a:r>
              <a:rPr lang="pt-BR" sz="20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: Vera Lúcia Garcia Baptista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14ª Região de Saúde</a:t>
            </a:r>
            <a:r>
              <a:rPr lang="pt-BR" sz="20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: Andréia Martins de Souza Vilar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15ª Região de Saúde: </a:t>
            </a:r>
            <a:r>
              <a:rPr lang="pt-B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Isabela Marques Saes Cesar</a:t>
            </a:r>
            <a:endParaRPr lang="pt-BR" sz="2000" b="1" dirty="0">
              <a:solidFill>
                <a:schemeClr val="tx2">
                  <a:lumMod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16ª Região de Saúde: </a:t>
            </a:r>
            <a:r>
              <a:rPr lang="pt-BR" sz="20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José de Andrade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17ª Região de Saúde:</a:t>
            </a:r>
            <a:r>
              <a:rPr lang="pt-BR" sz="20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pt-B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Gisele Aparecida de Moraes</a:t>
            </a:r>
            <a:endParaRPr lang="pt-BR" sz="2000" b="1" dirty="0">
              <a:solidFill>
                <a:schemeClr val="tx2">
                  <a:lumMod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18ª Região de Saúde: </a:t>
            </a:r>
            <a:r>
              <a:rPr lang="pt-BR" sz="20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Emanuele </a:t>
            </a:r>
            <a:r>
              <a:rPr lang="pt-BR" sz="200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Antonia</a:t>
            </a:r>
            <a:r>
              <a:rPr lang="pt-BR" sz="20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pt-BR" sz="200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Chede</a:t>
            </a:r>
            <a:r>
              <a:rPr lang="pt-BR" sz="20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Subtil</a:t>
            </a:r>
            <a:endParaRPr lang="pt-BR" sz="2000" b="1" dirty="0">
              <a:solidFill>
                <a:schemeClr val="tx2">
                  <a:lumMod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19ª Região de Saúde: </a:t>
            </a:r>
            <a:r>
              <a:rPr lang="pt-BR" sz="20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Odair de Oliveira</a:t>
            </a:r>
            <a:endParaRPr lang="pt-BR" sz="2000" b="1" dirty="0">
              <a:solidFill>
                <a:schemeClr val="tx2">
                  <a:lumMod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20ª Região de Saúde:</a:t>
            </a:r>
            <a:r>
              <a:rPr lang="pt-BR" sz="20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pt-B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Jéssica </a:t>
            </a:r>
            <a:r>
              <a:rPr lang="pt-BR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Kehrig</a:t>
            </a:r>
            <a:r>
              <a:rPr lang="pt-B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Fernandes</a:t>
            </a:r>
            <a:endParaRPr lang="pt-BR" sz="2000" b="1" dirty="0">
              <a:solidFill>
                <a:schemeClr val="tx2">
                  <a:lumMod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21ª Região de Saúde:</a:t>
            </a:r>
            <a:r>
              <a:rPr lang="pt-BR" sz="20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Anderson Cato</a:t>
            </a:r>
            <a:endParaRPr lang="pt-BR" sz="2000" b="1" dirty="0">
              <a:solidFill>
                <a:schemeClr val="tx2">
                  <a:lumMod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22ª Região de Saúde: </a:t>
            </a:r>
            <a:r>
              <a:rPr lang="pt-BR" sz="20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Claudinei Batista de Jesus</a:t>
            </a:r>
            <a:endParaRPr lang="pt-BR" sz="2000" b="1" dirty="0">
              <a:solidFill>
                <a:schemeClr val="tx2">
                  <a:lumMod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76350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2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2400" y="177904"/>
            <a:ext cx="17983200" cy="1657613"/>
            <a:chOff x="0" y="31093"/>
            <a:chExt cx="13403576" cy="2131161"/>
          </a:xfrm>
        </p:grpSpPr>
        <p:sp>
          <p:nvSpPr>
            <p:cNvPr id="3" name="AutoShape 3"/>
            <p:cNvSpPr/>
            <p:nvPr/>
          </p:nvSpPr>
          <p:spPr>
            <a:xfrm>
              <a:off x="0" y="31093"/>
              <a:ext cx="13403576" cy="2131161"/>
            </a:xfrm>
            <a:prstGeom prst="rect">
              <a:avLst/>
            </a:prstGeom>
            <a:solidFill>
              <a:srgbClr val="176B92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882832" y="421056"/>
              <a:ext cx="11765036" cy="10697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6381"/>
                </a:lnSpc>
              </a:pPr>
              <a:endParaRPr lang="en-US" sz="5318" spc="159" dirty="0">
                <a:solidFill>
                  <a:srgbClr val="F8F8F3"/>
                </a:solidFill>
                <a:latin typeface="Arial Bold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3299309" y="8561362"/>
            <a:ext cx="6598617" cy="1393875"/>
            <a:chOff x="0" y="0"/>
            <a:chExt cx="1737907" cy="36711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737907" cy="367111"/>
            </a:xfrm>
            <a:custGeom>
              <a:avLst/>
              <a:gdLst/>
              <a:ahLst/>
              <a:cxnLst/>
              <a:rect l="l" t="t" r="r" b="b"/>
              <a:pathLst>
                <a:path w="1737907" h="367111">
                  <a:moveTo>
                    <a:pt x="29332" y="0"/>
                  </a:moveTo>
                  <a:lnTo>
                    <a:pt x="1708576" y="0"/>
                  </a:lnTo>
                  <a:cubicBezTo>
                    <a:pt x="1724775" y="0"/>
                    <a:pt x="1737907" y="13132"/>
                    <a:pt x="1737907" y="29332"/>
                  </a:cubicBezTo>
                  <a:lnTo>
                    <a:pt x="1737907" y="337780"/>
                  </a:lnTo>
                  <a:cubicBezTo>
                    <a:pt x="1737907" y="345559"/>
                    <a:pt x="1734817" y="353019"/>
                    <a:pt x="1729317" y="358520"/>
                  </a:cubicBezTo>
                  <a:cubicBezTo>
                    <a:pt x="1723816" y="364021"/>
                    <a:pt x="1716355" y="367111"/>
                    <a:pt x="1708576" y="367111"/>
                  </a:cubicBezTo>
                  <a:lnTo>
                    <a:pt x="29332" y="367111"/>
                  </a:lnTo>
                  <a:cubicBezTo>
                    <a:pt x="13132" y="367111"/>
                    <a:pt x="0" y="353979"/>
                    <a:pt x="0" y="337780"/>
                  </a:cubicBezTo>
                  <a:lnTo>
                    <a:pt x="0" y="29332"/>
                  </a:lnTo>
                  <a:cubicBezTo>
                    <a:pt x="0" y="13132"/>
                    <a:pt x="13132" y="0"/>
                    <a:pt x="29332" y="0"/>
                  </a:cubicBezTo>
                  <a:close/>
                </a:path>
              </a:pathLst>
            </a:custGeom>
            <a:solidFill>
              <a:srgbClr val="F1F2F4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57150"/>
              <a:ext cx="1737907" cy="4242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2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556965" y="8843601"/>
            <a:ext cx="2239093" cy="829397"/>
          </a:xfrm>
          <a:custGeom>
            <a:avLst/>
            <a:gdLst/>
            <a:ahLst/>
            <a:cxnLst/>
            <a:rect l="l" t="t" r="r" b="b"/>
            <a:pathLst>
              <a:path w="2239093" h="829397">
                <a:moveTo>
                  <a:pt x="0" y="0"/>
                </a:moveTo>
                <a:lnTo>
                  <a:pt x="2239092" y="0"/>
                </a:lnTo>
                <a:lnTo>
                  <a:pt x="2239092" y="829398"/>
                </a:lnTo>
                <a:lnTo>
                  <a:pt x="0" y="8293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8" name="Google Shape;119;p2">
            <a:extLst>
              <a:ext uri="{FF2B5EF4-FFF2-40B4-BE49-F238E27FC236}">
                <a16:creationId xmlns:a16="http://schemas.microsoft.com/office/drawing/2014/main" id="{3E0D652B-E038-56AC-7F2A-8175B1309B87}"/>
              </a:ext>
            </a:extLst>
          </p:cNvPr>
          <p:cNvSpPr txBox="1"/>
          <p:nvPr/>
        </p:nvSpPr>
        <p:spPr>
          <a:xfrm>
            <a:off x="4098471" y="464306"/>
            <a:ext cx="8414658" cy="1083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91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0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Equipe administrativa e técnica</a:t>
            </a:r>
          </a:p>
          <a:p>
            <a:pPr marL="0" marR="0" lvl="0" indent="0" algn="r" rtl="0">
              <a:lnSpc>
                <a:spcPct val="91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Maio-agosto 2024</a:t>
            </a:r>
            <a:endParaRPr sz="2000" dirty="0">
              <a:solidFill>
                <a:schemeClr val="accent1">
                  <a:lumMod val="20000"/>
                  <a:lumOff val="8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AD6E93D8-A61C-0679-966E-887CEC4BEB96}"/>
              </a:ext>
            </a:extLst>
          </p:cNvPr>
          <p:cNvSpPr txBox="1"/>
          <p:nvPr/>
        </p:nvSpPr>
        <p:spPr>
          <a:xfrm>
            <a:off x="8305800" y="2171700"/>
            <a:ext cx="9922191" cy="7783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5" name="Google Shape;150;p5">
            <a:extLst>
              <a:ext uri="{FF2B5EF4-FFF2-40B4-BE49-F238E27FC236}">
                <a16:creationId xmlns:a16="http://schemas.microsoft.com/office/drawing/2014/main" id="{80DC4DEA-E211-872C-9448-4AA33275757F}"/>
              </a:ext>
            </a:extLst>
          </p:cNvPr>
          <p:cNvSpPr txBox="1"/>
          <p:nvPr/>
        </p:nvSpPr>
        <p:spPr>
          <a:xfrm>
            <a:off x="428569" y="3785942"/>
            <a:ext cx="5691435" cy="4139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lnSpc>
                <a:spcPct val="150000"/>
              </a:lnSpc>
            </a:pPr>
            <a:r>
              <a:rPr lang="pt-BR" sz="1800" b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Secretaria Executiva: </a:t>
            </a:r>
            <a:r>
              <a:rPr lang="pt-BR" sz="18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Leila Cristina </a:t>
            </a:r>
            <a:r>
              <a:rPr lang="pt-BR" sz="180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Pilonetto</a:t>
            </a:r>
            <a:endParaRPr lang="pt-BR" sz="1800" b="1" dirty="0">
              <a:solidFill>
                <a:schemeClr val="tx2">
                  <a:lumMod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lvl="0">
              <a:lnSpc>
                <a:spcPct val="150000"/>
              </a:lnSpc>
            </a:pPr>
            <a:r>
              <a:rPr lang="pt-BR" sz="1800" b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Assessoria Jurídica: </a:t>
            </a:r>
            <a:r>
              <a:rPr lang="pt-BR" sz="18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Carlos Alexandre </a:t>
            </a:r>
            <a:r>
              <a:rPr lang="pt-BR" sz="180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Lorga</a:t>
            </a:r>
            <a:endParaRPr lang="pt-BR" sz="1800" dirty="0">
              <a:solidFill>
                <a:schemeClr val="tx2">
                  <a:lumMod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lvl="0">
              <a:lnSpc>
                <a:spcPct val="150000"/>
              </a:lnSpc>
            </a:pPr>
            <a:r>
              <a:rPr lang="pt-BR" sz="1800" b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Assessoria Contábil: </a:t>
            </a:r>
            <a:r>
              <a:rPr lang="pt-BR" sz="18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Thiago Borges</a:t>
            </a:r>
          </a:p>
          <a:p>
            <a:pPr>
              <a:lnSpc>
                <a:spcPct val="150000"/>
              </a:lnSpc>
            </a:pPr>
            <a:r>
              <a:rPr lang="pt-BR" sz="1800" b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Coordenação Administrativa: </a:t>
            </a:r>
            <a:r>
              <a:rPr lang="pt-BR" sz="180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Edilcelli</a:t>
            </a:r>
            <a:r>
              <a:rPr lang="pt-BR" sz="18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Oliveira </a:t>
            </a:r>
            <a:r>
              <a:rPr lang="pt-BR" sz="180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Pendraki</a:t>
            </a:r>
            <a:endParaRPr lang="pt-BR" sz="1800" dirty="0">
              <a:solidFill>
                <a:schemeClr val="tx2">
                  <a:lumMod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>
              <a:lnSpc>
                <a:spcPct val="150000"/>
              </a:lnSpc>
            </a:pPr>
            <a:r>
              <a:rPr lang="pt-BR" sz="1800" b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Técnico Administrativo: </a:t>
            </a:r>
            <a:r>
              <a:rPr lang="pt-BR" sz="18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Marilene Aparecida Ferreira Bento</a:t>
            </a:r>
            <a:endParaRPr lang="pt-BR" sz="1800" b="1" dirty="0">
              <a:solidFill>
                <a:schemeClr val="tx2">
                  <a:lumMod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lvl="0">
              <a:lnSpc>
                <a:spcPct val="150000"/>
              </a:lnSpc>
            </a:pPr>
            <a:r>
              <a:rPr lang="pt-BR" sz="1800" b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Coordenação Técnica: </a:t>
            </a:r>
            <a:r>
              <a:rPr lang="pt-BR" sz="18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Marina </a:t>
            </a:r>
            <a:r>
              <a:rPr lang="pt-BR" sz="180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Sidineia</a:t>
            </a:r>
            <a:r>
              <a:rPr lang="pt-BR" sz="18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Ricardo Martins</a:t>
            </a:r>
            <a:endParaRPr lang="pt-BR" sz="1800" dirty="0">
              <a:solidFill>
                <a:schemeClr val="tx2">
                  <a:lumMod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pt-BR" sz="1800" b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Assessoria Técnica: </a:t>
            </a:r>
            <a:r>
              <a:rPr lang="pt-BR" sz="18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Ediane de Fátima Mance </a:t>
            </a:r>
          </a:p>
          <a:p>
            <a:pPr lvl="0">
              <a:lnSpc>
                <a:spcPct val="150000"/>
              </a:lnSpc>
            </a:pPr>
            <a:r>
              <a:rPr lang="pt-BR" sz="1800" b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Assessoria Técnica: </a:t>
            </a:r>
            <a:r>
              <a:rPr lang="pt-BR" sz="18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João Felipe Marques da Silva</a:t>
            </a:r>
          </a:p>
          <a:p>
            <a:pPr>
              <a:lnSpc>
                <a:spcPct val="150000"/>
              </a:lnSpc>
            </a:pPr>
            <a:r>
              <a:rPr lang="pt-BR" b="1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Coordenação de apoio</a:t>
            </a:r>
            <a:r>
              <a:rPr lang="en-US" b="1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Giorgia Regina Luchese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150;p5">
            <a:extLst>
              <a:ext uri="{FF2B5EF4-FFF2-40B4-BE49-F238E27FC236}">
                <a16:creationId xmlns:a16="http://schemas.microsoft.com/office/drawing/2014/main" id="{D7AB0950-9746-73C0-B7C2-F951DB6B60D4}"/>
              </a:ext>
            </a:extLst>
          </p:cNvPr>
          <p:cNvSpPr txBox="1"/>
          <p:nvPr/>
        </p:nvSpPr>
        <p:spPr>
          <a:xfrm>
            <a:off x="6759894" y="2442141"/>
            <a:ext cx="4938770" cy="6740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1" anchor="t" anchorCtr="0">
            <a:spAutoFit/>
          </a:bodyPr>
          <a:lstStyle/>
          <a:p>
            <a:pPr algn="just">
              <a:lnSpc>
                <a:spcPct val="150000"/>
              </a:lnSpc>
            </a:pPr>
            <a:endParaRPr lang="en-US" b="1" dirty="0">
              <a:solidFill>
                <a:schemeClr val="tx2">
                  <a:lumMod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just">
              <a:lnSpc>
                <a:spcPct val="150000"/>
              </a:lnSpc>
            </a:pPr>
            <a:r>
              <a:rPr lang="en-US" b="1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1ª </a:t>
            </a:r>
            <a:r>
              <a:rPr lang="en-US" b="1" dirty="0" err="1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Região</a:t>
            </a:r>
            <a:r>
              <a:rPr lang="en-US" b="1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b="1" dirty="0" err="1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Saúde</a:t>
            </a:r>
            <a:r>
              <a:rPr lang="en-US" b="1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Michele Straub </a:t>
            </a:r>
          </a:p>
          <a:p>
            <a:pPr algn="just">
              <a:lnSpc>
                <a:spcPct val="150000"/>
              </a:lnSpc>
            </a:pPr>
            <a:r>
              <a:rPr lang="en-US" b="1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2ª </a:t>
            </a:r>
            <a:r>
              <a:rPr lang="en-US" b="1" dirty="0" err="1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Região</a:t>
            </a:r>
            <a:r>
              <a:rPr lang="en-US" b="1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b="1" dirty="0" err="1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Saúde</a:t>
            </a:r>
            <a:r>
              <a:rPr lang="en-US" b="1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Luna Rezende Machado de Sousa</a:t>
            </a:r>
          </a:p>
          <a:p>
            <a:pPr algn="just">
              <a:lnSpc>
                <a:spcPct val="150000"/>
              </a:lnSpc>
            </a:pPr>
            <a:r>
              <a:rPr lang="en-US" b="1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3ª </a:t>
            </a:r>
            <a:r>
              <a:rPr lang="en-US" b="1" dirty="0" err="1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Região</a:t>
            </a:r>
            <a:r>
              <a:rPr lang="en-US" b="1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b="1" dirty="0" err="1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Saúde</a:t>
            </a:r>
            <a:r>
              <a:rPr lang="en-US" b="1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Marcos </a:t>
            </a:r>
            <a:r>
              <a:rPr lang="en-US" dirty="0" err="1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Cetra</a:t>
            </a:r>
            <a:r>
              <a:rPr lang="en-US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Piva</a:t>
            </a:r>
          </a:p>
          <a:p>
            <a:pPr algn="just">
              <a:lnSpc>
                <a:spcPct val="150000"/>
              </a:lnSpc>
            </a:pPr>
            <a:r>
              <a:rPr lang="en-US" b="1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4ª </a:t>
            </a:r>
            <a:r>
              <a:rPr lang="en-US" b="1" dirty="0" err="1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Região</a:t>
            </a:r>
            <a:r>
              <a:rPr lang="en-US" b="1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b="1" dirty="0" err="1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Saúde</a:t>
            </a:r>
            <a:r>
              <a:rPr lang="en-US" b="1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dirty="0" err="1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Marcieli</a:t>
            </a:r>
            <a:r>
              <a:rPr lang="en-US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dirty="0" err="1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Adelaine</a:t>
            </a:r>
            <a:r>
              <a:rPr lang="en-US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Pereira Ferreira</a:t>
            </a:r>
          </a:p>
          <a:p>
            <a:pPr algn="just">
              <a:lnSpc>
                <a:spcPct val="150000"/>
              </a:lnSpc>
            </a:pPr>
            <a:r>
              <a:rPr lang="en-US" b="1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5ª </a:t>
            </a:r>
            <a:r>
              <a:rPr lang="en-US" b="1" dirty="0" err="1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Região</a:t>
            </a:r>
            <a:r>
              <a:rPr lang="en-US" b="1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b="1" dirty="0" err="1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Saúde</a:t>
            </a:r>
            <a:r>
              <a:rPr lang="en-US" b="1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dirty="0" err="1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Keullin</a:t>
            </a:r>
            <a:r>
              <a:rPr lang="en-US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Cristian </a:t>
            </a:r>
            <a:r>
              <a:rPr lang="en-US" dirty="0" err="1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Oliboni</a:t>
            </a:r>
            <a:endParaRPr lang="en-US" dirty="0">
              <a:solidFill>
                <a:schemeClr val="tx2">
                  <a:lumMod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just">
              <a:lnSpc>
                <a:spcPct val="150000"/>
              </a:lnSpc>
            </a:pPr>
            <a:r>
              <a:rPr lang="en-US" b="1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6ª </a:t>
            </a:r>
            <a:r>
              <a:rPr lang="en-US" b="1" dirty="0" err="1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Região</a:t>
            </a:r>
            <a:r>
              <a:rPr lang="en-US" b="1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b="1" dirty="0" err="1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Saúde</a:t>
            </a:r>
            <a:r>
              <a:rPr lang="en-US" b="1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Fernanda </a:t>
            </a:r>
            <a:r>
              <a:rPr lang="en-US" dirty="0" err="1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Rosilda</a:t>
            </a:r>
            <a:r>
              <a:rPr lang="en-US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Loth </a:t>
            </a:r>
            <a:r>
              <a:rPr lang="en-US" dirty="0" err="1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Braciak</a:t>
            </a:r>
            <a:endParaRPr lang="en-US" dirty="0">
              <a:solidFill>
                <a:schemeClr val="tx2">
                  <a:lumMod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just">
              <a:lnSpc>
                <a:spcPct val="150000"/>
              </a:lnSpc>
            </a:pPr>
            <a:r>
              <a:rPr lang="en-US" b="1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7ª </a:t>
            </a:r>
            <a:r>
              <a:rPr lang="en-US" b="1" dirty="0" err="1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Região</a:t>
            </a:r>
            <a:r>
              <a:rPr lang="en-US" b="1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b="1" dirty="0" err="1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Saúde</a:t>
            </a:r>
            <a:r>
              <a:rPr lang="en-US" b="1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Mateus </a:t>
            </a:r>
            <a:r>
              <a:rPr lang="en-US" dirty="0" err="1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Magri</a:t>
            </a:r>
            <a:endParaRPr lang="en-US" dirty="0">
              <a:solidFill>
                <a:schemeClr val="tx2">
                  <a:lumMod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just">
              <a:lnSpc>
                <a:spcPct val="150000"/>
              </a:lnSpc>
            </a:pPr>
            <a:r>
              <a:rPr lang="en-US" b="1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8ª </a:t>
            </a:r>
            <a:r>
              <a:rPr lang="en-US" b="1" dirty="0" err="1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Região</a:t>
            </a:r>
            <a:r>
              <a:rPr lang="en-US" b="1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b="1" dirty="0" err="1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Saúde</a:t>
            </a:r>
            <a:r>
              <a:rPr lang="en-US" b="1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dirty="0" err="1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Nadiane</a:t>
            </a:r>
            <a:r>
              <a:rPr lang="en-US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Schlosser</a:t>
            </a:r>
          </a:p>
          <a:p>
            <a:pPr algn="just">
              <a:lnSpc>
                <a:spcPct val="150000"/>
              </a:lnSpc>
            </a:pPr>
            <a:r>
              <a:rPr lang="en-US" b="1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9ª </a:t>
            </a:r>
            <a:r>
              <a:rPr lang="en-US" b="1" dirty="0" err="1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Região</a:t>
            </a:r>
            <a:r>
              <a:rPr lang="en-US" b="1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b="1" dirty="0" err="1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Saúde</a:t>
            </a:r>
            <a:r>
              <a:rPr lang="en-US" b="1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Carline </a:t>
            </a:r>
            <a:r>
              <a:rPr lang="en-US" dirty="0" err="1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Slovinski</a:t>
            </a:r>
            <a:r>
              <a:rPr lang="en-US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dirty="0" err="1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Acordi</a:t>
            </a:r>
            <a:r>
              <a:rPr lang="en-US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Garcia</a:t>
            </a:r>
          </a:p>
          <a:p>
            <a:pPr algn="just">
              <a:lnSpc>
                <a:spcPct val="150000"/>
              </a:lnSpc>
            </a:pPr>
            <a:r>
              <a:rPr lang="en-US" b="1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10ª </a:t>
            </a:r>
            <a:r>
              <a:rPr lang="en-US" b="1" dirty="0" err="1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Região</a:t>
            </a:r>
            <a:r>
              <a:rPr lang="en-US" b="1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b="1" dirty="0" err="1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Saúde</a:t>
            </a:r>
            <a:r>
              <a:rPr lang="en-US" b="1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Carlos Guilherme Meister </a:t>
            </a:r>
            <a:r>
              <a:rPr lang="en-US" dirty="0" err="1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Arenhart</a:t>
            </a:r>
            <a:r>
              <a:rPr lang="en-US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n-US" b="1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11ª </a:t>
            </a:r>
            <a:r>
              <a:rPr lang="en-US" b="1" dirty="0" err="1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Região</a:t>
            </a:r>
            <a:r>
              <a:rPr lang="en-US" b="1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b="1" dirty="0" err="1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Saúde</a:t>
            </a:r>
            <a:r>
              <a:rPr lang="en-US" b="1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Ellen Alessandra de Souza Jesus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55EE010A-5AEA-EB6C-D93D-7B5C5DB6A68D}"/>
              </a:ext>
            </a:extLst>
          </p:cNvPr>
          <p:cNvSpPr txBox="1"/>
          <p:nvPr/>
        </p:nvSpPr>
        <p:spPr>
          <a:xfrm>
            <a:off x="10395099" y="2135599"/>
            <a:ext cx="2607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Apoiadores Regionais</a:t>
            </a:r>
          </a:p>
        </p:txBody>
      </p:sp>
      <p:sp>
        <p:nvSpPr>
          <p:cNvPr id="11" name="Google Shape;150;p5">
            <a:extLst>
              <a:ext uri="{FF2B5EF4-FFF2-40B4-BE49-F238E27FC236}">
                <a16:creationId xmlns:a16="http://schemas.microsoft.com/office/drawing/2014/main" id="{FEC2BE1B-9FAA-9431-0CA3-5898D7CCDD44}"/>
              </a:ext>
            </a:extLst>
          </p:cNvPr>
          <p:cNvSpPr txBox="1"/>
          <p:nvPr/>
        </p:nvSpPr>
        <p:spPr>
          <a:xfrm>
            <a:off x="12693246" y="2693335"/>
            <a:ext cx="5166185" cy="6324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1" anchor="t" anchorCtr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b="1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12ª </a:t>
            </a:r>
            <a:r>
              <a:rPr lang="en-US" b="1" dirty="0" err="1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Região</a:t>
            </a:r>
            <a:r>
              <a:rPr lang="en-US" b="1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b="1" dirty="0" err="1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Saúde</a:t>
            </a:r>
            <a:r>
              <a:rPr lang="en-US" b="1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Regina Vasconcelos </a:t>
            </a:r>
            <a:r>
              <a:rPr lang="en-US" dirty="0" err="1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Ulian</a:t>
            </a:r>
            <a:r>
              <a:rPr lang="en-US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Peron</a:t>
            </a:r>
          </a:p>
          <a:p>
            <a:pPr algn="just">
              <a:lnSpc>
                <a:spcPct val="150000"/>
              </a:lnSpc>
            </a:pPr>
            <a:r>
              <a:rPr lang="en-US" b="1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13ª </a:t>
            </a:r>
            <a:r>
              <a:rPr lang="en-US" b="1" dirty="0" err="1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Região</a:t>
            </a:r>
            <a:r>
              <a:rPr lang="en-US" b="1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b="1" dirty="0" err="1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Saúde</a:t>
            </a:r>
            <a:r>
              <a:rPr lang="en-US" b="1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Marcia </a:t>
            </a:r>
            <a:r>
              <a:rPr lang="en-US" dirty="0" err="1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Vicentina</a:t>
            </a:r>
            <a:r>
              <a:rPr lang="en-US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Ricardo </a:t>
            </a:r>
            <a:r>
              <a:rPr lang="en-US" dirty="0" err="1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Benedet</a:t>
            </a:r>
            <a:endParaRPr lang="en-US" dirty="0">
              <a:solidFill>
                <a:schemeClr val="tx2">
                  <a:lumMod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just">
              <a:lnSpc>
                <a:spcPct val="150000"/>
              </a:lnSpc>
            </a:pPr>
            <a:r>
              <a:rPr lang="en-US" b="1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14ª </a:t>
            </a:r>
            <a:r>
              <a:rPr lang="en-US" b="1" dirty="0" err="1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Região</a:t>
            </a:r>
            <a:r>
              <a:rPr lang="en-US" b="1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b="1" dirty="0" err="1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Saúde</a:t>
            </a:r>
            <a:r>
              <a:rPr lang="en-US" b="1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Carla Daniele de Oliveira</a:t>
            </a:r>
          </a:p>
          <a:p>
            <a:pPr algn="just">
              <a:lnSpc>
                <a:spcPct val="150000"/>
              </a:lnSpc>
            </a:pPr>
            <a:r>
              <a:rPr lang="en-US" b="1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15ª </a:t>
            </a:r>
            <a:r>
              <a:rPr lang="en-US" b="1" dirty="0" err="1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Região</a:t>
            </a:r>
            <a:r>
              <a:rPr lang="en-US" b="1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b="1" dirty="0" err="1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Saúde</a:t>
            </a:r>
            <a:r>
              <a:rPr lang="en-US" b="1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Mauro </a:t>
            </a:r>
            <a:r>
              <a:rPr lang="en-US" dirty="0" err="1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Sérgio</a:t>
            </a:r>
            <a:r>
              <a:rPr lang="en-US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de Araújo</a:t>
            </a:r>
          </a:p>
          <a:p>
            <a:pPr algn="just">
              <a:lnSpc>
                <a:spcPct val="150000"/>
              </a:lnSpc>
            </a:pPr>
            <a:r>
              <a:rPr lang="en-US" b="1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16ª </a:t>
            </a:r>
            <a:r>
              <a:rPr lang="en-US" b="1" dirty="0" err="1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Região</a:t>
            </a:r>
            <a:r>
              <a:rPr lang="en-US" b="1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b="1" dirty="0" err="1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Saúde</a:t>
            </a:r>
            <a:r>
              <a:rPr lang="en-US" b="1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Juliana Ferreira </a:t>
            </a:r>
            <a:r>
              <a:rPr lang="en-US" dirty="0" err="1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Canassa</a:t>
            </a:r>
            <a:r>
              <a:rPr lang="en-US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Campitelli</a:t>
            </a:r>
          </a:p>
          <a:p>
            <a:pPr algn="just">
              <a:lnSpc>
                <a:spcPct val="150000"/>
              </a:lnSpc>
            </a:pPr>
            <a:r>
              <a:rPr lang="en-US" b="1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17ª </a:t>
            </a:r>
            <a:r>
              <a:rPr lang="en-US" b="1" dirty="0" err="1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Região</a:t>
            </a:r>
            <a:r>
              <a:rPr lang="en-US" b="1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b="1" dirty="0" err="1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Saúde</a:t>
            </a:r>
            <a:r>
              <a:rPr lang="en-US" b="1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Rodrigo Luiz </a:t>
            </a:r>
            <a:r>
              <a:rPr lang="en-US" dirty="0" err="1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Brassarotto</a:t>
            </a:r>
            <a:r>
              <a:rPr lang="en-US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dirty="0" err="1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Luppi</a:t>
            </a:r>
            <a:endParaRPr lang="en-US" dirty="0">
              <a:solidFill>
                <a:schemeClr val="tx2">
                  <a:lumMod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just">
              <a:lnSpc>
                <a:spcPct val="150000"/>
              </a:lnSpc>
            </a:pPr>
            <a:r>
              <a:rPr lang="en-US" b="1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18ª </a:t>
            </a:r>
            <a:r>
              <a:rPr lang="en-US" b="1" dirty="0" err="1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Região</a:t>
            </a:r>
            <a:r>
              <a:rPr lang="en-US" b="1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b="1" dirty="0" err="1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Saúde</a:t>
            </a:r>
            <a:r>
              <a:rPr lang="en-US" b="1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dirty="0" err="1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Eloa</a:t>
            </a:r>
            <a:r>
              <a:rPr lang="en-US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dirty="0" err="1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Baptistone</a:t>
            </a:r>
            <a:r>
              <a:rPr lang="en-US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Wada </a:t>
            </a:r>
            <a:r>
              <a:rPr lang="en-US" dirty="0" err="1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Helbel</a:t>
            </a:r>
            <a:endParaRPr lang="en-US" dirty="0">
              <a:solidFill>
                <a:schemeClr val="tx2">
                  <a:lumMod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just">
              <a:lnSpc>
                <a:spcPct val="150000"/>
              </a:lnSpc>
            </a:pPr>
            <a:r>
              <a:rPr lang="en-US" b="1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19ª </a:t>
            </a:r>
            <a:r>
              <a:rPr lang="en-US" b="1" dirty="0" err="1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Região</a:t>
            </a:r>
            <a:r>
              <a:rPr lang="en-US" b="1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b="1" dirty="0" err="1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Saúde</a:t>
            </a:r>
            <a:r>
              <a:rPr lang="en-US" b="1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Wagner Mancuso Faria</a:t>
            </a:r>
          </a:p>
          <a:p>
            <a:pPr algn="just">
              <a:lnSpc>
                <a:spcPct val="150000"/>
              </a:lnSpc>
            </a:pPr>
            <a:r>
              <a:rPr lang="en-US" b="1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20ª </a:t>
            </a:r>
            <a:r>
              <a:rPr lang="en-US" b="1" dirty="0" err="1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Região</a:t>
            </a:r>
            <a:r>
              <a:rPr lang="en-US" b="1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b="1" dirty="0" err="1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Saúde</a:t>
            </a:r>
            <a:r>
              <a:rPr lang="en-US" b="1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dirty="0" err="1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Andreia</a:t>
            </a:r>
            <a:r>
              <a:rPr lang="en-US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Bento Maria </a:t>
            </a:r>
            <a:r>
              <a:rPr lang="en-US" dirty="0" err="1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Scudeller</a:t>
            </a:r>
            <a:endParaRPr lang="en-US" dirty="0">
              <a:solidFill>
                <a:schemeClr val="tx2">
                  <a:lumMod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just">
              <a:lnSpc>
                <a:spcPct val="150000"/>
              </a:lnSpc>
            </a:pPr>
            <a:r>
              <a:rPr lang="en-US" b="1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21ª </a:t>
            </a:r>
            <a:r>
              <a:rPr lang="en-US" b="1" dirty="0" err="1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Região</a:t>
            </a:r>
            <a:r>
              <a:rPr lang="en-US" b="1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b="1" dirty="0" err="1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Saúde</a:t>
            </a:r>
            <a:r>
              <a:rPr lang="en-US" b="1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Francisco </a:t>
            </a:r>
            <a:r>
              <a:rPr lang="en-US" dirty="0" err="1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Leônidas</a:t>
            </a:r>
            <a:r>
              <a:rPr lang="en-US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Carneiro Junior</a:t>
            </a:r>
          </a:p>
          <a:p>
            <a:pPr algn="just">
              <a:lnSpc>
                <a:spcPct val="150000"/>
              </a:lnSpc>
            </a:pPr>
            <a:r>
              <a:rPr lang="en-US" b="1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22ª </a:t>
            </a:r>
            <a:r>
              <a:rPr lang="en-US" b="1" dirty="0" err="1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Região</a:t>
            </a:r>
            <a:r>
              <a:rPr lang="en-US" b="1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b="1" dirty="0" err="1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Saúde</a:t>
            </a:r>
            <a:r>
              <a:rPr lang="en-US" b="1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Luis Fernando </a:t>
            </a:r>
            <a:r>
              <a:rPr lang="en-US" dirty="0" err="1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Novais</a:t>
            </a:r>
            <a:endParaRPr lang="en-US" dirty="0">
              <a:solidFill>
                <a:schemeClr val="tx2">
                  <a:lumMod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88250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6B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0782" y="0"/>
            <a:ext cx="18288000" cy="10287000"/>
            <a:chOff x="0" y="0"/>
            <a:chExt cx="2833290" cy="1593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3290" cy="1593725"/>
            </a:xfrm>
            <a:custGeom>
              <a:avLst/>
              <a:gdLst/>
              <a:ahLst/>
              <a:cxnLst/>
              <a:rect l="l" t="t" r="r" b="b"/>
              <a:pathLst>
                <a:path w="2833290" h="1593725">
                  <a:moveTo>
                    <a:pt x="0" y="0"/>
                  </a:moveTo>
                  <a:lnTo>
                    <a:pt x="2833290" y="0"/>
                  </a:lnTo>
                  <a:lnTo>
                    <a:pt x="2833290" y="1593725"/>
                  </a:lnTo>
                  <a:lnTo>
                    <a:pt x="0" y="1593725"/>
                  </a:lnTo>
                  <a:close/>
                </a:path>
              </a:pathLst>
            </a:custGeom>
            <a:blipFill>
              <a:blip r:embed="rId2">
                <a:alphaModFix amt="20000"/>
              </a:blip>
              <a:stretch>
                <a:fillRect t="-9333" b="-9333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3299309" y="8561362"/>
            <a:ext cx="6598617" cy="1393875"/>
            <a:chOff x="0" y="0"/>
            <a:chExt cx="1737907" cy="36711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737907" cy="367111"/>
            </a:xfrm>
            <a:custGeom>
              <a:avLst/>
              <a:gdLst/>
              <a:ahLst/>
              <a:cxnLst/>
              <a:rect l="l" t="t" r="r" b="b"/>
              <a:pathLst>
                <a:path w="1737907" h="367111">
                  <a:moveTo>
                    <a:pt x="29332" y="0"/>
                  </a:moveTo>
                  <a:lnTo>
                    <a:pt x="1708576" y="0"/>
                  </a:lnTo>
                  <a:cubicBezTo>
                    <a:pt x="1724775" y="0"/>
                    <a:pt x="1737907" y="13132"/>
                    <a:pt x="1737907" y="29332"/>
                  </a:cubicBezTo>
                  <a:lnTo>
                    <a:pt x="1737907" y="337780"/>
                  </a:lnTo>
                  <a:cubicBezTo>
                    <a:pt x="1737907" y="345559"/>
                    <a:pt x="1734817" y="353019"/>
                    <a:pt x="1729317" y="358520"/>
                  </a:cubicBezTo>
                  <a:cubicBezTo>
                    <a:pt x="1723816" y="364021"/>
                    <a:pt x="1716355" y="367111"/>
                    <a:pt x="1708576" y="367111"/>
                  </a:cubicBezTo>
                  <a:lnTo>
                    <a:pt x="29332" y="367111"/>
                  </a:lnTo>
                  <a:cubicBezTo>
                    <a:pt x="13132" y="367111"/>
                    <a:pt x="0" y="353979"/>
                    <a:pt x="0" y="337780"/>
                  </a:cubicBezTo>
                  <a:lnTo>
                    <a:pt x="0" y="29332"/>
                  </a:lnTo>
                  <a:cubicBezTo>
                    <a:pt x="0" y="13132"/>
                    <a:pt x="13132" y="0"/>
                    <a:pt x="29332" y="0"/>
                  </a:cubicBezTo>
                  <a:close/>
                </a:path>
              </a:pathLst>
            </a:custGeom>
            <a:solidFill>
              <a:srgbClr val="F1F2F4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1737907" cy="4242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2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556965" y="8843601"/>
            <a:ext cx="2239093" cy="829397"/>
          </a:xfrm>
          <a:custGeom>
            <a:avLst/>
            <a:gdLst/>
            <a:ahLst/>
            <a:cxnLst/>
            <a:rect l="l" t="t" r="r" b="b"/>
            <a:pathLst>
              <a:path w="2239093" h="829397">
                <a:moveTo>
                  <a:pt x="0" y="0"/>
                </a:moveTo>
                <a:lnTo>
                  <a:pt x="2239092" y="0"/>
                </a:lnTo>
                <a:lnTo>
                  <a:pt x="2239092" y="829398"/>
                </a:lnTo>
                <a:lnTo>
                  <a:pt x="0" y="8293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Google Shape;184;p3">
            <a:extLst>
              <a:ext uri="{FF2B5EF4-FFF2-40B4-BE49-F238E27FC236}">
                <a16:creationId xmlns:a16="http://schemas.microsoft.com/office/drawing/2014/main" id="{CD106C80-AD7E-CAC0-8185-FF6F90B8B2A8}"/>
              </a:ext>
            </a:extLst>
          </p:cNvPr>
          <p:cNvSpPr txBox="1"/>
          <p:nvPr/>
        </p:nvSpPr>
        <p:spPr>
          <a:xfrm>
            <a:off x="5562600" y="824345"/>
            <a:ext cx="7162800" cy="1647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90"/>
              <a:buFont typeface="Arial"/>
              <a:buNone/>
            </a:pPr>
            <a:r>
              <a:rPr lang="pt-BR" sz="2800" b="1" i="0" u="none" strike="noStrike" cap="none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ato Black"/>
              </a:rPr>
              <a:t>Missão</a:t>
            </a:r>
            <a:endParaRPr sz="2800" b="1" i="0" u="none" strike="noStrike" cap="none" dirty="0">
              <a:solidFill>
                <a:schemeClr val="accent1">
                  <a:lumMod val="20000"/>
                  <a:lumOff val="8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La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95"/>
              <a:buFont typeface="Arial"/>
              <a:buNone/>
            </a:pPr>
            <a:r>
              <a:rPr lang="pt-BR" sz="2800" b="0" i="0" u="none" strike="noStrike" cap="none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ato"/>
              </a:rPr>
              <a:t>O Cosems tem por finalidade lutar pelo fortalecimento e autonomia dos municípios na área da saúde.</a:t>
            </a:r>
            <a:endParaRPr sz="2800" b="0" i="0" u="none" strike="noStrike" cap="none" dirty="0">
              <a:solidFill>
                <a:schemeClr val="accent1">
                  <a:lumMod val="20000"/>
                  <a:lumOff val="8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Lato"/>
            </a:endParaRPr>
          </a:p>
        </p:txBody>
      </p:sp>
      <p:sp>
        <p:nvSpPr>
          <p:cNvPr id="10" name="Google Shape;185;p3">
            <a:extLst>
              <a:ext uri="{FF2B5EF4-FFF2-40B4-BE49-F238E27FC236}">
                <a16:creationId xmlns:a16="http://schemas.microsoft.com/office/drawing/2014/main" id="{B08DE201-2FCE-2722-09FA-A629DCC35F49}"/>
              </a:ext>
            </a:extLst>
          </p:cNvPr>
          <p:cNvSpPr txBox="1"/>
          <p:nvPr/>
        </p:nvSpPr>
        <p:spPr>
          <a:xfrm>
            <a:off x="5715000" y="3927770"/>
            <a:ext cx="7315200" cy="2228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70"/>
              <a:buFont typeface="Arial"/>
              <a:buNone/>
            </a:pPr>
            <a:r>
              <a:rPr lang="pt-BR" sz="2800" b="1" i="0" u="none" strike="noStrike" cap="none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ato Black"/>
              </a:rPr>
              <a:t>Visão</a:t>
            </a:r>
            <a:endParaRPr sz="2800" b="1" i="0" u="none" strike="noStrike" cap="none" dirty="0">
              <a:solidFill>
                <a:schemeClr val="accent1">
                  <a:lumMod val="20000"/>
                  <a:lumOff val="8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Lato Black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10"/>
              <a:buFont typeface="Arial"/>
              <a:buNone/>
            </a:pPr>
            <a:r>
              <a:rPr lang="pt-BR" sz="2800" b="0" i="0" u="none" strike="noStrike" cap="none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ato"/>
              </a:rPr>
              <a:t>Ser uma entidade modelo no país pela sua organização e funcionamento, sendo interlocutor e suporte dos gestores municipais nas políticas públicas de saúde no estado do Paraná</a:t>
            </a:r>
            <a:r>
              <a:rPr lang="pt-BR" sz="2800" b="0" i="0" u="none" strike="noStrike" cap="none" dirty="0">
                <a:solidFill>
                  <a:schemeClr val="accent1">
                    <a:lumMod val="20000"/>
                    <a:lumOff val="80000"/>
                  </a:schemeClr>
                </a:solidFill>
                <a:ea typeface="Lato"/>
                <a:cs typeface="Lato"/>
                <a:sym typeface="Lato"/>
              </a:rPr>
              <a:t>.</a:t>
            </a:r>
            <a:endParaRPr sz="2800" b="0" i="0" u="none" strike="noStrike" cap="none" dirty="0">
              <a:solidFill>
                <a:schemeClr val="accent1">
                  <a:lumMod val="20000"/>
                  <a:lumOff val="80000"/>
                </a:schemeClr>
              </a:solidFill>
              <a:ea typeface="Lato"/>
              <a:cs typeface="Lato"/>
              <a:sym typeface="Lato"/>
            </a:endParaRPr>
          </a:p>
        </p:txBody>
      </p:sp>
      <p:sp>
        <p:nvSpPr>
          <p:cNvPr id="11" name="Google Shape;186;p3">
            <a:extLst>
              <a:ext uri="{FF2B5EF4-FFF2-40B4-BE49-F238E27FC236}">
                <a16:creationId xmlns:a16="http://schemas.microsoft.com/office/drawing/2014/main" id="{85A4A115-7423-7853-3F79-F9AE76DCECD1}"/>
              </a:ext>
            </a:extLst>
          </p:cNvPr>
          <p:cNvSpPr txBox="1"/>
          <p:nvPr/>
        </p:nvSpPr>
        <p:spPr>
          <a:xfrm>
            <a:off x="5562600" y="7397870"/>
            <a:ext cx="7467600" cy="1647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pt-BR" sz="2800" b="1" i="0" u="none" strike="noStrike" cap="none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ato Black"/>
              </a:rPr>
              <a:t>Valores</a:t>
            </a:r>
            <a:endParaRPr sz="2800" b="1" i="0" u="none" strike="noStrike" cap="none" dirty="0">
              <a:solidFill>
                <a:schemeClr val="accent1">
                  <a:lumMod val="20000"/>
                  <a:lumOff val="8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Lato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pt-BR" sz="2800" b="0" i="0" u="none" strike="noStrike" cap="none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ato"/>
              </a:rPr>
              <a:t>Ética, transparência, comprometimento, qualidade e solidariedade</a:t>
            </a:r>
            <a:r>
              <a:rPr lang="pt-BR" sz="2800" b="0" i="0" u="none" strike="noStrike" cap="none" dirty="0">
                <a:solidFill>
                  <a:schemeClr val="accent1">
                    <a:lumMod val="20000"/>
                    <a:lumOff val="80000"/>
                  </a:schemeClr>
                </a:solidFill>
                <a:ea typeface="Lato"/>
                <a:cs typeface="Lato"/>
                <a:sym typeface="Lato"/>
              </a:rPr>
              <a:t>.</a:t>
            </a:r>
            <a:endParaRPr sz="2800" b="0" i="0" u="none" strike="noStrike" cap="none" dirty="0">
              <a:solidFill>
                <a:schemeClr val="accent1">
                  <a:lumMod val="20000"/>
                  <a:lumOff val="80000"/>
                </a:schemeClr>
              </a:solidFill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6B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-228111" y="0"/>
            <a:ext cx="11595748" cy="10287000"/>
            <a:chOff x="0" y="0"/>
            <a:chExt cx="3054024" cy="27093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054024" cy="2709333"/>
            </a:xfrm>
            <a:custGeom>
              <a:avLst/>
              <a:gdLst/>
              <a:ahLst/>
              <a:cxnLst/>
              <a:rect l="l" t="t" r="r" b="b"/>
              <a:pathLst>
                <a:path w="3054024" h="2709333">
                  <a:moveTo>
                    <a:pt x="0" y="0"/>
                  </a:moveTo>
                  <a:lnTo>
                    <a:pt x="3054024" y="0"/>
                  </a:lnTo>
                  <a:lnTo>
                    <a:pt x="305402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76B92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3054024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723989" y="1578806"/>
            <a:ext cx="8187695" cy="957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86"/>
              </a:lnSpc>
              <a:spcBef>
                <a:spcPct val="0"/>
              </a:spcBef>
            </a:pPr>
            <a:r>
              <a:rPr lang="en-US" sz="5633" b="1" dirty="0">
                <a:solidFill>
                  <a:srgbClr val="EFF3F4"/>
                </a:solidFill>
              </a:rPr>
              <a:t>APRESENTAÇÃO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723989" y="3011870"/>
            <a:ext cx="15025723" cy="62636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109"/>
              </a:lnSpc>
              <a:spcBef>
                <a:spcPct val="0"/>
              </a:spcBef>
            </a:pPr>
            <a:r>
              <a:rPr lang="pt-BR" sz="2935" dirty="0">
                <a:solidFill>
                  <a:srgbClr val="EFF3F4"/>
                </a:solidFill>
              </a:rPr>
              <a:t>O segundo quadrimestre de 2024 foi desafiador tanto para os gestores, quanto para a equipe técnica do </a:t>
            </a:r>
            <a:r>
              <a:rPr lang="pt-BR" sz="2935" dirty="0" err="1">
                <a:solidFill>
                  <a:srgbClr val="EFF3F4"/>
                </a:solidFill>
              </a:rPr>
              <a:t>Cosems</a:t>
            </a:r>
            <a:r>
              <a:rPr lang="pt-BR" sz="2935" dirty="0">
                <a:solidFill>
                  <a:srgbClr val="EFF3F4"/>
                </a:solidFill>
              </a:rPr>
              <a:t>-PR. </a:t>
            </a:r>
          </a:p>
          <a:p>
            <a:pPr algn="just">
              <a:lnSpc>
                <a:spcPts val="4109"/>
              </a:lnSpc>
              <a:spcBef>
                <a:spcPct val="0"/>
              </a:spcBef>
            </a:pPr>
            <a:endParaRPr lang="pt-BR" sz="2935" dirty="0">
              <a:solidFill>
                <a:srgbClr val="EFF3F4"/>
              </a:solidFill>
            </a:endParaRPr>
          </a:p>
          <a:p>
            <a:pPr algn="just">
              <a:lnSpc>
                <a:spcPts val="4109"/>
              </a:lnSpc>
              <a:spcBef>
                <a:spcPct val="0"/>
              </a:spcBef>
            </a:pPr>
            <a:r>
              <a:rPr lang="pt-BR" sz="2935" dirty="0">
                <a:solidFill>
                  <a:srgbClr val="EFF3F4"/>
                </a:solidFill>
              </a:rPr>
              <a:t>Iniciamos o período com a realização do II Encontro “Bem-vindo Gestor” que proporcionou o acolhimento dos 82 novos gestores que assumiram o cargo de janeiro a abril de 2024. </a:t>
            </a:r>
          </a:p>
          <a:p>
            <a:pPr algn="just">
              <a:lnSpc>
                <a:spcPts val="4109"/>
              </a:lnSpc>
              <a:spcBef>
                <a:spcPct val="0"/>
              </a:spcBef>
            </a:pPr>
            <a:endParaRPr lang="pt-BR" sz="2935" dirty="0">
              <a:solidFill>
                <a:srgbClr val="EFF3F4"/>
              </a:solidFill>
            </a:endParaRPr>
          </a:p>
          <a:p>
            <a:pPr algn="just">
              <a:lnSpc>
                <a:spcPts val="4109"/>
              </a:lnSpc>
              <a:spcBef>
                <a:spcPct val="0"/>
              </a:spcBef>
            </a:pPr>
            <a:r>
              <a:rPr lang="pt-BR" sz="2935" dirty="0">
                <a:solidFill>
                  <a:srgbClr val="EFF3F4"/>
                </a:solidFill>
              </a:rPr>
              <a:t>Ainda no mês de maio, realizamos o processo de seleção dos apoiadores regionais que, para além de permitir a contratação qualificada, possibilitou reconhecer entre a equipe e em novos apoiadores competências e habilidades essenciais para o desempenho da função nos territórios.  </a:t>
            </a:r>
          </a:p>
          <a:p>
            <a:pPr algn="just">
              <a:lnSpc>
                <a:spcPts val="4109"/>
              </a:lnSpc>
              <a:spcBef>
                <a:spcPct val="0"/>
              </a:spcBef>
            </a:pPr>
            <a:endParaRPr lang="pt-BR" sz="2935" dirty="0">
              <a:solidFill>
                <a:srgbClr val="EFF3F4"/>
              </a:solidFill>
              <a:latin typeface="Arial"/>
            </a:endParaRPr>
          </a:p>
          <a:p>
            <a:pPr algn="just">
              <a:lnSpc>
                <a:spcPts val="4109"/>
              </a:lnSpc>
              <a:spcBef>
                <a:spcPct val="0"/>
              </a:spcBef>
            </a:pPr>
            <a:endParaRPr lang="pt-BR" sz="2935" dirty="0">
              <a:solidFill>
                <a:srgbClr val="EFF3F4"/>
              </a:solidFill>
              <a:latin typeface="Arial"/>
            </a:endParaRPr>
          </a:p>
          <a:p>
            <a:pPr algn="just">
              <a:lnSpc>
                <a:spcPts val="4109"/>
              </a:lnSpc>
              <a:spcBef>
                <a:spcPct val="0"/>
              </a:spcBef>
            </a:pPr>
            <a:endParaRPr lang="en-US" sz="2935" dirty="0">
              <a:solidFill>
                <a:srgbClr val="EFF3F4"/>
              </a:solidFill>
              <a:latin typeface="Arial"/>
            </a:endParaRPr>
          </a:p>
        </p:txBody>
      </p:sp>
      <p:sp>
        <p:nvSpPr>
          <p:cNvPr id="10" name="Freeform 10"/>
          <p:cNvSpPr/>
          <p:nvPr/>
        </p:nvSpPr>
        <p:spPr>
          <a:xfrm rot="-5400000">
            <a:off x="16837269" y="1249973"/>
            <a:ext cx="844062" cy="211015"/>
          </a:xfrm>
          <a:custGeom>
            <a:avLst/>
            <a:gdLst/>
            <a:ahLst/>
            <a:cxnLst/>
            <a:rect l="l" t="t" r="r" b="b"/>
            <a:pathLst>
              <a:path w="844062" h="211015">
                <a:moveTo>
                  <a:pt x="0" y="0"/>
                </a:moveTo>
                <a:lnTo>
                  <a:pt x="844062" y="0"/>
                </a:lnTo>
                <a:lnTo>
                  <a:pt x="844062" y="211015"/>
                </a:lnTo>
                <a:lnTo>
                  <a:pt x="0" y="2110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" name="AutoShape 11"/>
          <p:cNvSpPr/>
          <p:nvPr/>
        </p:nvSpPr>
        <p:spPr>
          <a:xfrm flipV="1">
            <a:off x="17252156" y="2218304"/>
            <a:ext cx="14288" cy="2075717"/>
          </a:xfrm>
          <a:prstGeom prst="line">
            <a:avLst/>
          </a:prstGeom>
          <a:ln w="28575" cap="rnd">
            <a:solidFill>
              <a:srgbClr val="D9D9D9">
                <a:alpha val="74902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12" name="Group 12"/>
          <p:cNvGrpSpPr/>
          <p:nvPr/>
        </p:nvGrpSpPr>
        <p:grpSpPr>
          <a:xfrm>
            <a:off x="14988691" y="8561362"/>
            <a:ext cx="6598617" cy="1393875"/>
            <a:chOff x="0" y="0"/>
            <a:chExt cx="1737907" cy="36711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737907" cy="367111"/>
            </a:xfrm>
            <a:custGeom>
              <a:avLst/>
              <a:gdLst/>
              <a:ahLst/>
              <a:cxnLst/>
              <a:rect l="l" t="t" r="r" b="b"/>
              <a:pathLst>
                <a:path w="1737907" h="367111">
                  <a:moveTo>
                    <a:pt x="29332" y="0"/>
                  </a:moveTo>
                  <a:lnTo>
                    <a:pt x="1708576" y="0"/>
                  </a:lnTo>
                  <a:cubicBezTo>
                    <a:pt x="1724775" y="0"/>
                    <a:pt x="1737907" y="13132"/>
                    <a:pt x="1737907" y="29332"/>
                  </a:cubicBezTo>
                  <a:lnTo>
                    <a:pt x="1737907" y="337780"/>
                  </a:lnTo>
                  <a:cubicBezTo>
                    <a:pt x="1737907" y="345559"/>
                    <a:pt x="1734817" y="353019"/>
                    <a:pt x="1729317" y="358520"/>
                  </a:cubicBezTo>
                  <a:cubicBezTo>
                    <a:pt x="1723816" y="364021"/>
                    <a:pt x="1716355" y="367111"/>
                    <a:pt x="1708576" y="367111"/>
                  </a:cubicBezTo>
                  <a:lnTo>
                    <a:pt x="29332" y="367111"/>
                  </a:lnTo>
                  <a:cubicBezTo>
                    <a:pt x="13132" y="367111"/>
                    <a:pt x="0" y="353979"/>
                    <a:pt x="0" y="337780"/>
                  </a:cubicBezTo>
                  <a:lnTo>
                    <a:pt x="0" y="29332"/>
                  </a:lnTo>
                  <a:cubicBezTo>
                    <a:pt x="0" y="13132"/>
                    <a:pt x="13132" y="0"/>
                    <a:pt x="29332" y="0"/>
                  </a:cubicBezTo>
                  <a:close/>
                </a:path>
              </a:pathLst>
            </a:custGeom>
            <a:solidFill>
              <a:srgbClr val="F1F2F4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57150"/>
              <a:ext cx="1737907" cy="4242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2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15525479" y="8843601"/>
            <a:ext cx="2239093" cy="829397"/>
          </a:xfrm>
          <a:custGeom>
            <a:avLst/>
            <a:gdLst/>
            <a:ahLst/>
            <a:cxnLst/>
            <a:rect l="l" t="t" r="r" b="b"/>
            <a:pathLst>
              <a:path w="2239093" h="829397">
                <a:moveTo>
                  <a:pt x="0" y="0"/>
                </a:moveTo>
                <a:lnTo>
                  <a:pt x="2239092" y="0"/>
                </a:lnTo>
                <a:lnTo>
                  <a:pt x="2239092" y="829398"/>
                </a:lnTo>
                <a:lnTo>
                  <a:pt x="0" y="8293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6B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-228111" y="0"/>
            <a:ext cx="11595748" cy="10287000"/>
            <a:chOff x="0" y="0"/>
            <a:chExt cx="3054024" cy="27093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054024" cy="2709333"/>
            </a:xfrm>
            <a:custGeom>
              <a:avLst/>
              <a:gdLst/>
              <a:ahLst/>
              <a:cxnLst/>
              <a:rect l="l" t="t" r="r" b="b"/>
              <a:pathLst>
                <a:path w="3054024" h="2709333">
                  <a:moveTo>
                    <a:pt x="0" y="0"/>
                  </a:moveTo>
                  <a:lnTo>
                    <a:pt x="3054024" y="0"/>
                  </a:lnTo>
                  <a:lnTo>
                    <a:pt x="305402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76B92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3054024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723989" y="1578806"/>
            <a:ext cx="8187695" cy="957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86"/>
              </a:lnSpc>
              <a:spcBef>
                <a:spcPct val="0"/>
              </a:spcBef>
            </a:pPr>
            <a:r>
              <a:rPr lang="en-US" sz="5633" b="1" dirty="0">
                <a:solidFill>
                  <a:srgbClr val="EFF3F4"/>
                </a:solidFill>
              </a:rPr>
              <a:t>APRESENTAÇÃO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723989" y="2857500"/>
            <a:ext cx="15025723" cy="57515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109"/>
              </a:lnSpc>
              <a:spcBef>
                <a:spcPct val="0"/>
              </a:spcBef>
            </a:pPr>
            <a:r>
              <a:rPr lang="pt-BR" sz="2935" dirty="0">
                <a:solidFill>
                  <a:srgbClr val="EFF3F4"/>
                </a:solidFill>
              </a:rPr>
              <a:t>Eventos marcantes como as Conferências Macrorregionais e a Conferência Estadual de Gestão do Trabalho e Educação na Saúde, Oficinas Macrorregionais do PRI, continuidade e, em algumas regiões, encerramento do ciclo de oficinas do Programa </a:t>
            </a:r>
            <a:r>
              <a:rPr lang="pt-BR" sz="2935" dirty="0" err="1">
                <a:solidFill>
                  <a:srgbClr val="EFF3F4"/>
                </a:solidFill>
              </a:rPr>
              <a:t>ProGestão</a:t>
            </a:r>
            <a:r>
              <a:rPr lang="pt-BR" sz="2935" dirty="0">
                <a:solidFill>
                  <a:srgbClr val="EFF3F4"/>
                </a:solidFill>
              </a:rPr>
              <a:t>, desenvolvido em parceria com a UEL, entre outros, foram mobilizados e tiveram a participação da equipe </a:t>
            </a:r>
            <a:r>
              <a:rPr lang="pt-BR" sz="2935" dirty="0" err="1">
                <a:solidFill>
                  <a:srgbClr val="EFF3F4"/>
                </a:solidFill>
              </a:rPr>
              <a:t>Cosems</a:t>
            </a:r>
            <a:r>
              <a:rPr lang="pt-BR" sz="2935" dirty="0">
                <a:solidFill>
                  <a:srgbClr val="EFF3F4"/>
                </a:solidFill>
              </a:rPr>
              <a:t>-PR e dos gestores municipais como protagonistas das discussões. </a:t>
            </a:r>
          </a:p>
          <a:p>
            <a:pPr algn="just">
              <a:lnSpc>
                <a:spcPts val="4109"/>
              </a:lnSpc>
              <a:spcBef>
                <a:spcPct val="0"/>
              </a:spcBef>
            </a:pPr>
            <a:endParaRPr lang="pt-BR" sz="2935" dirty="0">
              <a:solidFill>
                <a:srgbClr val="EFF3F4"/>
              </a:solidFill>
            </a:endParaRPr>
          </a:p>
          <a:p>
            <a:pPr algn="just">
              <a:lnSpc>
                <a:spcPts val="4109"/>
              </a:lnSpc>
              <a:spcBef>
                <a:spcPct val="0"/>
              </a:spcBef>
            </a:pPr>
            <a:r>
              <a:rPr lang="pt-BR" sz="2935" dirty="0">
                <a:solidFill>
                  <a:srgbClr val="EFF3F4"/>
                </a:solidFill>
              </a:rPr>
              <a:t>Os formulários/questionários, extremamente importantes para levantamento de dados para diagnóstico e tomada de decisões relacionadas às Políticas de Saúde, foram outro marco do período. Exigiram paciência, disposição e compromisso dos gestores e suas equipes para as respostas em tempo oportuno. Aos apoiadores coube a compreensão e as orientações acerca de cada assunto questionado. </a:t>
            </a:r>
            <a:endParaRPr lang="en-US" sz="2935" dirty="0">
              <a:solidFill>
                <a:srgbClr val="EFF3F4"/>
              </a:solidFill>
            </a:endParaRPr>
          </a:p>
        </p:txBody>
      </p:sp>
      <p:sp>
        <p:nvSpPr>
          <p:cNvPr id="10" name="Freeform 10"/>
          <p:cNvSpPr/>
          <p:nvPr/>
        </p:nvSpPr>
        <p:spPr>
          <a:xfrm rot="-5400000">
            <a:off x="16837269" y="1249973"/>
            <a:ext cx="844062" cy="211015"/>
          </a:xfrm>
          <a:custGeom>
            <a:avLst/>
            <a:gdLst/>
            <a:ahLst/>
            <a:cxnLst/>
            <a:rect l="l" t="t" r="r" b="b"/>
            <a:pathLst>
              <a:path w="844062" h="211015">
                <a:moveTo>
                  <a:pt x="0" y="0"/>
                </a:moveTo>
                <a:lnTo>
                  <a:pt x="844062" y="0"/>
                </a:lnTo>
                <a:lnTo>
                  <a:pt x="844062" y="211015"/>
                </a:lnTo>
                <a:lnTo>
                  <a:pt x="0" y="2110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" name="AutoShape 11"/>
          <p:cNvSpPr/>
          <p:nvPr/>
        </p:nvSpPr>
        <p:spPr>
          <a:xfrm flipV="1">
            <a:off x="17252156" y="2218304"/>
            <a:ext cx="14288" cy="2075717"/>
          </a:xfrm>
          <a:prstGeom prst="line">
            <a:avLst/>
          </a:prstGeom>
          <a:ln w="28575" cap="rnd">
            <a:solidFill>
              <a:srgbClr val="D9D9D9">
                <a:alpha val="74902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12" name="Group 12"/>
          <p:cNvGrpSpPr/>
          <p:nvPr/>
        </p:nvGrpSpPr>
        <p:grpSpPr>
          <a:xfrm>
            <a:off x="14988691" y="8561362"/>
            <a:ext cx="6598617" cy="1393875"/>
            <a:chOff x="0" y="0"/>
            <a:chExt cx="1737907" cy="36711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737907" cy="367111"/>
            </a:xfrm>
            <a:custGeom>
              <a:avLst/>
              <a:gdLst/>
              <a:ahLst/>
              <a:cxnLst/>
              <a:rect l="l" t="t" r="r" b="b"/>
              <a:pathLst>
                <a:path w="1737907" h="367111">
                  <a:moveTo>
                    <a:pt x="29332" y="0"/>
                  </a:moveTo>
                  <a:lnTo>
                    <a:pt x="1708576" y="0"/>
                  </a:lnTo>
                  <a:cubicBezTo>
                    <a:pt x="1724775" y="0"/>
                    <a:pt x="1737907" y="13132"/>
                    <a:pt x="1737907" y="29332"/>
                  </a:cubicBezTo>
                  <a:lnTo>
                    <a:pt x="1737907" y="337780"/>
                  </a:lnTo>
                  <a:cubicBezTo>
                    <a:pt x="1737907" y="345559"/>
                    <a:pt x="1734817" y="353019"/>
                    <a:pt x="1729317" y="358520"/>
                  </a:cubicBezTo>
                  <a:cubicBezTo>
                    <a:pt x="1723816" y="364021"/>
                    <a:pt x="1716355" y="367111"/>
                    <a:pt x="1708576" y="367111"/>
                  </a:cubicBezTo>
                  <a:lnTo>
                    <a:pt x="29332" y="367111"/>
                  </a:lnTo>
                  <a:cubicBezTo>
                    <a:pt x="13132" y="367111"/>
                    <a:pt x="0" y="353979"/>
                    <a:pt x="0" y="337780"/>
                  </a:cubicBezTo>
                  <a:lnTo>
                    <a:pt x="0" y="29332"/>
                  </a:lnTo>
                  <a:cubicBezTo>
                    <a:pt x="0" y="13132"/>
                    <a:pt x="13132" y="0"/>
                    <a:pt x="29332" y="0"/>
                  </a:cubicBezTo>
                  <a:close/>
                </a:path>
              </a:pathLst>
            </a:custGeom>
            <a:solidFill>
              <a:srgbClr val="F1F2F4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57150"/>
              <a:ext cx="1737907" cy="4242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2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15525479" y="8843601"/>
            <a:ext cx="2239093" cy="829397"/>
          </a:xfrm>
          <a:custGeom>
            <a:avLst/>
            <a:gdLst/>
            <a:ahLst/>
            <a:cxnLst/>
            <a:rect l="l" t="t" r="r" b="b"/>
            <a:pathLst>
              <a:path w="2239093" h="829397">
                <a:moveTo>
                  <a:pt x="0" y="0"/>
                </a:moveTo>
                <a:lnTo>
                  <a:pt x="2239092" y="0"/>
                </a:lnTo>
                <a:lnTo>
                  <a:pt x="2239092" y="829398"/>
                </a:lnTo>
                <a:lnTo>
                  <a:pt x="0" y="8293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59511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6B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-228111" y="0"/>
            <a:ext cx="11595748" cy="10287000"/>
            <a:chOff x="0" y="0"/>
            <a:chExt cx="3054024" cy="27093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054024" cy="2709333"/>
            </a:xfrm>
            <a:custGeom>
              <a:avLst/>
              <a:gdLst/>
              <a:ahLst/>
              <a:cxnLst/>
              <a:rect l="l" t="t" r="r" b="b"/>
              <a:pathLst>
                <a:path w="3054024" h="2709333">
                  <a:moveTo>
                    <a:pt x="0" y="0"/>
                  </a:moveTo>
                  <a:lnTo>
                    <a:pt x="3054024" y="0"/>
                  </a:lnTo>
                  <a:lnTo>
                    <a:pt x="305402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76B92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3054024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723989" y="1578806"/>
            <a:ext cx="8187695" cy="957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86"/>
              </a:lnSpc>
              <a:spcBef>
                <a:spcPct val="0"/>
              </a:spcBef>
            </a:pPr>
            <a:r>
              <a:rPr lang="en-US" sz="5633" b="1" dirty="0">
                <a:solidFill>
                  <a:srgbClr val="EFF3F4"/>
                </a:solidFill>
              </a:rPr>
              <a:t>APRESENTAÇÃO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723989" y="2857500"/>
            <a:ext cx="15025723" cy="52257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109"/>
              </a:lnSpc>
              <a:spcBef>
                <a:spcPct val="0"/>
              </a:spcBef>
            </a:pPr>
            <a:r>
              <a:rPr lang="pt-BR" sz="2935" dirty="0">
                <a:solidFill>
                  <a:srgbClr val="EFF3F4"/>
                </a:solidFill>
              </a:rPr>
              <a:t>Na rotina da equipe técnica nas regiões de saúde, bem como na pauta de diálogos com a Secretaria de Estado da Saúde e suas regionais foram tratados inúmeros temas, mas sem dúvidas, entre os mais marcantes estão: a Política Nacional de Atenção Especializada em Saúde (PNAES) e seus desdobramentos, especialmente o Programa Nacional de Expansão e Qualificação da Atenção Ambulatorial Especializada (PMAE); Saúde Digital; programas de redução de filas para cirurgias eletivas; </a:t>
            </a:r>
            <a:r>
              <a:rPr lang="pt-BR" sz="2935" dirty="0" err="1">
                <a:solidFill>
                  <a:srgbClr val="EFF3F4"/>
                </a:solidFill>
              </a:rPr>
              <a:t>co-financiamento</a:t>
            </a:r>
            <a:r>
              <a:rPr lang="pt-BR" sz="2935" dirty="0">
                <a:solidFill>
                  <a:srgbClr val="EFF3F4"/>
                </a:solidFill>
              </a:rPr>
              <a:t> da Atenção Primária à Saúde; Força Tarefa para ampliação das coberturas vacinais; manutenção das reuniões de Grupos Técnicos, dos quais é importante citar o da Linha de Cuidado </a:t>
            </a:r>
            <a:r>
              <a:rPr lang="pt-BR" sz="2935" dirty="0" err="1">
                <a:solidFill>
                  <a:srgbClr val="EFF3F4"/>
                </a:solidFill>
              </a:rPr>
              <a:t>Marterno</a:t>
            </a:r>
            <a:r>
              <a:rPr lang="pt-BR" sz="2935" dirty="0">
                <a:solidFill>
                  <a:srgbClr val="EFF3F4"/>
                </a:solidFill>
              </a:rPr>
              <a:t> e Infantil. Todos esses temas (e outros) originaram movimentos de Educação Permanente, formação de Grupos Condutores e Grupos Técnicos, discussões bipartite e pactuações importantes para a organização da Rede de Atenção à Saúde.</a:t>
            </a:r>
            <a:endParaRPr lang="en-US" sz="2935" dirty="0">
              <a:solidFill>
                <a:srgbClr val="EFF3F4"/>
              </a:solidFill>
            </a:endParaRPr>
          </a:p>
        </p:txBody>
      </p:sp>
      <p:sp>
        <p:nvSpPr>
          <p:cNvPr id="10" name="Freeform 10"/>
          <p:cNvSpPr/>
          <p:nvPr/>
        </p:nvSpPr>
        <p:spPr>
          <a:xfrm rot="-5400000">
            <a:off x="16837269" y="1249973"/>
            <a:ext cx="844062" cy="211015"/>
          </a:xfrm>
          <a:custGeom>
            <a:avLst/>
            <a:gdLst/>
            <a:ahLst/>
            <a:cxnLst/>
            <a:rect l="l" t="t" r="r" b="b"/>
            <a:pathLst>
              <a:path w="844062" h="211015">
                <a:moveTo>
                  <a:pt x="0" y="0"/>
                </a:moveTo>
                <a:lnTo>
                  <a:pt x="844062" y="0"/>
                </a:lnTo>
                <a:lnTo>
                  <a:pt x="844062" y="211015"/>
                </a:lnTo>
                <a:lnTo>
                  <a:pt x="0" y="2110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" name="AutoShape 11"/>
          <p:cNvSpPr/>
          <p:nvPr/>
        </p:nvSpPr>
        <p:spPr>
          <a:xfrm flipV="1">
            <a:off x="17252156" y="2218304"/>
            <a:ext cx="14288" cy="2075717"/>
          </a:xfrm>
          <a:prstGeom prst="line">
            <a:avLst/>
          </a:prstGeom>
          <a:ln w="28575" cap="rnd">
            <a:solidFill>
              <a:srgbClr val="D9D9D9">
                <a:alpha val="74902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12" name="Group 12"/>
          <p:cNvGrpSpPr/>
          <p:nvPr/>
        </p:nvGrpSpPr>
        <p:grpSpPr>
          <a:xfrm>
            <a:off x="14988691" y="8561362"/>
            <a:ext cx="6598617" cy="1393875"/>
            <a:chOff x="0" y="0"/>
            <a:chExt cx="1737907" cy="36711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737907" cy="367111"/>
            </a:xfrm>
            <a:custGeom>
              <a:avLst/>
              <a:gdLst/>
              <a:ahLst/>
              <a:cxnLst/>
              <a:rect l="l" t="t" r="r" b="b"/>
              <a:pathLst>
                <a:path w="1737907" h="367111">
                  <a:moveTo>
                    <a:pt x="29332" y="0"/>
                  </a:moveTo>
                  <a:lnTo>
                    <a:pt x="1708576" y="0"/>
                  </a:lnTo>
                  <a:cubicBezTo>
                    <a:pt x="1724775" y="0"/>
                    <a:pt x="1737907" y="13132"/>
                    <a:pt x="1737907" y="29332"/>
                  </a:cubicBezTo>
                  <a:lnTo>
                    <a:pt x="1737907" y="337780"/>
                  </a:lnTo>
                  <a:cubicBezTo>
                    <a:pt x="1737907" y="345559"/>
                    <a:pt x="1734817" y="353019"/>
                    <a:pt x="1729317" y="358520"/>
                  </a:cubicBezTo>
                  <a:cubicBezTo>
                    <a:pt x="1723816" y="364021"/>
                    <a:pt x="1716355" y="367111"/>
                    <a:pt x="1708576" y="367111"/>
                  </a:cubicBezTo>
                  <a:lnTo>
                    <a:pt x="29332" y="367111"/>
                  </a:lnTo>
                  <a:cubicBezTo>
                    <a:pt x="13132" y="367111"/>
                    <a:pt x="0" y="353979"/>
                    <a:pt x="0" y="337780"/>
                  </a:cubicBezTo>
                  <a:lnTo>
                    <a:pt x="0" y="29332"/>
                  </a:lnTo>
                  <a:cubicBezTo>
                    <a:pt x="0" y="13132"/>
                    <a:pt x="13132" y="0"/>
                    <a:pt x="29332" y="0"/>
                  </a:cubicBezTo>
                  <a:close/>
                </a:path>
              </a:pathLst>
            </a:custGeom>
            <a:solidFill>
              <a:srgbClr val="F1F2F4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57150"/>
              <a:ext cx="1737907" cy="4242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2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15525479" y="8843601"/>
            <a:ext cx="2239093" cy="829397"/>
          </a:xfrm>
          <a:custGeom>
            <a:avLst/>
            <a:gdLst/>
            <a:ahLst/>
            <a:cxnLst/>
            <a:rect l="l" t="t" r="r" b="b"/>
            <a:pathLst>
              <a:path w="2239093" h="829397">
                <a:moveTo>
                  <a:pt x="0" y="0"/>
                </a:moveTo>
                <a:lnTo>
                  <a:pt x="2239092" y="0"/>
                </a:lnTo>
                <a:lnTo>
                  <a:pt x="2239092" y="829398"/>
                </a:lnTo>
                <a:lnTo>
                  <a:pt x="0" y="8293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431241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6B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-228111" y="0"/>
            <a:ext cx="11595748" cy="10287000"/>
            <a:chOff x="0" y="0"/>
            <a:chExt cx="3054024" cy="27093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054024" cy="2709333"/>
            </a:xfrm>
            <a:custGeom>
              <a:avLst/>
              <a:gdLst/>
              <a:ahLst/>
              <a:cxnLst/>
              <a:rect l="l" t="t" r="r" b="b"/>
              <a:pathLst>
                <a:path w="3054024" h="2709333">
                  <a:moveTo>
                    <a:pt x="0" y="0"/>
                  </a:moveTo>
                  <a:lnTo>
                    <a:pt x="3054024" y="0"/>
                  </a:lnTo>
                  <a:lnTo>
                    <a:pt x="305402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76B92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3054024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723989" y="1578806"/>
            <a:ext cx="8187695" cy="957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86"/>
              </a:lnSpc>
              <a:spcBef>
                <a:spcPct val="0"/>
              </a:spcBef>
            </a:pPr>
            <a:r>
              <a:rPr lang="en-US" sz="5633" b="1" dirty="0">
                <a:solidFill>
                  <a:srgbClr val="EFF3F4"/>
                </a:solidFill>
              </a:rPr>
              <a:t>APRESENTAÇÃO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723989" y="2857500"/>
            <a:ext cx="15025723" cy="36347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109"/>
              </a:lnSpc>
              <a:spcBef>
                <a:spcPct val="0"/>
              </a:spcBef>
            </a:pPr>
            <a:r>
              <a:rPr lang="pt-BR" sz="2935" dirty="0">
                <a:solidFill>
                  <a:srgbClr val="EFF3F4"/>
                </a:solidFill>
              </a:rPr>
              <a:t>O trabalho intenso do </a:t>
            </a:r>
            <a:r>
              <a:rPr lang="pt-BR" sz="2935" dirty="0" err="1">
                <a:solidFill>
                  <a:srgbClr val="EFF3F4"/>
                </a:solidFill>
              </a:rPr>
              <a:t>Cosems</a:t>
            </a:r>
            <a:r>
              <a:rPr lang="pt-BR" sz="2935" dirty="0">
                <a:solidFill>
                  <a:srgbClr val="EFF3F4"/>
                </a:solidFill>
              </a:rPr>
              <a:t>-PR está contabilizado, de forma resumida e objetiva, neste Relatório Quadrimestral, construído a partir dos Relatórios Mensais de Atividades apresentados pelos apoiadores, dos Relatórios Mensais Consolidados apresentados à Rede </a:t>
            </a:r>
            <a:r>
              <a:rPr lang="pt-BR" sz="2935" dirty="0" err="1">
                <a:solidFill>
                  <a:srgbClr val="EFF3F4"/>
                </a:solidFill>
              </a:rPr>
              <a:t>Conasems-Cosems</a:t>
            </a:r>
            <a:r>
              <a:rPr lang="pt-BR" sz="2935" dirty="0">
                <a:solidFill>
                  <a:srgbClr val="EFF3F4"/>
                </a:solidFill>
              </a:rPr>
              <a:t> e em consonância com a Programação Anual do </a:t>
            </a:r>
            <a:r>
              <a:rPr lang="pt-BR" sz="2935" dirty="0" err="1">
                <a:solidFill>
                  <a:srgbClr val="EFF3F4"/>
                </a:solidFill>
              </a:rPr>
              <a:t>Cosems</a:t>
            </a:r>
            <a:r>
              <a:rPr lang="pt-BR" sz="2935" dirty="0">
                <a:solidFill>
                  <a:srgbClr val="EFF3F4"/>
                </a:solidFill>
              </a:rPr>
              <a:t>-PR. </a:t>
            </a:r>
          </a:p>
          <a:p>
            <a:pPr algn="just">
              <a:lnSpc>
                <a:spcPts val="4109"/>
              </a:lnSpc>
              <a:spcBef>
                <a:spcPct val="0"/>
              </a:spcBef>
            </a:pPr>
            <a:endParaRPr lang="pt-BR" sz="2935" dirty="0">
              <a:solidFill>
                <a:srgbClr val="EFF3F4"/>
              </a:solidFill>
            </a:endParaRPr>
          </a:p>
          <a:p>
            <a:pPr algn="just">
              <a:lnSpc>
                <a:spcPts val="4109"/>
              </a:lnSpc>
              <a:spcBef>
                <a:spcPct val="0"/>
              </a:spcBef>
            </a:pPr>
            <a:r>
              <a:rPr lang="pt-BR" sz="2935" dirty="0">
                <a:solidFill>
                  <a:srgbClr val="EFF3F4"/>
                </a:solidFill>
              </a:rPr>
              <a:t>Este documento segue a lógica de apresentação das diretrizes institucionais definidas para o ano de 2024. </a:t>
            </a:r>
          </a:p>
        </p:txBody>
      </p:sp>
      <p:sp>
        <p:nvSpPr>
          <p:cNvPr id="10" name="Freeform 10"/>
          <p:cNvSpPr/>
          <p:nvPr/>
        </p:nvSpPr>
        <p:spPr>
          <a:xfrm rot="-5400000">
            <a:off x="16837269" y="1249973"/>
            <a:ext cx="844062" cy="211015"/>
          </a:xfrm>
          <a:custGeom>
            <a:avLst/>
            <a:gdLst/>
            <a:ahLst/>
            <a:cxnLst/>
            <a:rect l="l" t="t" r="r" b="b"/>
            <a:pathLst>
              <a:path w="844062" h="211015">
                <a:moveTo>
                  <a:pt x="0" y="0"/>
                </a:moveTo>
                <a:lnTo>
                  <a:pt x="844062" y="0"/>
                </a:lnTo>
                <a:lnTo>
                  <a:pt x="844062" y="211015"/>
                </a:lnTo>
                <a:lnTo>
                  <a:pt x="0" y="2110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" name="AutoShape 11"/>
          <p:cNvSpPr/>
          <p:nvPr/>
        </p:nvSpPr>
        <p:spPr>
          <a:xfrm flipV="1">
            <a:off x="17252156" y="2218304"/>
            <a:ext cx="14288" cy="2075717"/>
          </a:xfrm>
          <a:prstGeom prst="line">
            <a:avLst/>
          </a:prstGeom>
          <a:ln w="28575" cap="rnd">
            <a:solidFill>
              <a:srgbClr val="D9D9D9">
                <a:alpha val="74902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12" name="Group 12"/>
          <p:cNvGrpSpPr/>
          <p:nvPr/>
        </p:nvGrpSpPr>
        <p:grpSpPr>
          <a:xfrm>
            <a:off x="14988691" y="8561362"/>
            <a:ext cx="6598617" cy="1393875"/>
            <a:chOff x="0" y="0"/>
            <a:chExt cx="1737907" cy="36711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737907" cy="367111"/>
            </a:xfrm>
            <a:custGeom>
              <a:avLst/>
              <a:gdLst/>
              <a:ahLst/>
              <a:cxnLst/>
              <a:rect l="l" t="t" r="r" b="b"/>
              <a:pathLst>
                <a:path w="1737907" h="367111">
                  <a:moveTo>
                    <a:pt x="29332" y="0"/>
                  </a:moveTo>
                  <a:lnTo>
                    <a:pt x="1708576" y="0"/>
                  </a:lnTo>
                  <a:cubicBezTo>
                    <a:pt x="1724775" y="0"/>
                    <a:pt x="1737907" y="13132"/>
                    <a:pt x="1737907" y="29332"/>
                  </a:cubicBezTo>
                  <a:lnTo>
                    <a:pt x="1737907" y="337780"/>
                  </a:lnTo>
                  <a:cubicBezTo>
                    <a:pt x="1737907" y="345559"/>
                    <a:pt x="1734817" y="353019"/>
                    <a:pt x="1729317" y="358520"/>
                  </a:cubicBezTo>
                  <a:cubicBezTo>
                    <a:pt x="1723816" y="364021"/>
                    <a:pt x="1716355" y="367111"/>
                    <a:pt x="1708576" y="367111"/>
                  </a:cubicBezTo>
                  <a:lnTo>
                    <a:pt x="29332" y="367111"/>
                  </a:lnTo>
                  <a:cubicBezTo>
                    <a:pt x="13132" y="367111"/>
                    <a:pt x="0" y="353979"/>
                    <a:pt x="0" y="337780"/>
                  </a:cubicBezTo>
                  <a:lnTo>
                    <a:pt x="0" y="29332"/>
                  </a:lnTo>
                  <a:cubicBezTo>
                    <a:pt x="0" y="13132"/>
                    <a:pt x="13132" y="0"/>
                    <a:pt x="29332" y="0"/>
                  </a:cubicBezTo>
                  <a:close/>
                </a:path>
              </a:pathLst>
            </a:custGeom>
            <a:solidFill>
              <a:srgbClr val="F1F2F4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57150"/>
              <a:ext cx="1737907" cy="4242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2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15525479" y="8843601"/>
            <a:ext cx="2239093" cy="829397"/>
          </a:xfrm>
          <a:custGeom>
            <a:avLst/>
            <a:gdLst/>
            <a:ahLst/>
            <a:cxnLst/>
            <a:rect l="l" t="t" r="r" b="b"/>
            <a:pathLst>
              <a:path w="2239093" h="829397">
                <a:moveTo>
                  <a:pt x="0" y="0"/>
                </a:moveTo>
                <a:lnTo>
                  <a:pt x="2239092" y="0"/>
                </a:lnTo>
                <a:lnTo>
                  <a:pt x="2239092" y="829398"/>
                </a:lnTo>
                <a:lnTo>
                  <a:pt x="0" y="8293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502784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1173</TotalTime>
  <Words>1877</Words>
  <Application>Microsoft Office PowerPoint</Application>
  <PresentationFormat>Personalizar</PresentationFormat>
  <Paragraphs>169</Paragraphs>
  <Slides>18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18</vt:i4>
      </vt:variant>
    </vt:vector>
  </HeadingPairs>
  <TitlesOfParts>
    <vt:vector size="25" baseType="lpstr">
      <vt:lpstr>Arial Bold</vt:lpstr>
      <vt:lpstr>Lato</vt:lpstr>
      <vt:lpstr>Aptos</vt:lpstr>
      <vt:lpstr>Arial</vt:lpstr>
      <vt:lpstr>Arial Ultra-Bold</vt:lpstr>
      <vt:lpstr>Calibri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[COSEMS] Apresentação 1</dc:title>
  <dc:creator>Giorgia Luchese</dc:creator>
  <cp:lastModifiedBy>Usuario</cp:lastModifiedBy>
  <cp:revision>4</cp:revision>
  <dcterms:created xsi:type="dcterms:W3CDTF">2006-08-16T00:00:00Z</dcterms:created>
  <dcterms:modified xsi:type="dcterms:W3CDTF">2024-10-23T14:40:10Z</dcterms:modified>
  <dc:identifier>DAF_NMzVkCQ</dc:identifier>
</cp:coreProperties>
</file>