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91" r:id="rId4"/>
    <p:sldId id="292" r:id="rId5"/>
    <p:sldId id="293" r:id="rId6"/>
    <p:sldId id="324" r:id="rId7"/>
    <p:sldId id="325" r:id="rId8"/>
    <p:sldId id="326" r:id="rId9"/>
    <p:sldId id="294" r:id="rId10"/>
    <p:sldId id="295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5" r:id="rId19"/>
    <p:sldId id="308" r:id="rId20"/>
    <p:sldId id="309" r:id="rId21"/>
    <p:sldId id="310" r:id="rId22"/>
    <p:sldId id="311" r:id="rId23"/>
    <p:sldId id="312" r:id="rId24"/>
    <p:sldId id="313" r:id="rId25"/>
    <p:sldId id="304" r:id="rId26"/>
    <p:sldId id="32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15"/>
    <p:restoredTop sz="94789"/>
  </p:normalViewPr>
  <p:slideViewPr>
    <p:cSldViewPr snapToGrid="0" snapToObjects="1">
      <p:cViewPr varScale="1">
        <p:scale>
          <a:sx n="108" d="100"/>
          <a:sy n="108" d="100"/>
        </p:scale>
        <p:origin x="193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095A1-F8A2-479F-A79F-2D0E233C73E6}" type="datetimeFigureOut">
              <a:rPr lang="pt-BR" smtClean="0"/>
              <a:t>25/02/2022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91298-7084-46EB-8D99-0124579062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509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91298-7084-46EB-8D99-012457906264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106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E4F7-7E6A-D048-A0B4-77F3C60732FA}" type="datetimeFigureOut">
              <a:rPr lang="pt-BR" smtClean="0"/>
              <a:t>25/02/2022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657-D62B-CE46-BCBF-0C90C8037F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28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E4F7-7E6A-D048-A0B4-77F3C60732FA}" type="datetimeFigureOut">
              <a:rPr lang="pt-BR" smtClean="0"/>
              <a:t>25/02/2022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657-D62B-CE46-BCBF-0C90C8037F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75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E4F7-7E6A-D048-A0B4-77F3C60732FA}" type="datetimeFigureOut">
              <a:rPr lang="pt-BR" smtClean="0"/>
              <a:t>25/02/2022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657-D62B-CE46-BCBF-0C90C8037F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50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E4F7-7E6A-D048-A0B4-77F3C60732FA}" type="datetimeFigureOut">
              <a:rPr lang="pt-BR" smtClean="0"/>
              <a:t>25/02/2022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657-D62B-CE46-BCBF-0C90C8037F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9911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E4F7-7E6A-D048-A0B4-77F3C60732FA}" type="datetimeFigureOut">
              <a:rPr lang="pt-BR" smtClean="0"/>
              <a:t>25/02/2022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657-D62B-CE46-BCBF-0C90C8037F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45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E4F7-7E6A-D048-A0B4-77F3C60732FA}" type="datetimeFigureOut">
              <a:rPr lang="pt-BR" smtClean="0"/>
              <a:t>25/02/2022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657-D62B-CE46-BCBF-0C90C8037F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78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E4F7-7E6A-D048-A0B4-77F3C60732FA}" type="datetimeFigureOut">
              <a:rPr lang="pt-BR" smtClean="0"/>
              <a:t>25/02/2022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657-D62B-CE46-BCBF-0C90C8037F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403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E4F7-7E6A-D048-A0B4-77F3C60732FA}" type="datetimeFigureOut">
              <a:rPr lang="pt-BR" smtClean="0"/>
              <a:t>25/02/2022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657-D62B-CE46-BCBF-0C90C8037F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48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E4F7-7E6A-D048-A0B4-77F3C60732FA}" type="datetimeFigureOut">
              <a:rPr lang="pt-BR" smtClean="0"/>
              <a:t>25/02/2022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657-D62B-CE46-BCBF-0C90C8037F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483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E4F7-7E6A-D048-A0B4-77F3C60732FA}" type="datetimeFigureOut">
              <a:rPr lang="pt-BR" smtClean="0"/>
              <a:t>25/02/2022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657-D62B-CE46-BCBF-0C90C8037F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03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E4F7-7E6A-D048-A0B4-77F3C60732FA}" type="datetimeFigureOut">
              <a:rPr lang="pt-BR" smtClean="0"/>
              <a:t>25/02/2022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657-D62B-CE46-BCBF-0C90C8037F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75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EE4F7-7E6A-D048-A0B4-77F3C60732FA}" type="datetimeFigureOut">
              <a:rPr lang="pt-BR" smtClean="0"/>
              <a:t>25/02/2022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06657-D62B-CE46-BCBF-0C90C8037F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30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EE3BC7-2386-DD40-A814-417AF5B694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A5E372-F0DB-BA4A-B308-355C3E271D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4F8CC08C-CC43-E84A-A119-EF327C164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7" y="0"/>
            <a:ext cx="9121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89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4;p3"/>
          <p:cNvSpPr txBox="1"/>
          <p:nvPr/>
        </p:nvSpPr>
        <p:spPr>
          <a:xfrm>
            <a:off x="2736147" y="1256865"/>
            <a:ext cx="3989803" cy="1190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Arial"/>
              <a:buNone/>
            </a:pPr>
            <a:r>
              <a:rPr lang="pt-BR" sz="2090" b="1" i="0" u="none" strike="noStrike" cap="none" dirty="0">
                <a:solidFill>
                  <a:schemeClr val="dk1"/>
                </a:solidFill>
                <a:ea typeface="Lato Black"/>
                <a:cs typeface="Lato Black"/>
                <a:sym typeface="Lato Black"/>
              </a:rPr>
              <a:t>Missão</a:t>
            </a:r>
            <a:endParaRPr sz="2090" b="1" i="0" u="none" strike="noStrike" cap="none" dirty="0">
              <a:solidFill>
                <a:schemeClr val="dk1"/>
              </a:solidFill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95"/>
              <a:buFont typeface="Arial"/>
              <a:buNone/>
            </a:pPr>
            <a:r>
              <a:rPr lang="pt-BR" sz="1595" b="0" i="0" u="none" strike="noStrike" cap="none" dirty="0">
                <a:solidFill>
                  <a:schemeClr val="dk1"/>
                </a:solidFill>
                <a:ea typeface="Lato"/>
                <a:cs typeface="Lato"/>
                <a:sym typeface="Lato"/>
              </a:rPr>
              <a:t>O Cosems tem por finalidade lutar pelo fortalecimento e autonomia dos municípios na área </a:t>
            </a:r>
            <a:r>
              <a:rPr lang="pt-BR" sz="1595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 saúde.</a:t>
            </a:r>
            <a:endParaRPr sz="1595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Google Shape;185;p3"/>
          <p:cNvSpPr txBox="1"/>
          <p:nvPr/>
        </p:nvSpPr>
        <p:spPr>
          <a:xfrm>
            <a:off x="2799886" y="2856057"/>
            <a:ext cx="3862326" cy="1647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r>
              <a:rPr lang="pt-BR" sz="2170" b="1" i="0" u="none" strike="noStrike" cap="none" dirty="0">
                <a:solidFill>
                  <a:schemeClr val="dk1"/>
                </a:solidFill>
                <a:ea typeface="Lato Black"/>
                <a:cs typeface="Lato Black"/>
                <a:sym typeface="Lato Black"/>
              </a:rPr>
              <a:t>Visão</a:t>
            </a:r>
            <a:endParaRPr sz="2170" b="1" i="0" u="none" strike="noStrike" cap="none" dirty="0">
              <a:solidFill>
                <a:schemeClr val="dk1"/>
              </a:solidFill>
              <a:ea typeface="Lato Black"/>
              <a:cs typeface="Lato Black"/>
              <a:sym typeface="La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10"/>
              <a:buFont typeface="Arial"/>
              <a:buNone/>
            </a:pPr>
            <a:r>
              <a:rPr lang="pt-BR" sz="1610" b="0" i="0" u="none" strike="noStrike" cap="none" dirty="0">
                <a:solidFill>
                  <a:schemeClr val="dk1"/>
                </a:solidFill>
                <a:ea typeface="Lato"/>
                <a:cs typeface="Lato"/>
                <a:sym typeface="Lato"/>
              </a:rPr>
              <a:t>Ser uma entidade modelo no país pela sua organização e funcionamento, sendo interlocutor e suporte dos gestores municipais nas políticas públicas de saúde no estado do Paraná.</a:t>
            </a:r>
            <a:endParaRPr sz="1610" b="0" i="0" u="none" strike="noStrike" cap="none" dirty="0">
              <a:solidFill>
                <a:schemeClr val="dk1"/>
              </a:solidFill>
              <a:ea typeface="Lato"/>
              <a:cs typeface="Lato"/>
              <a:sym typeface="Lato"/>
            </a:endParaRPr>
          </a:p>
        </p:txBody>
      </p:sp>
      <p:sp>
        <p:nvSpPr>
          <p:cNvPr id="4" name="Google Shape;186;p3"/>
          <p:cNvSpPr txBox="1"/>
          <p:nvPr/>
        </p:nvSpPr>
        <p:spPr>
          <a:xfrm>
            <a:off x="2812921" y="4909211"/>
            <a:ext cx="3862326" cy="1149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2000" b="1" i="0" u="none" strike="noStrike" cap="none" dirty="0">
                <a:solidFill>
                  <a:schemeClr val="dk1"/>
                </a:solidFill>
                <a:ea typeface="Lato Black"/>
                <a:cs typeface="Lato Black"/>
                <a:sym typeface="Lato Black"/>
              </a:rPr>
              <a:t>Valores</a:t>
            </a:r>
            <a:endParaRPr sz="2000" b="1" i="0" u="none" strike="noStrike" cap="none" dirty="0">
              <a:solidFill>
                <a:schemeClr val="dk1"/>
              </a:solidFill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pt-BR" sz="1600" b="0" i="0" u="none" strike="noStrike" cap="none" dirty="0">
                <a:solidFill>
                  <a:schemeClr val="dk1"/>
                </a:solidFill>
                <a:ea typeface="Lato"/>
                <a:cs typeface="Lato"/>
                <a:sym typeface="Lato"/>
              </a:rPr>
              <a:t>Ética, transparência, comprometimento, qualidade e solidariedade.</a:t>
            </a:r>
            <a:endParaRPr sz="1600" b="0" i="0" u="none" strike="noStrike" cap="none" dirty="0">
              <a:solidFill>
                <a:schemeClr val="dk1"/>
              </a:solidFill>
              <a:ea typeface="Lato"/>
              <a:cs typeface="Lato"/>
              <a:sym typeface="Lato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051951" y="254874"/>
            <a:ext cx="33581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COSEMS-PR</a:t>
            </a:r>
          </a:p>
        </p:txBody>
      </p:sp>
    </p:spTree>
    <p:extLst>
      <p:ext uri="{BB962C8B-B14F-4D97-AF65-F5344CB8AC3E}">
        <p14:creationId xmlns:p14="http://schemas.microsoft.com/office/powerpoint/2010/main" val="1082228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95242" y="291313"/>
            <a:ext cx="58910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Diretrizes 2021</a:t>
            </a:r>
          </a:p>
        </p:txBody>
      </p:sp>
      <p:sp>
        <p:nvSpPr>
          <p:cNvPr id="3" name="Retângulo 2"/>
          <p:cNvSpPr/>
          <p:nvPr/>
        </p:nvSpPr>
        <p:spPr>
          <a:xfrm>
            <a:off x="1310910" y="2575163"/>
            <a:ext cx="67973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O COSEMS-PR busca por meio das diretrizes orientativas do processo de trabalho, responder às necessidades prioritárias da </a:t>
            </a:r>
            <a:r>
              <a:rPr lang="pt-BR" b="1" dirty="0"/>
              <a:t>Educação na Saúde</a:t>
            </a:r>
            <a:r>
              <a:rPr lang="pt-BR" dirty="0"/>
              <a:t>, do </a:t>
            </a:r>
            <a:r>
              <a:rPr lang="pt-BR" b="1" dirty="0"/>
              <a:t>Apoio Institucional</a:t>
            </a:r>
            <a:r>
              <a:rPr lang="pt-BR" dirty="0"/>
              <a:t>, da </a:t>
            </a:r>
            <a:r>
              <a:rPr lang="pt-BR" b="1" dirty="0"/>
              <a:t>Gestão Colegiada </a:t>
            </a:r>
            <a:r>
              <a:rPr lang="pt-BR" dirty="0"/>
              <a:t>e da</a:t>
            </a:r>
            <a:r>
              <a:rPr lang="pt-BR" b="1" dirty="0"/>
              <a:t> Gestão Organizacional</a:t>
            </a:r>
            <a:r>
              <a:rPr lang="pt-BR" dirty="0"/>
              <a:t>, diretrizes estas que são interdependentes e se relacionam nas diversas ações e atividades desenvolvidas para sua execução.</a:t>
            </a:r>
          </a:p>
        </p:txBody>
      </p:sp>
    </p:spTree>
    <p:extLst>
      <p:ext uri="{BB962C8B-B14F-4D97-AF65-F5344CB8AC3E}">
        <p14:creationId xmlns:p14="http://schemas.microsoft.com/office/powerpoint/2010/main" val="1632806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46689" y="169933"/>
            <a:ext cx="58910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Diretriz 1</a:t>
            </a:r>
          </a:p>
          <a:p>
            <a:r>
              <a:rPr lang="pt-BR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Educação na Saúde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12099" y="1909720"/>
            <a:ext cx="76955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Objetivos:</a:t>
            </a:r>
          </a:p>
          <a:p>
            <a:endParaRPr lang="pt-BR" sz="2400" b="1" dirty="0"/>
          </a:p>
          <a:p>
            <a:r>
              <a:rPr lang="pt-BR" sz="2400" dirty="0"/>
              <a:t>- Promover e estimular a Educação na Saúde com vistas à qualificação da atenção e gestão do SUS para gestores, equipes técnicas municipais, equipe COSEMS.</a:t>
            </a:r>
          </a:p>
          <a:p>
            <a:endParaRPr lang="pt-BR" sz="2400" dirty="0"/>
          </a:p>
          <a:p>
            <a:r>
              <a:rPr lang="pt-BR" sz="2400" dirty="0"/>
              <a:t>- Instrumentalizar os gestores, trabalhadores da Atenção Básica e Vigilância em Saúde, e equipe COSEMS para planejar e qualificar as ações e serviços de saúde, à luz da PNAB, com foco na </a:t>
            </a:r>
            <a:r>
              <a:rPr lang="pt-BR" sz="2400" dirty="0" err="1"/>
              <a:t>territorialização</a:t>
            </a:r>
            <a:r>
              <a:rPr lang="pt-BR" sz="2400" dirty="0"/>
              <a:t> e no financiamento da APS.</a:t>
            </a:r>
          </a:p>
        </p:txBody>
      </p:sp>
    </p:spTree>
    <p:extLst>
      <p:ext uri="{BB962C8B-B14F-4D97-AF65-F5344CB8AC3E}">
        <p14:creationId xmlns:p14="http://schemas.microsoft.com/office/powerpoint/2010/main" val="180506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46689" y="169933"/>
            <a:ext cx="58910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Diretriz 2</a:t>
            </a:r>
          </a:p>
          <a:p>
            <a:r>
              <a:rPr lang="pt-BR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Apoio Institucional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06903" y="2079653"/>
            <a:ext cx="82457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Esta diretriz trata de uma agenda permanente e é composta de ações/atividades dos membros da equipe técnica do COSEMS, em especial dos apoiadores regionais, visando garantir a </a:t>
            </a:r>
            <a:r>
              <a:rPr lang="pt-BR" sz="2000" dirty="0" err="1"/>
              <a:t>direcionalidade</a:t>
            </a:r>
            <a:r>
              <a:rPr lang="pt-BR" sz="2000" dirty="0"/>
              <a:t> das ações que a equipe deverá desenvolver durante o ano de 2021.</a:t>
            </a:r>
          </a:p>
          <a:p>
            <a:endParaRPr lang="pt-BR" sz="2400" b="1" dirty="0"/>
          </a:p>
          <a:p>
            <a:r>
              <a:rPr lang="pt-BR" sz="2400" b="1" dirty="0"/>
              <a:t>Objetivo:</a:t>
            </a:r>
          </a:p>
          <a:p>
            <a:r>
              <a:rPr lang="pt-BR" sz="2400" dirty="0"/>
              <a:t>Realizar o apoio institucional aos gestores visando o fortalecimento da governança regional.</a:t>
            </a:r>
          </a:p>
          <a:p>
            <a:pPr marL="342900" indent="-342900">
              <a:buFontTx/>
              <a:buChar char="-"/>
            </a:pP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331141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46689" y="169933"/>
            <a:ext cx="58910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Diretriz 3</a:t>
            </a:r>
          </a:p>
          <a:p>
            <a:r>
              <a:rPr lang="pt-BR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Gestão Colegiada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12098" y="2087745"/>
            <a:ext cx="76955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Objetivo:</a:t>
            </a:r>
          </a:p>
          <a:p>
            <a:endParaRPr lang="pt-BR" sz="2400" b="1" dirty="0"/>
          </a:p>
          <a:p>
            <a:r>
              <a:rPr lang="pt-BR" sz="2400" dirty="0"/>
              <a:t>Efetivar a participação dos membros da diretoria, conselho deliberativo e equipe técnica do COSEMS, bem como dos demais gestores municipais de saúde, nas instâncias de articulação </a:t>
            </a:r>
            <a:r>
              <a:rPr lang="pt-BR" sz="2400" dirty="0" err="1"/>
              <a:t>interfederativa</a:t>
            </a:r>
            <a:r>
              <a:rPr lang="pt-BR" sz="2400" dirty="0"/>
              <a:t> e interinstitucional com garantia de decisão colegiada do Cosems-PR.</a:t>
            </a:r>
          </a:p>
        </p:txBody>
      </p:sp>
    </p:spTree>
    <p:extLst>
      <p:ext uri="{BB962C8B-B14F-4D97-AF65-F5344CB8AC3E}">
        <p14:creationId xmlns:p14="http://schemas.microsoft.com/office/powerpoint/2010/main" val="2304680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46689" y="169933"/>
            <a:ext cx="58910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Diretriz 4</a:t>
            </a:r>
          </a:p>
          <a:p>
            <a:r>
              <a:rPr lang="pt-BR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Gestão Organizacional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06903" y="2079653"/>
            <a:ext cx="82457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Objetivos: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Atender as finalidades previstas no estatuto do Cosems-PR, para o pleno funcionamento da entidade, como interlocutora e suporte na busca pelo fortalecimento e autonomia dos municípios.</a:t>
            </a:r>
          </a:p>
          <a:p>
            <a:endParaRPr lang="pt-BR" sz="2400" dirty="0"/>
          </a:p>
          <a:p>
            <a:pPr marL="342900" indent="-342900">
              <a:buFontTx/>
              <a:buChar char="-"/>
            </a:pPr>
            <a:r>
              <a:rPr lang="pt-BR" sz="2400" dirty="0"/>
              <a:t>Garantir a organização e transparência nas ações da instituição, bem como imprimir maior qualidade aos serviços prestados.</a:t>
            </a:r>
          </a:p>
          <a:p>
            <a:pPr marL="342900" indent="-342900">
              <a:buFontTx/>
              <a:buChar char="-"/>
            </a:pPr>
            <a:endParaRPr lang="pt-BR" sz="2400" dirty="0"/>
          </a:p>
          <a:p>
            <a:pPr marL="342900" indent="-342900">
              <a:buFontTx/>
              <a:buChar char="-"/>
            </a:pP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049928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5;p5"/>
          <p:cNvSpPr txBox="1"/>
          <p:nvPr/>
        </p:nvSpPr>
        <p:spPr>
          <a:xfrm>
            <a:off x="2447305" y="138022"/>
            <a:ext cx="5838939" cy="1164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ea typeface="Lato Black"/>
                <a:cs typeface="Lato Black"/>
                <a:sym typeface="Lato Black"/>
              </a:rPr>
              <a:t>Relatório de Atividades</a:t>
            </a:r>
            <a:r>
              <a:rPr lang="pt-BR" sz="40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ea typeface="Lato"/>
                <a:cs typeface="Lato"/>
                <a:sym typeface="Lato"/>
              </a:rPr>
              <a:t> </a:t>
            </a:r>
            <a:br>
              <a:rPr lang="pt-BR" sz="40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ea typeface="Lato"/>
                <a:cs typeface="Lato"/>
                <a:sym typeface="Lato"/>
              </a:rPr>
            </a:br>
            <a:r>
              <a:rPr lang="pt-BR" sz="40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ea typeface="Lato"/>
                <a:cs typeface="Lato"/>
                <a:sym typeface="Lato"/>
              </a:rPr>
              <a:t>3</a:t>
            </a:r>
            <a:r>
              <a:rPr lang="pt-BR" sz="4000" dirty="0">
                <a:solidFill>
                  <a:schemeClr val="tx1">
                    <a:lumMod val="75000"/>
                    <a:lumOff val="25000"/>
                  </a:schemeClr>
                </a:solidFill>
                <a:ea typeface="Lato"/>
                <a:cs typeface="Lato"/>
                <a:sym typeface="Lato"/>
              </a:rPr>
              <a:t>º </a:t>
            </a:r>
            <a:r>
              <a:rPr lang="pt-BR" sz="400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ea typeface="Lato"/>
                <a:cs typeface="Lato"/>
                <a:sym typeface="Lato"/>
              </a:rPr>
              <a:t>Quadrimestre - 2021</a:t>
            </a:r>
            <a:endParaRPr sz="400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ea typeface="Lato"/>
              <a:cs typeface="Lato"/>
              <a:sym typeface="Lato"/>
            </a:endParaRPr>
          </a:p>
        </p:txBody>
      </p:sp>
      <p:sp>
        <p:nvSpPr>
          <p:cNvPr id="4" name="Google Shape;206;p5"/>
          <p:cNvSpPr txBox="1"/>
          <p:nvPr/>
        </p:nvSpPr>
        <p:spPr>
          <a:xfrm>
            <a:off x="363570" y="1046495"/>
            <a:ext cx="8594313" cy="5397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b="1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Destaque </a:t>
            </a:r>
            <a:r>
              <a:rPr lang="pt-BR" b="1" dirty="0">
                <a:ea typeface="Lato"/>
                <a:cs typeface="Lato"/>
                <a:sym typeface="Lato"/>
              </a:rPr>
              <a:t>das</a:t>
            </a:r>
            <a:r>
              <a:rPr lang="pt-BR" b="1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 atividades realizadas em cada uma das diretrizes:</a:t>
            </a:r>
            <a:endParaRPr b="1" i="0" u="none" strike="noStrike" cap="none" dirty="0">
              <a:solidFill>
                <a:srgbClr val="000000"/>
              </a:solidFill>
              <a:ea typeface="Lato"/>
              <a:cs typeface="Lato"/>
              <a:sym typeface="Lato"/>
            </a:endParaRPr>
          </a:p>
          <a:p>
            <a:pPr marL="457200" lvl="0" indent="-349250">
              <a:lnSpc>
                <a:spcPct val="115000"/>
              </a:lnSpc>
              <a:spcBef>
                <a:spcPts val="1300"/>
              </a:spcBef>
              <a:buSzPts val="1900"/>
              <a:buFont typeface="Lato"/>
              <a:buAutoNum type="arabicPeriod"/>
            </a:pPr>
            <a:r>
              <a:rPr lang="pt-BR" b="0" i="0" u="sng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Educação na Saúde</a:t>
            </a:r>
            <a:r>
              <a:rPr lang="pt-BR" b="0" i="0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 </a:t>
            </a:r>
            <a:r>
              <a:rPr lang="pt-BR" b="0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– Atividades educativas dirigidas à equipe Cosems,  </a:t>
            </a:r>
            <a:r>
              <a:rPr lang="pt-BR" dirty="0">
                <a:ea typeface="Lato"/>
                <a:cs typeface="Lato"/>
                <a:sym typeface="Lato"/>
              </a:rPr>
              <a:t>gestores e equipes técnicas municipais, por meio de </a:t>
            </a:r>
            <a:r>
              <a:rPr lang="pt-BR" b="0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oficinas, reuniões temáticas e outros.</a:t>
            </a:r>
            <a:br>
              <a:rPr lang="pt-BR" b="0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</a:br>
            <a:endParaRPr b="0" i="0" u="none" strike="noStrike" cap="none" dirty="0">
              <a:solidFill>
                <a:srgbClr val="000000"/>
              </a:solidFill>
              <a:ea typeface="Lato"/>
              <a:cs typeface="Lato"/>
              <a:sym typeface="Lato"/>
            </a:endParaRPr>
          </a:p>
          <a:p>
            <a:pPr marL="457200" lvl="0" indent="-349250">
              <a:lnSpc>
                <a:spcPct val="115000"/>
              </a:lnSpc>
              <a:buSzPts val="1900"/>
              <a:buFont typeface="Lato"/>
              <a:buAutoNum type="arabicPeriod"/>
            </a:pPr>
            <a:r>
              <a:rPr lang="pt-BR" b="0" i="0" u="sng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Apoio Institucional</a:t>
            </a:r>
            <a:r>
              <a:rPr lang="pt-BR" b="0" i="0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 </a:t>
            </a:r>
            <a:r>
              <a:rPr lang="pt-BR" b="0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– Reuniões com diversos  atores</a:t>
            </a:r>
            <a:r>
              <a:rPr lang="pt-BR" dirty="0">
                <a:ea typeface="Lato"/>
                <a:cs typeface="Lato"/>
                <a:sym typeface="Lato"/>
              </a:rPr>
              <a:t>: </a:t>
            </a:r>
            <a:r>
              <a:rPr lang="pt-BR" dirty="0" err="1">
                <a:ea typeface="Lato"/>
                <a:cs typeface="Lato"/>
                <a:sym typeface="Lato"/>
              </a:rPr>
              <a:t>Cresems</a:t>
            </a:r>
            <a:r>
              <a:rPr lang="pt-BR" dirty="0">
                <a:ea typeface="Lato"/>
                <a:cs typeface="Lato"/>
                <a:sym typeface="Lato"/>
              </a:rPr>
              <a:t>, Consórcios</a:t>
            </a:r>
            <a:r>
              <a:rPr lang="pt-BR" b="0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, Comissão Intergestores Regionais (CIR), prestadores de serviços, hospitais, conselhos de saúde, implantação de protocolos, apoio aos instrumentos de gestão, COE-</a:t>
            </a:r>
            <a:r>
              <a:rPr lang="pt-BR" dirty="0">
                <a:ea typeface="Lato"/>
                <a:cs typeface="Lato"/>
                <a:sym typeface="Lato"/>
              </a:rPr>
              <a:t>regionais, </a:t>
            </a:r>
            <a:r>
              <a:rPr lang="pt-BR" b="0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organização e participação </a:t>
            </a:r>
            <a:r>
              <a:rPr lang="pt-BR" dirty="0">
                <a:ea typeface="Lato"/>
                <a:cs typeface="Lato"/>
                <a:sym typeface="Lato"/>
              </a:rPr>
              <a:t>em eventos e outros. </a:t>
            </a:r>
          </a:p>
          <a:p>
            <a:pPr marL="457200" lvl="0" indent="-349250" algn="just">
              <a:lnSpc>
                <a:spcPct val="115000"/>
              </a:lnSpc>
              <a:buSzPts val="1900"/>
              <a:buFont typeface="Lato"/>
              <a:buAutoNum type="arabicPeriod"/>
            </a:pPr>
            <a:endParaRPr b="0" i="0" u="none" strike="noStrike" cap="none" dirty="0">
              <a:solidFill>
                <a:srgbClr val="000000"/>
              </a:solidFill>
              <a:ea typeface="Lato"/>
              <a:cs typeface="Lato"/>
              <a:sym typeface="Lato"/>
            </a:endParaRPr>
          </a:p>
          <a:p>
            <a:pPr marL="457200" marR="0" lvl="0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Lato"/>
              <a:buAutoNum type="arabicPeriod"/>
            </a:pPr>
            <a:r>
              <a:rPr lang="pt-BR" b="0" i="0" u="sng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Gestão Colegiada</a:t>
            </a:r>
            <a:r>
              <a:rPr lang="pt-BR" b="0" i="0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 </a:t>
            </a:r>
            <a:r>
              <a:rPr lang="pt-BR" b="0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– Reuniões: Cosems, CIB estadual, CIT, Grupos Técnicos (GT) estaduais e nacionais, </a:t>
            </a:r>
            <a:r>
              <a:rPr lang="pt-BR" dirty="0">
                <a:ea typeface="Lato"/>
                <a:cs typeface="Lato"/>
                <a:sym typeface="Lato"/>
              </a:rPr>
              <a:t>articulação com órgãos de controle externo, associações de prefeitos, de consórcios, Ministério da Saúde e outros parceiros.</a:t>
            </a:r>
          </a:p>
          <a:p>
            <a:pPr marL="457200" marR="0" lvl="0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Lato"/>
              <a:buAutoNum type="arabicPeriod"/>
            </a:pPr>
            <a:endParaRPr lang="pt-BR" b="0" i="0" u="none" strike="noStrike" cap="none" dirty="0">
              <a:solidFill>
                <a:srgbClr val="000000"/>
              </a:solidFill>
              <a:ea typeface="Lato"/>
              <a:cs typeface="Lato"/>
              <a:sym typeface="Lato"/>
            </a:endParaRPr>
          </a:p>
          <a:p>
            <a:pPr marL="107950" marR="0"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</a:pPr>
            <a:r>
              <a:rPr lang="pt-BR" b="0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4. </a:t>
            </a:r>
            <a:r>
              <a:rPr lang="pt-BR" b="0" i="0" u="sng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Gestão Organizacional</a:t>
            </a:r>
            <a:r>
              <a:rPr lang="pt-BR" b="0" i="0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 – Manutenção do apoio institucional; organização </a:t>
            </a:r>
          </a:p>
          <a:p>
            <a:pPr marL="107950" marR="0"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</a:pPr>
            <a:r>
              <a:rPr lang="pt-BR" b="0" i="0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     do processo de trabalho, manuais e rotinas. </a:t>
            </a:r>
            <a:br>
              <a:rPr lang="pt-BR" sz="19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endParaRPr sz="19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685800" marR="0" lvl="0" indent="-622300" algn="l" rtl="0">
              <a:lnSpc>
                <a:spcPct val="7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265698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5;p5"/>
          <p:cNvSpPr txBox="1"/>
          <p:nvPr/>
        </p:nvSpPr>
        <p:spPr>
          <a:xfrm>
            <a:off x="2293750" y="0"/>
            <a:ext cx="6728869" cy="79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ea typeface="Lato Black"/>
                <a:cs typeface="Lato Black"/>
                <a:sym typeface="Lato Black"/>
              </a:rPr>
              <a:t>Relatório de Atividades 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ea typeface="Lato"/>
                <a:cs typeface="Lato"/>
                <a:sym typeface="Lato"/>
              </a:rPr>
              <a:t>3º </a:t>
            </a:r>
            <a:r>
              <a:rPr lang="pt-BR" sz="280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ea typeface="Lato"/>
                <a:cs typeface="Lato"/>
                <a:sym typeface="Lato"/>
              </a:rPr>
              <a:t>Quadrimestre - 2021</a:t>
            </a:r>
            <a:endParaRPr sz="280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ea typeface="Lato"/>
              <a:cs typeface="Lato"/>
              <a:sym typeface="Lato"/>
            </a:endParaRPr>
          </a:p>
        </p:txBody>
      </p:sp>
      <p:graphicFrame>
        <p:nvGraphicFramePr>
          <p:cNvPr id="4" name="Google Shape;291;p16"/>
          <p:cNvGraphicFramePr/>
          <p:nvPr>
            <p:extLst>
              <p:ext uri="{D42A27DB-BD31-4B8C-83A1-F6EECF244321}">
                <p14:modId xmlns:p14="http://schemas.microsoft.com/office/powerpoint/2010/main" val="2740942880"/>
              </p:ext>
            </p:extLst>
          </p:nvPr>
        </p:nvGraphicFramePr>
        <p:xfrm>
          <a:off x="121381" y="970211"/>
          <a:ext cx="8901238" cy="501388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691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0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5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20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2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357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300"/>
                        <a:buFont typeface="Arial"/>
                        <a:buNone/>
                      </a:pPr>
                      <a:r>
                        <a:rPr lang="pt-BR" sz="1600" u="none" strike="noStrike" cap="none" noProof="0" dirty="0"/>
                        <a:t>Diretriz 1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300"/>
                        <a:buFont typeface="Arial"/>
                        <a:buNone/>
                      </a:pPr>
                      <a:r>
                        <a:rPr lang="pt-BR" sz="1600" u="none" strike="noStrike" cap="none" noProof="0" dirty="0"/>
                        <a:t>Educação na Saúde</a:t>
                      </a:r>
                      <a:endParaRPr lang="pt-BR" sz="1600" b="1" u="none" strike="noStrike" cap="none" noProof="0" dirty="0">
                        <a:solidFill>
                          <a:schemeClr val="bg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600" u="none" strike="noStrike" cap="none" noProof="0" dirty="0"/>
                        <a:t>Diretriz 2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600" u="none" strike="noStrike" cap="none" noProof="0" dirty="0"/>
                        <a:t>Apoio Institucional</a:t>
                      </a:r>
                      <a:endParaRPr lang="pt-BR" sz="1600" b="1" u="none" strike="noStrike" cap="none" noProof="0" dirty="0">
                        <a:solidFill>
                          <a:schemeClr val="bg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600" u="none" strike="noStrike" cap="none" noProof="0" dirty="0"/>
                        <a:t>Diretriz 3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600" u="none" strike="noStrike" cap="none" noProof="0" dirty="0"/>
                        <a:t>Gestão Colegiada</a:t>
                      </a:r>
                      <a:endParaRPr lang="pt-BR" sz="1600" b="1" u="none" strike="noStrike" cap="none" noProof="0" dirty="0">
                        <a:solidFill>
                          <a:schemeClr val="bg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600" u="none" strike="noStrike" cap="none" dirty="0">
                          <a:sym typeface="Lato"/>
                        </a:rPr>
                        <a:t>Diretriz 4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600" u="none" strike="noStrike" cap="none" dirty="0">
                          <a:sym typeface="Lato"/>
                        </a:rPr>
                        <a:t>Gestão Organizacional</a:t>
                      </a:r>
                      <a:endParaRPr sz="1600" b="0" u="none" strike="noStrike" cap="none" dirty="0">
                        <a:solidFill>
                          <a:schemeClr val="bg1"/>
                        </a:solidFill>
                        <a:latin typeface="Calibri" pitchFamily="34" charset="0"/>
                        <a:ea typeface="Lato"/>
                        <a:cs typeface="Calibri" pitchFamily="34" charset="0"/>
                        <a:sym typeface="Lato"/>
                      </a:endParaRPr>
                    </a:p>
                  </a:txBody>
                  <a:tcPr marL="121900" marR="121900" marT="121900" marB="1219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600" u="none" strike="noStrike" cap="none" noProof="0" dirty="0"/>
                        <a:t>Total de atividades </a:t>
                      </a:r>
                      <a:r>
                        <a:rPr lang="pt-BR" sz="1600" u="none" strike="noStrike" cap="none" baseline="0" noProof="0" dirty="0"/>
                        <a:t>relacionadas às Diretrizes</a:t>
                      </a:r>
                      <a:endParaRPr lang="pt-BR" sz="1600" b="1" u="none" strike="noStrike" cap="none" noProof="0" dirty="0">
                        <a:solidFill>
                          <a:schemeClr val="bg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9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571 participações*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endParaRPr lang="pt-BR" sz="14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*Contabilização</a:t>
                      </a:r>
                      <a:r>
                        <a:rPr lang="pt-BR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 de cada um dos 22 apoiadores em cada atividade desenvolvida relacionada a esta diretriz. Não contabilizado as participações da coordenação e assessoria técnica.</a:t>
                      </a:r>
                      <a:endParaRPr lang="pt-BR" sz="14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endParaRPr sz="1400" b="0" i="0" u="none" strike="noStrike" cap="none" dirty="0">
                        <a:solidFill>
                          <a:srgbClr val="FF0000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588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--------------------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53 reuniões de CRESEMS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--------------------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57 reuniões de CIR</a:t>
                      </a:r>
                      <a:endParaRPr lang="pt-BR" sz="14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400" b="0" i="0" u="none" strike="noStrike" cap="none" dirty="0">
                        <a:solidFill>
                          <a:srgbClr val="FF0000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404*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participações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-------------------</a:t>
                      </a:r>
                    </a:p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*Aproximadamente 170 atividades envolvendo a coordenação técnica.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endParaRPr sz="1400" b="0" i="0" u="none" strike="noStrike" cap="none" dirty="0">
                        <a:solidFill>
                          <a:srgbClr val="FF0000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 pitchFamily="34" charset="0"/>
                        <a:buChar char="•"/>
                      </a:pPr>
                      <a:r>
                        <a:rPr lang="pt-BR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Seleção e contração de apoiadores;</a:t>
                      </a:r>
                    </a:p>
                    <a:p>
                      <a:pPr marL="285750" marR="0" lvl="0" indent="-28575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 pitchFamily="34" charset="0"/>
                        <a:buChar char="•"/>
                      </a:pPr>
                      <a:r>
                        <a:rPr lang="pt-BR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Atualização de contratos  de serviços;</a:t>
                      </a:r>
                    </a:p>
                    <a:p>
                      <a:pPr marL="285750" marR="0" lvl="0" indent="-28575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 pitchFamily="34" charset="0"/>
                        <a:buChar char="•"/>
                      </a:pPr>
                      <a:r>
                        <a:rPr lang="pt-BR" sz="1400" b="0" i="0" u="none" strike="noStrike" cap="none" baseline="0" dirty="0" err="1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Pré</a:t>
                      </a:r>
                      <a:r>
                        <a:rPr lang="pt-BR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 auditoria externa;</a:t>
                      </a:r>
                    </a:p>
                    <a:p>
                      <a:pPr marL="285750" marR="0" lvl="0" indent="-28575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 pitchFamily="34" charset="0"/>
                        <a:buChar char="•"/>
                      </a:pPr>
                      <a:r>
                        <a:rPr lang="pt-BR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Organização e realização da eleição da diretoria do </a:t>
                      </a:r>
                      <a:r>
                        <a:rPr lang="pt-BR" sz="1400" b="0" i="0" u="none" strike="noStrike" cap="none" baseline="0" dirty="0" err="1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Cosems</a:t>
                      </a:r>
                      <a:r>
                        <a:rPr lang="pt-BR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; </a:t>
                      </a:r>
                    </a:p>
                    <a:p>
                      <a:pPr marL="285750" marR="0" lvl="0" indent="-28575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 pitchFamily="34" charset="0"/>
                        <a:buChar char="•"/>
                      </a:pPr>
                      <a:r>
                        <a:rPr lang="pt-BR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Visitas da diretoria aos CRESEMS;</a:t>
                      </a:r>
                    </a:p>
                    <a:p>
                      <a:pPr marL="285750" marR="0" lvl="0" indent="-28575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 pitchFamily="34" charset="0"/>
                        <a:buChar char="•"/>
                      </a:pPr>
                      <a:r>
                        <a:rPr lang="pt-BR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Outras atividades para manutenção e funcionamento técnico e administrativo do COSEMS.</a:t>
                      </a:r>
                    </a:p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 pitchFamily="34" charset="0"/>
                        <a:buNone/>
                      </a:pPr>
                      <a:endParaRPr lang="pt-BR" sz="1400" b="0" i="0" u="none" strike="noStrike" cap="none" baseline="0" dirty="0">
                        <a:solidFill>
                          <a:srgbClr val="FF0000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1563*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-----------------</a:t>
                      </a:r>
                    </a:p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* Atividades</a:t>
                      </a:r>
                      <a:r>
                        <a:rPr lang="pt-BR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 que envolveram a participação presencial ou remota de membros da equipe técnica do </a:t>
                      </a:r>
                      <a:r>
                        <a:rPr lang="pt-BR" sz="1400" b="0" i="0" u="none" strike="noStrike" cap="none" baseline="0" dirty="0" err="1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Cosems</a:t>
                      </a:r>
                      <a:r>
                        <a:rPr lang="pt-BR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 (apoiadores, coordenação e assessoria técnica). </a:t>
                      </a:r>
                      <a:endParaRPr lang="pt-BR" sz="14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D6C7039A-A264-497E-B51D-F7B83E369D96}"/>
              </a:ext>
            </a:extLst>
          </p:cNvPr>
          <p:cNvSpPr txBox="1"/>
          <p:nvPr/>
        </p:nvSpPr>
        <p:spPr>
          <a:xfrm>
            <a:off x="0" y="6248528"/>
            <a:ext cx="7658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OBS: As atividades contabilizadas são relatadas individualmente pelos membros da equipe. </a:t>
            </a:r>
          </a:p>
        </p:txBody>
      </p:sp>
    </p:spTree>
    <p:extLst>
      <p:ext uri="{BB962C8B-B14F-4D97-AF65-F5344CB8AC3E}">
        <p14:creationId xmlns:p14="http://schemas.microsoft.com/office/powerpoint/2010/main" val="2602577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32650" y="281466"/>
            <a:ext cx="6495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Educação na Saúde: a equipe na prática...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049E1F-F0AD-4E1D-8B45-29176C82C148}"/>
              </a:ext>
            </a:extLst>
          </p:cNvPr>
          <p:cNvSpPr txBox="1"/>
          <p:nvPr/>
        </p:nvSpPr>
        <p:spPr>
          <a:xfrm>
            <a:off x="241553" y="2768807"/>
            <a:ext cx="256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Oficina Alinhamento e Pactuação – Projeto rede Colaborativa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75011E4-B24F-4A08-A923-159D932DA50C}"/>
              </a:ext>
            </a:extLst>
          </p:cNvPr>
          <p:cNvSpPr txBox="1"/>
          <p:nvPr/>
        </p:nvSpPr>
        <p:spPr>
          <a:xfrm>
            <a:off x="3408821" y="2720165"/>
            <a:ext cx="256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Hub Covid – Integração AB e VS no contexto da Pandemia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322AA84-3D2F-4615-8846-A717320A9ABE}"/>
              </a:ext>
            </a:extLst>
          </p:cNvPr>
          <p:cNvSpPr txBox="1"/>
          <p:nvPr/>
        </p:nvSpPr>
        <p:spPr>
          <a:xfrm>
            <a:off x="6281738" y="2822776"/>
            <a:ext cx="256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Prevcov</a:t>
            </a:r>
            <a:r>
              <a:rPr lang="pt-BR" dirty="0"/>
              <a:t> no Paraná – Pesquisa de prevalência da Covid-19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F0816DD-4282-44C5-9504-F2564568BB2D}"/>
              </a:ext>
            </a:extLst>
          </p:cNvPr>
          <p:cNvSpPr txBox="1"/>
          <p:nvPr/>
        </p:nvSpPr>
        <p:spPr>
          <a:xfrm>
            <a:off x="159433" y="5358203"/>
            <a:ext cx="25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Capacitação ACS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A801372-A75D-4264-8236-2EA8CA21B337}"/>
              </a:ext>
            </a:extLst>
          </p:cNvPr>
          <p:cNvSpPr txBox="1"/>
          <p:nvPr/>
        </p:nvSpPr>
        <p:spPr>
          <a:xfrm>
            <a:off x="3120495" y="5358203"/>
            <a:ext cx="25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 conferência: Direito à Saúde e Judicialização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D88E62C-CACD-454F-92C5-552E6C3170FC}"/>
              </a:ext>
            </a:extLst>
          </p:cNvPr>
          <p:cNvSpPr txBox="1"/>
          <p:nvPr/>
        </p:nvSpPr>
        <p:spPr>
          <a:xfrm>
            <a:off x="6077191" y="5312036"/>
            <a:ext cx="25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Ser Gestor no SUS: reunião tutores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368E498-75BC-48E6-9B89-D56D94B5B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76" y="1328807"/>
            <a:ext cx="2671304" cy="1440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DC3DC1E-1946-42E8-9B63-1C36E5884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978" y="1301780"/>
            <a:ext cx="2538843" cy="144000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09613BBB-10C8-40B5-8327-4040812CA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738" y="1328807"/>
            <a:ext cx="2490811" cy="144000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BB4D6999-0D31-49F9-84C4-CA19B8A7F3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176" y="3805170"/>
            <a:ext cx="2560000" cy="1440000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393F70B5-4045-4604-AC56-8508E1B8D0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3126" y="3805754"/>
            <a:ext cx="2694737" cy="1440000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B9AE0A51-635E-4577-A9CD-CF899FF6E5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849" y="3800075"/>
            <a:ext cx="2963344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64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32650" y="281466"/>
            <a:ext cx="6495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Educação na Saúde: a equipe na prática...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D299A37-BBBF-4F5E-AFF2-EB5BA7990E96}"/>
              </a:ext>
            </a:extLst>
          </p:cNvPr>
          <p:cNvSpPr txBox="1"/>
          <p:nvPr/>
        </p:nvSpPr>
        <p:spPr>
          <a:xfrm>
            <a:off x="468923" y="2927943"/>
            <a:ext cx="25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Oficina Planejamento SUS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CC22896-F9A5-45A3-B46C-E5C2BB1C8845}"/>
              </a:ext>
            </a:extLst>
          </p:cNvPr>
          <p:cNvSpPr txBox="1"/>
          <p:nvPr/>
        </p:nvSpPr>
        <p:spPr>
          <a:xfrm>
            <a:off x="3144022" y="2908662"/>
            <a:ext cx="256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Implantação Estratégia Linha de Cuidado Saúde Mental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F0E9F99-F2A5-4F41-923C-34C09F32A0FF}"/>
              </a:ext>
            </a:extLst>
          </p:cNvPr>
          <p:cNvSpPr txBox="1"/>
          <p:nvPr/>
        </p:nvSpPr>
        <p:spPr>
          <a:xfrm>
            <a:off x="6028067" y="2908663"/>
            <a:ext cx="25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Discussão sobre territorialização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D0C5C21-4E92-424D-8501-BD437AEB3C0F}"/>
              </a:ext>
            </a:extLst>
          </p:cNvPr>
          <p:cNvSpPr txBox="1"/>
          <p:nvPr/>
        </p:nvSpPr>
        <p:spPr>
          <a:xfrm>
            <a:off x="468923" y="5512865"/>
            <a:ext cx="25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Oficinas </a:t>
            </a:r>
            <a:r>
              <a:rPr lang="pt-BR" dirty="0" err="1"/>
              <a:t>PlanificaSUS</a:t>
            </a:r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898D5BD-1D2E-48EB-8EEA-245FFCBCEE26}"/>
              </a:ext>
            </a:extLst>
          </p:cNvPr>
          <p:cNvSpPr txBox="1"/>
          <p:nvPr/>
        </p:nvSpPr>
        <p:spPr>
          <a:xfrm>
            <a:off x="3292000" y="5492675"/>
            <a:ext cx="256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Capacitação equipe técnica</a:t>
            </a:r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C8CB3C5-2BE0-497B-8FBB-E40B7942FC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10" t="-2787" r="4035" b="2787"/>
          <a:stretch/>
        </p:blipFill>
        <p:spPr>
          <a:xfrm>
            <a:off x="555933" y="1506607"/>
            <a:ext cx="2148945" cy="1440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6D66400-A17A-4A40-9ECE-38F1C7DEE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695" y="1520227"/>
            <a:ext cx="1920000" cy="144000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B0E65FF0-829F-4B70-AE5A-A06D689A8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166" y="1445839"/>
            <a:ext cx="1920000" cy="1440000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E26D57B2-213A-47F2-928C-A106D3894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000" y="4072865"/>
            <a:ext cx="1920000" cy="1440000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2FCDDBCD-B092-4653-B69B-4328C0CD8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1695" y="4052675"/>
            <a:ext cx="1928033" cy="1440000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58CE50EA-D5E8-4EED-AE3A-C066F0CA9D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8261" y="4059227"/>
            <a:ext cx="2560000" cy="1440000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8CB86A02-5FB0-41CA-8996-6DBCD0329FF7}"/>
              </a:ext>
            </a:extLst>
          </p:cNvPr>
          <p:cNvSpPr txBox="1"/>
          <p:nvPr/>
        </p:nvSpPr>
        <p:spPr>
          <a:xfrm>
            <a:off x="6004400" y="5492675"/>
            <a:ext cx="256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Devolutivas processo de avaliação da equipe técnica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0415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8;p1"/>
          <p:cNvSpPr txBox="1"/>
          <p:nvPr/>
        </p:nvSpPr>
        <p:spPr>
          <a:xfrm>
            <a:off x="2280218" y="1185334"/>
            <a:ext cx="5679083" cy="337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RELATÓRIO DE ATIVIDADES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3.º QUADRIMESTRE/2021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SETEMBRO - DEZEMBRO</a:t>
            </a:r>
            <a:endParaRPr sz="3200" b="1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9463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32650" y="281466"/>
            <a:ext cx="6495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Apoio Institucional: a equipe na prática...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6C6F7A5-480F-4AC8-8022-FA9B62F60DE9}"/>
              </a:ext>
            </a:extLst>
          </p:cNvPr>
          <p:cNvSpPr txBox="1"/>
          <p:nvPr/>
        </p:nvSpPr>
        <p:spPr>
          <a:xfrm>
            <a:off x="572084" y="3083627"/>
            <a:ext cx="224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Reuniões de </a:t>
            </a:r>
            <a:r>
              <a:rPr lang="pt-BR" dirty="0" err="1"/>
              <a:t>Cresems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3887FF4-4AD3-44CF-8A73-433244D291B4}"/>
              </a:ext>
            </a:extLst>
          </p:cNvPr>
          <p:cNvSpPr txBox="1"/>
          <p:nvPr/>
        </p:nvSpPr>
        <p:spPr>
          <a:xfrm>
            <a:off x="3553067" y="3056976"/>
            <a:ext cx="224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Reuniões de CIR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EB7A7CF-01C4-419B-AACE-B0280941363C}"/>
              </a:ext>
            </a:extLst>
          </p:cNvPr>
          <p:cNvSpPr txBox="1"/>
          <p:nvPr/>
        </p:nvSpPr>
        <p:spPr>
          <a:xfrm>
            <a:off x="572084" y="5314213"/>
            <a:ext cx="2246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Reuniões com consórcios de saúde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6A3942A-C8E1-41C9-842D-BA29C4BEEA72}"/>
              </a:ext>
            </a:extLst>
          </p:cNvPr>
          <p:cNvSpPr txBox="1"/>
          <p:nvPr/>
        </p:nvSpPr>
        <p:spPr>
          <a:xfrm>
            <a:off x="3314885" y="5327633"/>
            <a:ext cx="2246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Reuniões temáticas – capacitações nos municípios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01380D1-A15C-4D03-8603-7C8A9553733D}"/>
              </a:ext>
            </a:extLst>
          </p:cNvPr>
          <p:cNvSpPr txBox="1"/>
          <p:nvPr/>
        </p:nvSpPr>
        <p:spPr>
          <a:xfrm>
            <a:off x="6531393" y="5372062"/>
            <a:ext cx="2246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GT e outros fóruns regionais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991C093-7B24-4652-9AF8-3C088BE9F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5" y="1619449"/>
            <a:ext cx="2963344" cy="1440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347DA38-C5D7-4828-A5FB-C2A162C7E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383" y="1643627"/>
            <a:ext cx="2560000" cy="144000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46D6A2F2-39ED-4701-91A2-1F592F528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576" y="1619449"/>
            <a:ext cx="2560000" cy="1440000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637FDAFD-E0FC-4533-8CD8-D4AA63132C4F}"/>
              </a:ext>
            </a:extLst>
          </p:cNvPr>
          <p:cNvSpPr txBox="1"/>
          <p:nvPr/>
        </p:nvSpPr>
        <p:spPr>
          <a:xfrm>
            <a:off x="6225576" y="3129966"/>
            <a:ext cx="2702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Visitas e reuniões técnicas com municípios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9A1BEB28-AEC1-4112-9DD2-BBC28D5DE9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95" y="3798551"/>
            <a:ext cx="1940211" cy="1440000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744682C6-2A0E-46D3-93CC-04ABDD4A63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4316" y="3872289"/>
            <a:ext cx="3200000" cy="1440000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47D7F009-EC8A-41AE-9EBD-A1E83A1CED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4885" y="3887633"/>
            <a:ext cx="192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09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32650" y="281466"/>
            <a:ext cx="6495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Apoio Institucional: a equipe na prática...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0AC7AC9-6A89-4EE3-9053-45267BCC7F63}"/>
              </a:ext>
            </a:extLst>
          </p:cNvPr>
          <p:cNvSpPr txBox="1"/>
          <p:nvPr/>
        </p:nvSpPr>
        <p:spPr>
          <a:xfrm>
            <a:off x="686313" y="2788906"/>
            <a:ext cx="365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Alinhamento com Regionais de Saúde para ações conjuntas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681DDC5-2C05-4601-A1F6-D9752C3619F9}"/>
              </a:ext>
            </a:extLst>
          </p:cNvPr>
          <p:cNvSpPr txBox="1"/>
          <p:nvPr/>
        </p:nvSpPr>
        <p:spPr>
          <a:xfrm>
            <a:off x="4957474" y="2782669"/>
            <a:ext cx="2246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Oficinas/discussões Macrorregionais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B94420A-F162-4B9B-B65D-EA5C2AFA02E9}"/>
              </a:ext>
            </a:extLst>
          </p:cNvPr>
          <p:cNvSpPr txBox="1"/>
          <p:nvPr/>
        </p:nvSpPr>
        <p:spPr>
          <a:xfrm>
            <a:off x="843242" y="5121814"/>
            <a:ext cx="2246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Discussões regionais – Linhas de Cuidado à Saúde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09D6905-544B-4738-A329-D5DF8B1D3416}"/>
              </a:ext>
            </a:extLst>
          </p:cNvPr>
          <p:cNvSpPr txBox="1"/>
          <p:nvPr/>
        </p:nvSpPr>
        <p:spPr>
          <a:xfrm>
            <a:off x="3677475" y="5121814"/>
            <a:ext cx="256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Apoio nas discussões regionais com prestadores de serviços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1F9F45B-28C7-458F-BE2C-575EF9994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13" y="1379121"/>
            <a:ext cx="3657143" cy="1440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C056888-F2AC-41DB-9712-A44C10D42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544" y="1379121"/>
            <a:ext cx="2560000" cy="144000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7F3447E3-D4D3-43A3-8414-2FC5E5AA7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13" y="3615646"/>
            <a:ext cx="2560000" cy="1440000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87893DC1-D0CB-4520-9E49-1B14DEE92D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7474" y="3587841"/>
            <a:ext cx="2560000" cy="1440000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2FD69CD2-DE7B-42B5-B77D-750A07609F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8635" y="3615646"/>
            <a:ext cx="2133333" cy="1440000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88F7BD76-4E09-4A10-AEC5-474A3DE6C71A}"/>
              </a:ext>
            </a:extLst>
          </p:cNvPr>
          <p:cNvSpPr txBox="1"/>
          <p:nvPr/>
        </p:nvSpPr>
        <p:spPr>
          <a:xfrm>
            <a:off x="6555827" y="5076065"/>
            <a:ext cx="25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Capacitações/reuniões temáticas regionais</a:t>
            </a:r>
          </a:p>
        </p:txBody>
      </p:sp>
    </p:spTree>
    <p:extLst>
      <p:ext uri="{BB962C8B-B14F-4D97-AF65-F5344CB8AC3E}">
        <p14:creationId xmlns:p14="http://schemas.microsoft.com/office/powerpoint/2010/main" val="2958326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32650" y="281466"/>
            <a:ext cx="6495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Gestão Colegiada: a equipe na prática...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787217C-6B93-4D5E-B5B9-D86819A53AAF}"/>
              </a:ext>
            </a:extLst>
          </p:cNvPr>
          <p:cNvSpPr txBox="1"/>
          <p:nvPr/>
        </p:nvSpPr>
        <p:spPr>
          <a:xfrm>
            <a:off x="527378" y="2761834"/>
            <a:ext cx="2246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Rede Colaborativa para o Fortalecimento da Gestão Municipal do SUS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52DAEDB-4F6F-4D63-BA4D-A7931D45573B}"/>
              </a:ext>
            </a:extLst>
          </p:cNvPr>
          <p:cNvSpPr txBox="1"/>
          <p:nvPr/>
        </p:nvSpPr>
        <p:spPr>
          <a:xfrm>
            <a:off x="3292000" y="2761834"/>
            <a:ext cx="2246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Acompanhamento reuniões CIT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F50031F-2550-4E19-B649-61D0B563C864}"/>
              </a:ext>
            </a:extLst>
          </p:cNvPr>
          <p:cNvSpPr txBox="1"/>
          <p:nvPr/>
        </p:nvSpPr>
        <p:spPr>
          <a:xfrm>
            <a:off x="6213551" y="2766008"/>
            <a:ext cx="224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Reuniões CIB-PR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D46DF11-6A04-4C9F-91AD-2253E368A074}"/>
              </a:ext>
            </a:extLst>
          </p:cNvPr>
          <p:cNvSpPr txBox="1"/>
          <p:nvPr/>
        </p:nvSpPr>
        <p:spPr>
          <a:xfrm>
            <a:off x="370448" y="5366797"/>
            <a:ext cx="224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Reuniões do </a:t>
            </a:r>
            <a:r>
              <a:rPr lang="pt-BR" dirty="0" err="1"/>
              <a:t>Cosems</a:t>
            </a:r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BE0DD32-F4D9-4835-9E8D-C8D2F8ABDA67}"/>
              </a:ext>
            </a:extLst>
          </p:cNvPr>
          <p:cNvSpPr txBox="1"/>
          <p:nvPr/>
        </p:nvSpPr>
        <p:spPr>
          <a:xfrm>
            <a:off x="3291999" y="5404773"/>
            <a:ext cx="2246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Alinhamentos técnico-institucional 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CB905B0-8276-4AF2-BBC4-DD5AA477B4B6}"/>
              </a:ext>
            </a:extLst>
          </p:cNvPr>
          <p:cNvSpPr txBox="1"/>
          <p:nvPr/>
        </p:nvSpPr>
        <p:spPr>
          <a:xfrm>
            <a:off x="6316906" y="5404773"/>
            <a:ext cx="2246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Grupos de Trabalho/fóruns de discussão - CIB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A498CE19-7422-4B05-9A97-EBF95A468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20" y="1236789"/>
            <a:ext cx="2561339" cy="144000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5E37959C-B6CE-4B58-A0FF-B7FF7F224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551" y="3921554"/>
            <a:ext cx="2561339" cy="1440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8CE58C6-6043-4CFF-9D21-A8F8FE913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535" y="3926797"/>
            <a:ext cx="2560000" cy="1440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53C6A49-3D47-49B9-831E-6C05E97854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1243" y="1236789"/>
            <a:ext cx="1920000" cy="1440000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39BBE1E0-9749-4F0A-B082-793B9DA249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000" y="1240347"/>
            <a:ext cx="2560000" cy="1440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A99EF95-D0B8-435E-BFB5-FE0159C032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298" y="3926797"/>
            <a:ext cx="256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2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32650" y="281466"/>
            <a:ext cx="6495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Gestão Colegiada: a equipe na prática...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FD32712-4DA1-4266-A2CA-BB5E12DB9196}"/>
              </a:ext>
            </a:extLst>
          </p:cNvPr>
          <p:cNvSpPr txBox="1"/>
          <p:nvPr/>
        </p:nvSpPr>
        <p:spPr>
          <a:xfrm>
            <a:off x="398586" y="2854600"/>
            <a:ext cx="2702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GT CIB Gestão e Atenção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39F59E6-351E-4708-9B53-FAD8E95025B1}"/>
              </a:ext>
            </a:extLst>
          </p:cNvPr>
          <p:cNvSpPr txBox="1"/>
          <p:nvPr/>
        </p:nvSpPr>
        <p:spPr>
          <a:xfrm>
            <a:off x="3340138" y="2854600"/>
            <a:ext cx="224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GT CIB Vigilância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3DB57CF-6D1A-4769-856B-4481F95CE57F}"/>
              </a:ext>
            </a:extLst>
          </p:cNvPr>
          <p:cNvSpPr txBox="1"/>
          <p:nvPr/>
        </p:nvSpPr>
        <p:spPr>
          <a:xfrm>
            <a:off x="6405490" y="2880457"/>
            <a:ext cx="2246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Reuniões Diretoria/ Conselho Deliberativo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A148822-856E-4F6E-942C-31261F3E0C5E}"/>
              </a:ext>
            </a:extLst>
          </p:cNvPr>
          <p:cNvSpPr txBox="1"/>
          <p:nvPr/>
        </p:nvSpPr>
        <p:spPr>
          <a:xfrm>
            <a:off x="3340138" y="5136692"/>
            <a:ext cx="224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GTs</a:t>
            </a:r>
            <a:r>
              <a:rPr lang="pt-BR" dirty="0"/>
              <a:t> CONASEMS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65935A7-F05C-461D-948E-C2FA1940D1B7}"/>
              </a:ext>
            </a:extLst>
          </p:cNvPr>
          <p:cNvSpPr txBox="1"/>
          <p:nvPr/>
        </p:nvSpPr>
        <p:spPr>
          <a:xfrm>
            <a:off x="555515" y="5084978"/>
            <a:ext cx="2246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Visitas da diretoria do </a:t>
            </a:r>
            <a:r>
              <a:rPr lang="pt-BR" dirty="0" err="1"/>
              <a:t>Cosems</a:t>
            </a:r>
            <a:r>
              <a:rPr lang="pt-BR" dirty="0"/>
              <a:t> às regiões - CRESEMS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8556398-E9F9-498C-94C7-178CAF1A7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85" y="3644978"/>
            <a:ext cx="2560000" cy="1440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9E94507-23C4-409D-B1DD-9498E4CB5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208" y="1388928"/>
            <a:ext cx="2560000" cy="144000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7C61F293-6B16-48F0-BD4F-A16A4BD9F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106" y="3644978"/>
            <a:ext cx="2871028" cy="1440000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0CFEF384-D0C9-483A-872C-F224B8DB1D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5490" y="1440457"/>
            <a:ext cx="1920000" cy="1440000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D0EE3670-4ED8-4759-BD76-C7C383E51C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067" y="1379343"/>
            <a:ext cx="2560000" cy="1440000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58BE5D66-36BA-405A-A093-610DF12420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5490" y="3696692"/>
            <a:ext cx="2560000" cy="1440000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7EA3E0B5-C487-4019-8F34-3E8BD4BA9507}"/>
              </a:ext>
            </a:extLst>
          </p:cNvPr>
          <p:cNvSpPr txBox="1"/>
          <p:nvPr/>
        </p:nvSpPr>
        <p:spPr>
          <a:xfrm>
            <a:off x="6405490" y="5153696"/>
            <a:ext cx="224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Diretoria </a:t>
            </a:r>
            <a:r>
              <a:rPr lang="pt-BR" dirty="0" err="1"/>
              <a:t>Cosems-PR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3478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32649" y="543076"/>
            <a:ext cx="660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Gestão Organizacional: a equipe na prática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8D66AF2-AF5C-4E11-9105-8023DCAB968D}"/>
              </a:ext>
            </a:extLst>
          </p:cNvPr>
          <p:cNvSpPr txBox="1"/>
          <p:nvPr/>
        </p:nvSpPr>
        <p:spPr>
          <a:xfrm flipH="1">
            <a:off x="401345" y="3327324"/>
            <a:ext cx="248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Manutenção escritório</a:t>
            </a:r>
          </a:p>
        </p:txBody>
      </p:sp>
      <p:pic>
        <p:nvPicPr>
          <p:cNvPr id="1026" name="Imagem 1">
            <a:extLst>
              <a:ext uri="{FF2B5EF4-FFF2-40B4-BE49-F238E27FC236}">
                <a16:creationId xmlns:a16="http://schemas.microsoft.com/office/drawing/2014/main" id="{B8F31146-354F-44AD-A92D-80AFD977C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23512" r="2513" b="18452"/>
          <a:stretch>
            <a:fillRect/>
          </a:stretch>
        </p:blipFill>
        <p:spPr bwMode="auto">
          <a:xfrm>
            <a:off x="2982105" y="1376863"/>
            <a:ext cx="415766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42861AF-41E2-4C56-B3D7-C0C9AA0F3A9D}"/>
              </a:ext>
            </a:extLst>
          </p:cNvPr>
          <p:cNvSpPr txBox="1"/>
          <p:nvPr/>
        </p:nvSpPr>
        <p:spPr>
          <a:xfrm flipH="1">
            <a:off x="3232609" y="2818230"/>
            <a:ext cx="4355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Seleção de apoiadores, avaliação de desempenho, contratos de prestação de serviços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3CAE6DD9-0C06-4FDC-B9D3-58E9C17186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418" t="24894" r="33241" b="14005"/>
          <a:stretch/>
        </p:blipFill>
        <p:spPr>
          <a:xfrm>
            <a:off x="561072" y="1290256"/>
            <a:ext cx="1988976" cy="1989639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14CA856-3CBB-4FC3-83B8-7350A2288DA5}"/>
              </a:ext>
            </a:extLst>
          </p:cNvPr>
          <p:cNvSpPr txBox="1"/>
          <p:nvPr/>
        </p:nvSpPr>
        <p:spPr>
          <a:xfrm flipH="1">
            <a:off x="561072" y="5419364"/>
            <a:ext cx="2489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Visitas diretoria aos </a:t>
            </a:r>
            <a:r>
              <a:rPr lang="pt-BR" dirty="0" err="1"/>
              <a:t>Cresems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62CD107-E61D-456A-92F6-F53FC7E24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329" y="4022676"/>
            <a:ext cx="2560000" cy="1440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5EF5044-4C39-4981-86C4-84501C342C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9768" y="4053494"/>
            <a:ext cx="2560000" cy="1440000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42F556C0-4998-4560-846B-D2191C7AD6AC}"/>
              </a:ext>
            </a:extLst>
          </p:cNvPr>
          <p:cNvSpPr txBox="1"/>
          <p:nvPr/>
        </p:nvSpPr>
        <p:spPr>
          <a:xfrm flipH="1">
            <a:off x="3600450" y="5668593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Eleição e posse da Diretoria e Conselho Fiscal do </a:t>
            </a:r>
            <a:r>
              <a:rPr lang="pt-BR" dirty="0" err="1"/>
              <a:t>Cosems-PR</a:t>
            </a:r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E8C73C9-4265-4348-809E-DEAC99531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5476" y="4041137"/>
            <a:ext cx="256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20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5;p5"/>
          <p:cNvSpPr txBox="1"/>
          <p:nvPr/>
        </p:nvSpPr>
        <p:spPr>
          <a:xfrm>
            <a:off x="2342108" y="118638"/>
            <a:ext cx="6720972" cy="128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ea typeface="Lato Black"/>
                <a:cs typeface="Lato Black"/>
                <a:sym typeface="Lato Black"/>
              </a:rPr>
              <a:t>Considerações sobre a atuação do COSEMS-PR no período</a:t>
            </a:r>
            <a:endParaRPr sz="400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ea typeface="Lato"/>
              <a:cs typeface="Lato"/>
              <a:sym typeface="Lato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4314" y="1616094"/>
            <a:ext cx="8229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Neste período observamos o arrefecimento da pandemia e assuntos relativos ás linhas de Cuidado à Saúde, Planejamento Regional Integrado, financiamento da APS, entre outros, puderam voltar à pauta. A equipe técnica em parceria com as regionais de saúde acentuou processos de educação na saúde com gestores e servidores municipais em busca da qualificação da gestão e das equipes de saúde. </a:t>
            </a:r>
          </a:p>
          <a:p>
            <a:endParaRPr lang="pt-BR" sz="1400" dirty="0"/>
          </a:p>
          <a:p>
            <a:r>
              <a:rPr lang="pt-BR" sz="1400" dirty="0"/>
              <a:t>A possibilidade de encontros presenciais deu mais vida e calor às discussões nos territórios e no âmbito estadual. Conseguimos fazer encontros da equipe técnica, reuniões da diretoria, assembleias do </a:t>
            </a:r>
            <a:r>
              <a:rPr lang="pt-BR" sz="1400" dirty="0" err="1"/>
              <a:t>Cosems</a:t>
            </a:r>
            <a:r>
              <a:rPr lang="pt-BR" sz="1400" dirty="0"/>
              <a:t> de maneira híbrida e uma bonita cerimônia de posse da nova diretoria, eleita em novembro. </a:t>
            </a:r>
          </a:p>
          <a:p>
            <a:endParaRPr lang="pt-BR" sz="1400" dirty="0"/>
          </a:p>
          <a:p>
            <a:r>
              <a:rPr lang="pt-BR" sz="1400" dirty="0"/>
              <a:t>A atuação da diretoria nas visitas aos </a:t>
            </a:r>
            <a:r>
              <a:rPr lang="pt-BR" sz="1400" dirty="0" err="1"/>
              <a:t>Cresems</a:t>
            </a:r>
            <a:r>
              <a:rPr lang="pt-BR" sz="1400" dirty="0"/>
              <a:t> foi marcante e aproximou os gestores, permitindo a troca de vivências, o levantamento das potencialidades e das dificuldades das regiões de saúde sob o enfoque da gestão municipal. </a:t>
            </a:r>
          </a:p>
          <a:p>
            <a:endParaRPr lang="pt-BR" sz="1400" dirty="0"/>
          </a:p>
          <a:p>
            <a:r>
              <a:rPr lang="pt-BR" sz="1400" dirty="0"/>
              <a:t>Para o próximo ano, continuaremos com as ações de enfrentamento à pandemia, mas teremos que avançar nos encaminhamentos do Planejamento Regional Integrado, na implantação do </a:t>
            </a:r>
            <a:r>
              <a:rPr lang="pt-BR" sz="1400" dirty="0" err="1"/>
              <a:t>PlanificaSUS</a:t>
            </a:r>
            <a:r>
              <a:rPr lang="pt-BR" sz="1400" dirty="0"/>
              <a:t> e ações para a organização da Rede de Atenção à Saúde, qualificação da Atenção Primária à Saúde e continuidade no processo de transição ao novo modelo de financiamento, instituído pelo Programa Previne Brasil, entre outros desafios importantes.</a:t>
            </a:r>
          </a:p>
          <a:p>
            <a:endParaRPr lang="pt-BR" sz="1400" dirty="0"/>
          </a:p>
          <a:p>
            <a:r>
              <a:rPr lang="pt-BR" sz="1400" dirty="0"/>
              <a:t>A gestão participava e democrática em prol do protagonismo e autonomia da gestão municipal é compromisso do </a:t>
            </a:r>
            <a:r>
              <a:rPr lang="pt-BR" sz="1400" dirty="0" err="1"/>
              <a:t>Cosems-PR</a:t>
            </a:r>
            <a:r>
              <a:rPr lang="pt-BR" sz="1400" dirty="0"/>
              <a:t>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2764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EE3BC7-2386-DD40-A814-417AF5B694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A5E372-F0DB-BA4A-B308-355C3E271D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4F8CC08C-CC43-E84A-A119-EF327C164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7" y="0"/>
            <a:ext cx="9121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2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2"/>
          <p:cNvSpPr txBox="1"/>
          <p:nvPr/>
        </p:nvSpPr>
        <p:spPr>
          <a:xfrm>
            <a:off x="2322413" y="478782"/>
            <a:ext cx="5856515" cy="108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Diretoria Executiva</a:t>
            </a:r>
          </a:p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Setembro – Novembro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/2021</a:t>
            </a: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18;p2"/>
          <p:cNvSpPr txBox="1"/>
          <p:nvPr/>
        </p:nvSpPr>
        <p:spPr>
          <a:xfrm>
            <a:off x="356049" y="2164804"/>
            <a:ext cx="8601971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t-BR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Presidente</a:t>
            </a: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pt-BR" sz="2200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Ivoliciano</a:t>
            </a:r>
            <a:r>
              <a:rPr lang="en-US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Leonarchik</a:t>
            </a:r>
            <a:r>
              <a:rPr lang="en-US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 </a:t>
            </a:r>
            <a:endParaRPr sz="2200" dirty="0"/>
          </a:p>
          <a:p>
            <a:pPr lvl="0"/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1 º </a:t>
            </a:r>
            <a:r>
              <a:rPr lang="pt-BR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Vice-presidente</a:t>
            </a: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: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2ª </a:t>
            </a:r>
            <a:r>
              <a:rPr lang="pt-BR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Vice-presidente</a:t>
            </a: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pt-BR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Cleide Terezinha dos Santos Messias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1º </a:t>
            </a:r>
            <a:r>
              <a:rPr lang="pt-BR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Diretor</a:t>
            </a: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 </a:t>
            </a:r>
            <a:r>
              <a:rPr lang="pt-BR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Administrativo</a:t>
            </a: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Sergio Henrique dos Santos</a:t>
            </a:r>
            <a:endParaRPr lang="en-US" sz="2200" b="1" dirty="0">
              <a:solidFill>
                <a:srgbClr val="595959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2º </a:t>
            </a:r>
            <a:r>
              <a:rPr lang="pt-BR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Diretor </a:t>
            </a:r>
            <a:r>
              <a:rPr lang="pt-BR" sz="2200" b="1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Admnistrativo</a:t>
            </a: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Fabio de Mello</a:t>
            </a:r>
            <a:endParaRPr lang="en-US" sz="2200" b="1" dirty="0">
              <a:solidFill>
                <a:srgbClr val="595959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1º </a:t>
            </a:r>
            <a:r>
              <a:rPr lang="pt-BR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Diretor Financeiro</a:t>
            </a: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200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Odileno</a:t>
            </a:r>
            <a:r>
              <a:rPr lang="en-US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 Garcia Toledo</a:t>
            </a:r>
            <a:endParaRPr sz="2200" dirty="0">
              <a:solidFill>
                <a:srgbClr val="595959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2ª </a:t>
            </a:r>
            <a:r>
              <a:rPr lang="pt-BR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Diretora Financeira</a:t>
            </a:r>
            <a:r>
              <a:rPr lang="en-US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200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Gislaine</a:t>
            </a:r>
            <a:r>
              <a:rPr lang="en-US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Galvão</a:t>
            </a:r>
            <a:r>
              <a:rPr lang="en-US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Inácio</a:t>
            </a:r>
            <a:endParaRPr sz="2200" dirty="0">
              <a:solidFill>
                <a:srgbClr val="595959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1º </a:t>
            </a:r>
            <a:r>
              <a:rPr lang="pt-BR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Diretor de Relações  Institucionais e Parlamentares</a:t>
            </a: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Jonas Welter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2º </a:t>
            </a:r>
            <a:r>
              <a:rPr lang="pt-BR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Diretor de Relações  Institucionais e Parlamentares</a:t>
            </a: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Roberto </a:t>
            </a:r>
            <a:r>
              <a:rPr lang="en-US" sz="2200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Amatuzzi</a:t>
            </a:r>
            <a:endParaRPr sz="2200" dirty="0">
              <a:solidFill>
                <a:srgbClr val="FF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8723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2"/>
          <p:cNvSpPr txBox="1"/>
          <p:nvPr/>
        </p:nvSpPr>
        <p:spPr>
          <a:xfrm>
            <a:off x="2516624" y="503058"/>
            <a:ext cx="5508556" cy="108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Diretoria</a:t>
            </a:r>
            <a:r>
              <a:rPr lang="en-US" sz="5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5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Executiva</a:t>
            </a:r>
          </a:p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Setembro - Novembro/2021  </a:t>
            </a:r>
          </a:p>
        </p:txBody>
      </p:sp>
      <p:sp>
        <p:nvSpPr>
          <p:cNvPr id="3" name="Google Shape;128;p3"/>
          <p:cNvSpPr txBox="1"/>
          <p:nvPr/>
        </p:nvSpPr>
        <p:spPr>
          <a:xfrm>
            <a:off x="364141" y="2168273"/>
            <a:ext cx="8480843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1ª </a:t>
            </a: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Diretora</a:t>
            </a: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Macrorregião</a:t>
            </a: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Leste</a:t>
            </a: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pt-BR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Márcia Cecília </a:t>
            </a:r>
            <a:r>
              <a:rPr lang="pt-BR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Huçulak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2ª </a:t>
            </a: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Diretora da Macrorregião Leste</a:t>
            </a: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Marilda</a:t>
            </a:r>
            <a:r>
              <a:rPr lang="en-US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Stadikowski</a:t>
            </a:r>
            <a:r>
              <a:rPr lang="en-US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Pillissari</a:t>
            </a:r>
            <a:endParaRPr lang="en-US"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1º Diretor da Macrorregião Oeste</a:t>
            </a: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2º </a:t>
            </a: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Diretor da Macrorregião Oeste</a:t>
            </a: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Marcos </a:t>
            </a:r>
            <a:r>
              <a:rPr lang="pt-BR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Rigolon</a:t>
            </a:r>
            <a:endParaRPr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1ª </a:t>
            </a: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Diretora</a:t>
            </a: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Macrorregião</a:t>
            </a: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Norte: </a:t>
            </a:r>
            <a:r>
              <a:rPr lang="en-US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Márcia</a:t>
            </a:r>
            <a:r>
              <a:rPr lang="en-US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Regina Rossi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2ª </a:t>
            </a: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Diretora da Macrorregião </a:t>
            </a: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Norte: </a:t>
            </a:r>
            <a:r>
              <a:rPr lang="pt-BR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Verônica Sanches Gomes</a:t>
            </a:r>
            <a:endParaRPr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1ª </a:t>
            </a: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Diretora da Macrorregião Noroeste</a:t>
            </a: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Rosângela </a:t>
            </a:r>
            <a:r>
              <a:rPr lang="pt-BR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Guandalin</a:t>
            </a:r>
            <a:endParaRPr lang="pt-BR"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2º </a:t>
            </a: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Diretor da Macrorregião Noroeste</a:t>
            </a: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3613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2"/>
          <p:cNvSpPr txBox="1"/>
          <p:nvPr/>
        </p:nvSpPr>
        <p:spPr>
          <a:xfrm>
            <a:off x="3686233" y="446413"/>
            <a:ext cx="4223032" cy="108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91666"/>
              </a:lnSpc>
            </a:pPr>
            <a:r>
              <a:rPr lang="pt-BR" sz="5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Conselho</a:t>
            </a:r>
            <a:r>
              <a:rPr lang="en-US" sz="5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Fiscal</a:t>
            </a:r>
          </a:p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Setembro – Novembro/2021 </a:t>
            </a:r>
          </a:p>
        </p:txBody>
      </p:sp>
      <p:sp>
        <p:nvSpPr>
          <p:cNvPr id="3" name="Google Shape;139;p4"/>
          <p:cNvSpPr txBox="1"/>
          <p:nvPr/>
        </p:nvSpPr>
        <p:spPr>
          <a:xfrm>
            <a:off x="1321769" y="2156379"/>
            <a:ext cx="6596288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Titulares: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Julio</a:t>
            </a:r>
            <a:r>
              <a:rPr lang="pt-BR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Cesar </a:t>
            </a:r>
            <a:r>
              <a:rPr lang="pt-BR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Sandrini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Suplentes: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Priscila Aparecida </a:t>
            </a:r>
            <a:r>
              <a:rPr lang="en-US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Lunardon</a:t>
            </a:r>
            <a:r>
              <a:rPr lang="en-US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Gody</a:t>
            </a:r>
            <a:r>
              <a:rPr lang="en-US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Cavenachi</a:t>
            </a:r>
            <a:endParaRPr lang="en-US"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Emanuelle</a:t>
            </a:r>
            <a:r>
              <a:rPr lang="en-US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de Mattos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Wanderson</a:t>
            </a:r>
            <a:r>
              <a:rPr lang="en-US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de Oliveira</a:t>
            </a:r>
          </a:p>
        </p:txBody>
      </p:sp>
    </p:spTree>
    <p:extLst>
      <p:ext uri="{BB962C8B-B14F-4D97-AF65-F5344CB8AC3E}">
        <p14:creationId xmlns:p14="http://schemas.microsoft.com/office/powerpoint/2010/main" val="3912764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2"/>
          <p:cNvSpPr txBox="1"/>
          <p:nvPr/>
        </p:nvSpPr>
        <p:spPr>
          <a:xfrm>
            <a:off x="2322413" y="478782"/>
            <a:ext cx="5856515" cy="108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Diretoria Executiva</a:t>
            </a:r>
          </a:p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Novembro – Dezembro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/2021</a:t>
            </a: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18;p2"/>
          <p:cNvSpPr txBox="1"/>
          <p:nvPr/>
        </p:nvSpPr>
        <p:spPr>
          <a:xfrm>
            <a:off x="356049" y="2164804"/>
            <a:ext cx="8601971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t-BR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Presidente:</a:t>
            </a: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 </a:t>
            </a:r>
            <a:r>
              <a:rPr lang="pt-BR" sz="2200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Ivoliciano</a:t>
            </a:r>
            <a:r>
              <a:rPr lang="pt-BR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 </a:t>
            </a:r>
            <a:r>
              <a:rPr lang="pt-BR" sz="2200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Leonarchik</a:t>
            </a:r>
            <a:r>
              <a:rPr lang="pt-BR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 </a:t>
            </a:r>
            <a:endParaRPr lang="pt-BR" sz="2200" dirty="0"/>
          </a:p>
          <a:p>
            <a:pPr lvl="0"/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1ª Vice-</a:t>
            </a:r>
            <a:r>
              <a:rPr lang="pt-BR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presidente</a:t>
            </a: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pt-BR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Cleide Terezinha dos Santos Messias</a:t>
            </a:r>
            <a:endParaRPr sz="2200" dirty="0"/>
          </a:p>
          <a:p>
            <a:pPr lvl="0"/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2º Vice-</a:t>
            </a:r>
            <a:r>
              <a:rPr lang="pt-BR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presidente</a:t>
            </a: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pt-BR" sz="2200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Odileno</a:t>
            </a:r>
            <a:r>
              <a:rPr lang="en-US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 Garcia Toledo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1ª Diretora Administrativa</a:t>
            </a: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pt-BR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Márcia Cecília </a:t>
            </a:r>
            <a:r>
              <a:rPr lang="pt-BR" sz="2200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Huçulak</a:t>
            </a:r>
            <a:endParaRPr lang="pt-BR" sz="2200" b="1" dirty="0">
              <a:solidFill>
                <a:srgbClr val="595959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2º </a:t>
            </a:r>
            <a:r>
              <a:rPr lang="pt-BR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Diretor Administrativo</a:t>
            </a: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Fabio de Mello</a:t>
            </a:r>
            <a:endParaRPr lang="en-US" sz="2200" b="1" dirty="0">
              <a:solidFill>
                <a:srgbClr val="595959"/>
              </a:solidFill>
              <a:ea typeface="Calibri"/>
              <a:cs typeface="Calibri"/>
              <a:sym typeface="Calibri"/>
            </a:endParaRPr>
          </a:p>
          <a:p>
            <a:pPr lvl="0"/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1º </a:t>
            </a:r>
            <a:r>
              <a:rPr lang="pt-BR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Diretor Financeiro: </a:t>
            </a:r>
            <a:r>
              <a:rPr lang="pt-BR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Sérgio </a:t>
            </a:r>
            <a:r>
              <a:rPr lang="en-US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Henrique dos Santos</a:t>
            </a:r>
            <a:endParaRPr sz="2200" dirty="0">
              <a:solidFill>
                <a:srgbClr val="595959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2ª </a:t>
            </a:r>
            <a:r>
              <a:rPr lang="pt-BR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Diretora Financeira</a:t>
            </a:r>
            <a:r>
              <a:rPr lang="en-US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pt-BR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Gislaine Galvão Inácio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1º </a:t>
            </a:r>
            <a:r>
              <a:rPr lang="pt-BR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Diretor de Relações  Institucionais e Parlamentares</a:t>
            </a: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Jonas Welter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2º </a:t>
            </a:r>
            <a:r>
              <a:rPr lang="pt-BR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Diretor de Relações  Institucionais e Parlamentares</a:t>
            </a: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Roberto </a:t>
            </a:r>
            <a:r>
              <a:rPr lang="en-US" sz="2200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Amatuzzi</a:t>
            </a:r>
            <a:endParaRPr sz="2200" dirty="0">
              <a:solidFill>
                <a:srgbClr val="FF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1083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2"/>
          <p:cNvSpPr txBox="1"/>
          <p:nvPr/>
        </p:nvSpPr>
        <p:spPr>
          <a:xfrm>
            <a:off x="2516624" y="503058"/>
            <a:ext cx="5508556" cy="108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Diretoria Executiva</a:t>
            </a:r>
          </a:p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Novembro – Dezembro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/2021  </a:t>
            </a: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28;p3"/>
          <p:cNvSpPr txBox="1"/>
          <p:nvPr/>
        </p:nvSpPr>
        <p:spPr>
          <a:xfrm>
            <a:off x="364141" y="2168273"/>
            <a:ext cx="8480843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1ª </a:t>
            </a: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Diretora</a:t>
            </a: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Macrorregião</a:t>
            </a: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Leste</a:t>
            </a: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pt-BR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Emanuelle de Matos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2ª </a:t>
            </a: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Diretora da Macrorregião Leste</a:t>
            </a: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Marilda </a:t>
            </a:r>
            <a:r>
              <a:rPr lang="pt-BR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Stadikowski</a:t>
            </a:r>
            <a:r>
              <a:rPr lang="pt-BR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Pillissari</a:t>
            </a:r>
            <a:endParaRPr lang="pt-BR"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1º Diretor da Macrorregião Oeste</a:t>
            </a: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Marcos </a:t>
            </a:r>
            <a:r>
              <a:rPr lang="pt-BR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Rigolon</a:t>
            </a:r>
            <a:endParaRPr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2º </a:t>
            </a: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Diretor da Macrorregião </a:t>
            </a: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Oeste: </a:t>
            </a:r>
            <a:r>
              <a:rPr lang="en-US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Rafael Barboza Santos</a:t>
            </a:r>
            <a:endParaRPr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1ª </a:t>
            </a: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Diretora</a:t>
            </a: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Macrorregião</a:t>
            </a: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Norte: </a:t>
            </a:r>
            <a:r>
              <a:rPr lang="pt-BR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Márcia</a:t>
            </a:r>
            <a:r>
              <a:rPr lang="en-US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Regina Rossi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2ª </a:t>
            </a: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Diretora da Macrorregião </a:t>
            </a: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Norte: </a:t>
            </a:r>
            <a:r>
              <a:rPr lang="pt-BR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Verônica Sanches Gomes</a:t>
            </a:r>
            <a:endParaRPr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1ª </a:t>
            </a: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Diretora da Macrorregião Noroeste</a:t>
            </a: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Rosângela </a:t>
            </a:r>
            <a:r>
              <a:rPr lang="pt-BR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Guandalin</a:t>
            </a:r>
            <a:endParaRPr lang="pt-BR"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2ª </a:t>
            </a: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Diretora da Macrorregião Noroeste</a:t>
            </a: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Francielli</a:t>
            </a:r>
            <a:r>
              <a:rPr lang="en-US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Martins Lima Dario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6750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2"/>
          <p:cNvSpPr txBox="1"/>
          <p:nvPr/>
        </p:nvSpPr>
        <p:spPr>
          <a:xfrm>
            <a:off x="3686233" y="446413"/>
            <a:ext cx="4223032" cy="108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91666"/>
              </a:lnSpc>
            </a:pPr>
            <a:r>
              <a:rPr lang="pt-BR" sz="5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Conselho</a:t>
            </a:r>
            <a:r>
              <a:rPr lang="en-US" sz="5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Fiscal</a:t>
            </a:r>
          </a:p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Novembro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Dezembro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/2021 </a:t>
            </a: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39;p4"/>
          <p:cNvSpPr txBox="1"/>
          <p:nvPr/>
        </p:nvSpPr>
        <p:spPr>
          <a:xfrm>
            <a:off x="1321769" y="2203675"/>
            <a:ext cx="6596288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Titulares: </a:t>
            </a:r>
          </a:p>
          <a:p>
            <a:r>
              <a:rPr lang="en-US" sz="24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Priscila Aparecida </a:t>
            </a:r>
            <a:r>
              <a:rPr lang="en-US" sz="2400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Lunardon</a:t>
            </a:r>
            <a:r>
              <a:rPr lang="en-US" sz="24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Gody</a:t>
            </a:r>
            <a:r>
              <a:rPr lang="en-US" sz="24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Cavenachi</a:t>
            </a:r>
            <a:endParaRPr lang="en-US" sz="2400" dirty="0">
              <a:solidFill>
                <a:srgbClr val="595959"/>
              </a:solidFill>
              <a:ea typeface="Calibri"/>
              <a:cs typeface="Calibri"/>
              <a:sym typeface="Calibri"/>
            </a:endParaRPr>
          </a:p>
          <a:p>
            <a:r>
              <a:rPr lang="en-US" sz="2400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Wanderson</a:t>
            </a:r>
            <a:r>
              <a:rPr lang="en-US" sz="24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 de Oliveira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Amália Cristina Alves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Suplentes</a:t>
            </a: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André Luiz Campitelli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Melissa Lair </a:t>
            </a:r>
            <a:r>
              <a:rPr lang="en-US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Trevisan</a:t>
            </a:r>
            <a:r>
              <a:rPr lang="en-US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Gentilin</a:t>
            </a:r>
            <a:endParaRPr lang="en-US"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Bruna Cristina </a:t>
            </a:r>
            <a:r>
              <a:rPr lang="en-US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Markevicz</a:t>
            </a:r>
            <a:r>
              <a:rPr lang="en-US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5605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2"/>
          <p:cNvSpPr txBox="1"/>
          <p:nvPr/>
        </p:nvSpPr>
        <p:spPr>
          <a:xfrm>
            <a:off x="2144391" y="240088"/>
            <a:ext cx="6999609" cy="1012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Equipe técnica e </a:t>
            </a:r>
            <a:r>
              <a:rPr lang="pt-BR" sz="45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admistrativa</a:t>
            </a:r>
            <a:endParaRPr lang="pt-BR" sz="45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Setembro – Dezembro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/2021 </a:t>
            </a: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50;p5"/>
          <p:cNvSpPr txBox="1"/>
          <p:nvPr/>
        </p:nvSpPr>
        <p:spPr>
          <a:xfrm>
            <a:off x="371209" y="1252633"/>
            <a:ext cx="7874157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t-BR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Secretaria Executiva: </a:t>
            </a:r>
            <a:r>
              <a:rPr lang="pt-BR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Leila Cristina </a:t>
            </a:r>
            <a:r>
              <a:rPr lang="pt-BR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Pilonetto</a:t>
            </a:r>
            <a:endParaRPr lang="pt-BR" sz="2000" b="1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pt-BR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Coordenação Técnica: </a:t>
            </a:r>
            <a:r>
              <a:rPr lang="pt-BR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Marina </a:t>
            </a:r>
            <a:r>
              <a:rPr lang="pt-BR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Sidineia</a:t>
            </a:r>
            <a:r>
              <a:rPr lang="pt-BR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Ricardo Martins</a:t>
            </a:r>
            <a:endParaRPr lang="pt-BR" sz="2000" dirty="0"/>
          </a:p>
          <a:p>
            <a:pPr lvl="0"/>
            <a:r>
              <a:rPr lang="pt-BR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Assessoria Técnica: </a:t>
            </a:r>
            <a:r>
              <a:rPr lang="pt-BR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Giorgia</a:t>
            </a:r>
            <a:r>
              <a:rPr lang="pt-BR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Regina </a:t>
            </a:r>
            <a:r>
              <a:rPr lang="pt-BR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Luchese</a:t>
            </a:r>
            <a:endParaRPr lang="pt-BR"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pt-BR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Assessoria Técnica: </a:t>
            </a:r>
            <a:r>
              <a:rPr lang="pt-BR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Ediane</a:t>
            </a:r>
            <a:r>
              <a:rPr lang="pt-BR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de Fátima Mance 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Budinski</a:t>
            </a:r>
            <a:endParaRPr lang="pt-BR" sz="2000" b="1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pt-BR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Assessoria de Comunicação: </a:t>
            </a:r>
            <a:r>
              <a:rPr lang="pt-BR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Paulo de Tarso Pires dos Santos</a:t>
            </a:r>
            <a:endParaRPr lang="pt-BR" sz="2000" b="1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Coordenação Administrativa</a:t>
            </a:r>
            <a:r>
              <a:rPr lang="en-US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Edilcelli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Oliveira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Pendraki</a:t>
            </a: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BR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Apoiadores Regionais</a:t>
            </a:r>
            <a:r>
              <a:rPr lang="en-US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Michele Straub; Luna Rezende Machado de Sousa/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Fabíola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Kmiecik;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Ediane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de Fatima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Mance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Budinski/Angela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Conceição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Oliveira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Pompeu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Marcieli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Adelaine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Pereira Ferreira;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Keullin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Cristian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Oliboni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; Fernanda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Rosilda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Loth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Braciak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; Mateus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Magri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Nadiane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Schlosser; Carline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Slovinski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Acordi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Garcia; Lilian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Welz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; Ellen Alessandra de Souza Jesus; Regina Vasconcelos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Ulian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Peron; Marcia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Vicentina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Ricardo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Benedet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; Carla Daniele de Oliveira; Mauro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Sérgio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de Araújo; Juliana Ferreira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Canassa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Campitelli; Rodrigo Luiz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Brassarotto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Luppi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Eloa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Baptistone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Wada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Helbel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; Wagner Mancuso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Faria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; Renato Augusto Marcon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Pesibiczeski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; Francisco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Leônidas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Carneiro Junior; João Felipe Marques da Silva.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45845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1638</TotalTime>
  <Words>1740</Words>
  <Application>Microsoft Office PowerPoint</Application>
  <PresentationFormat>Apresentação na tela (4:3)</PresentationFormat>
  <Paragraphs>208</Paragraphs>
  <Slides>26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Lato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Mizael Dias Santana</dc:creator>
  <cp:lastModifiedBy>User</cp:lastModifiedBy>
  <cp:revision>66</cp:revision>
  <dcterms:created xsi:type="dcterms:W3CDTF">2021-05-03T21:02:27Z</dcterms:created>
  <dcterms:modified xsi:type="dcterms:W3CDTF">2022-02-25T15:03:08Z</dcterms:modified>
</cp:coreProperties>
</file>