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323" r:id="rId7"/>
    <p:sldId id="324" r:id="rId8"/>
    <p:sldId id="325" r:id="rId9"/>
    <p:sldId id="326" r:id="rId10"/>
    <p:sldId id="295" r:id="rId11"/>
    <p:sldId id="327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9" r:id="rId21"/>
    <p:sldId id="312" r:id="rId22"/>
    <p:sldId id="304" r:id="rId23"/>
    <p:sldId id="329" r:id="rId24"/>
    <p:sldId id="328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Po6bY5nvs7Nio6X6y6r6nUrur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0848B-0D2B-4EB0-AFCB-1034B663CBA6}" v="27" dt="2023-02-28T22:00:43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950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297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7" y="0"/>
            <a:ext cx="9121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"/>
          <p:cNvSpPr txBox="1"/>
          <p:nvPr/>
        </p:nvSpPr>
        <p:spPr>
          <a:xfrm>
            <a:off x="2736147" y="1256865"/>
            <a:ext cx="3989803" cy="119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pt-BR" sz="209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Missão</a:t>
            </a:r>
            <a:endParaRPr sz="209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Arial"/>
              <a:buNone/>
            </a:pPr>
            <a:r>
              <a:rPr lang="pt-BR" sz="1595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O Cosems tem por finalidade lutar pelo fortalecimento e autonomia dos municípios na área da saúde.</a:t>
            </a:r>
            <a:endParaRPr sz="1595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3" name="Google Shape;185;p3"/>
          <p:cNvSpPr txBox="1"/>
          <p:nvPr/>
        </p:nvSpPr>
        <p:spPr>
          <a:xfrm>
            <a:off x="2799886" y="2856057"/>
            <a:ext cx="3862326" cy="164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pt-BR" sz="217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Visão</a:t>
            </a:r>
            <a:endParaRPr sz="217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Arial"/>
              <a:buNone/>
            </a:pPr>
            <a:r>
              <a:rPr lang="pt-BR" sz="161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Ser uma entidade modelo no país pela sua organização e funcionamento, sendo interlocutor e suporte dos gestores municipais nas políticas públicas de saúde no estado do Paraná</a:t>
            </a:r>
            <a:r>
              <a:rPr lang="pt-BR" sz="161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sz="161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186;p3"/>
          <p:cNvSpPr txBox="1"/>
          <p:nvPr/>
        </p:nvSpPr>
        <p:spPr>
          <a:xfrm>
            <a:off x="2812921" y="4909211"/>
            <a:ext cx="3862326" cy="114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Valores</a:t>
            </a:r>
            <a:endParaRPr sz="2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Ética, transparência, comprometimento, qualidade e solidariedade</a:t>
            </a:r>
            <a:r>
              <a:rPr lang="pt-BR" sz="160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08222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5D004E-7D2A-7CEF-AA90-1CE9A82BEACA}"/>
              </a:ext>
            </a:extLst>
          </p:cNvPr>
          <p:cNvSpPr txBox="1"/>
          <p:nvPr/>
        </p:nvSpPr>
        <p:spPr>
          <a:xfrm>
            <a:off x="2797629" y="402772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5FE7AEA-7114-80F0-74B2-EFEC1FDE2A87}"/>
              </a:ext>
            </a:extLst>
          </p:cNvPr>
          <p:cNvSpPr txBox="1"/>
          <p:nvPr/>
        </p:nvSpPr>
        <p:spPr>
          <a:xfrm>
            <a:off x="194224" y="1130693"/>
            <a:ext cx="849085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O 3º Quadrimestre de 2022 foi marcado pelo Congresso do </a:t>
            </a:r>
            <a:r>
              <a:rPr lang="pt-BR" sz="2000" dirty="0" err="1"/>
              <a:t>Cosems</a:t>
            </a:r>
            <a:r>
              <a:rPr lang="pt-BR" sz="2000" dirty="0"/>
              <a:t>-PR. O evento aconteceu na cidade de Foz do Iguaçu com a participação de quase 2000 pessoas entre congressistas, expositores e convidados. Foram apresentadas 106 experiências exitosas no SUS, durante a Mostra Paranaense de Experiências Exitosas “Paraná mostra o SUS que dá certo”.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Esse evento reflete o compromisso e a credibilidade desta instituição que, pautada em sua missão, visão e valores, atua seguindo seu Plano de Trabalho e cuidando da sua equipe e da gestão municipal com muito compromisso e dedicação.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Relatório que se apresenta diz respeito às ações presentes na Programação Anual 2022, realizadas durante o 3º Quadrimestre. Essas ações foram contabilizadas a partir da análise dos Relatórios de Atividades apresentados mensalmente pelos apoiadores regionais e pelas atividades das equipes técnica e administrativa.</a:t>
            </a:r>
          </a:p>
        </p:txBody>
      </p:sp>
    </p:spTree>
    <p:extLst>
      <p:ext uri="{BB962C8B-B14F-4D97-AF65-F5344CB8AC3E}">
        <p14:creationId xmlns:p14="http://schemas.microsoft.com/office/powerpoint/2010/main" val="161331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71642" y="606999"/>
            <a:ext cx="46478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Diretrizes 2022</a:t>
            </a:r>
          </a:p>
        </p:txBody>
      </p:sp>
      <p:sp>
        <p:nvSpPr>
          <p:cNvPr id="3" name="Retângulo 2"/>
          <p:cNvSpPr/>
          <p:nvPr/>
        </p:nvSpPr>
        <p:spPr>
          <a:xfrm>
            <a:off x="522514" y="1851077"/>
            <a:ext cx="8196943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O COSEMS-PR busca por meio das diretrizes orientativas do processo de trabalho, responder às necessidades prioritárias da </a:t>
            </a:r>
            <a:r>
              <a:rPr lang="pt-BR" sz="2400" b="1" dirty="0"/>
              <a:t>Educação na Saúde</a:t>
            </a:r>
            <a:r>
              <a:rPr lang="pt-BR" sz="2400" dirty="0"/>
              <a:t>, do </a:t>
            </a:r>
            <a:r>
              <a:rPr lang="pt-BR" sz="2400" b="1" dirty="0"/>
              <a:t>Apoio Institucional</a:t>
            </a:r>
            <a:r>
              <a:rPr lang="pt-BR" sz="2400" dirty="0"/>
              <a:t>, da </a:t>
            </a:r>
            <a:r>
              <a:rPr lang="pt-BR" sz="2400" b="1" dirty="0"/>
              <a:t>Gestão Colegiada, </a:t>
            </a:r>
            <a:r>
              <a:rPr lang="pt-BR" sz="2400" dirty="0"/>
              <a:t>da</a:t>
            </a:r>
            <a:r>
              <a:rPr lang="pt-BR" sz="2400" b="1" dirty="0"/>
              <a:t> Gestão Organizacional. </a:t>
            </a:r>
            <a:r>
              <a:rPr lang="pt-BR" sz="2400" dirty="0"/>
              <a:t>Essas diretrizes são interdependentes e se relacionam nas diversas ações e atividades desenvolvidas para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1632806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03146" y="605361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 1</a:t>
            </a:r>
          </a:p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na Saúde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46785" y="2421349"/>
            <a:ext cx="7695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Objetivo:</a:t>
            </a:r>
          </a:p>
          <a:p>
            <a:pPr algn="just"/>
            <a:endParaRPr lang="pt-BR" sz="28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e estimular a Educação na Saúde com vistas à qualificação da atenção e gestão do SUS para gestores, equipes técnicas municipais, equipe COSEMS.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50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 2</a:t>
            </a:r>
          </a:p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Apoio Institucional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8343" y="2079653"/>
            <a:ext cx="82061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diretriz trata de uma agenda permanente e é composta de ações/atividades dos membros da equipe técnica do COSEMS, em especial dos apoiadores regionais, visando garantir a direcionalidade das ações que a equipe deverá desenvolver durante o ano de 2022.</a:t>
            </a:r>
          </a:p>
          <a:p>
            <a:pPr algn="just"/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Objetivo:</a:t>
            </a:r>
          </a:p>
          <a:p>
            <a:pPr algn="just"/>
            <a:endParaRPr lang="pt-B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 o apoio institucional aos gestores visando o fortalecimento da governança regional.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114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24917" y="300561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 3</a:t>
            </a:r>
          </a:p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Colegiada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81000" y="2087745"/>
            <a:ext cx="816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Objetivo:</a:t>
            </a:r>
          </a:p>
          <a:p>
            <a:pPr algn="just"/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Efetivar a participação dos membros da diretoria, conselho fiscal, conselho deliberativo e equipe técnica do COSEMS, bem como dos demais gestores municipais de saúde, nas instâncias de articulação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interfederativa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interinstitucional com garantia de decisão colegiada do Cosems-PR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68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300561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Diretriz 4</a:t>
            </a:r>
          </a:p>
          <a:p>
            <a:pPr algn="r"/>
            <a:r>
              <a:rPr lang="pt-BR" sz="4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Organizacional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108" y="1894596"/>
            <a:ext cx="8245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Objetivos:</a:t>
            </a:r>
          </a:p>
          <a:p>
            <a:pPr algn="just"/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Atender as finalidades previstas no estatuto do Cosems-PR, para o pleno funcionamento da entidade, como interlocutora e suporte na busca pelo fortalecimento e autonomia dos municípios.</a:t>
            </a:r>
          </a:p>
          <a:p>
            <a:pPr algn="just"/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Garantir a organização e transparência nas ações da instituição, bem como imprimir maior qualidade aos serviços prestados.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4992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708562" y="116250"/>
            <a:ext cx="5838939" cy="116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Relatório de Atividades</a:t>
            </a:r>
            <a:r>
              <a:rPr lang="pt-BR" sz="4000" b="1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br>
              <a:rPr lang="pt-BR" sz="4000" b="1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</a:br>
            <a:r>
              <a:rPr lang="pt-BR" sz="40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3º </a:t>
            </a:r>
            <a:r>
              <a:rPr lang="pt-BR" sz="400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Quadrimestre - 2022</a:t>
            </a:r>
            <a:endParaRPr sz="4000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4" name="Google Shape;206;p5"/>
          <p:cNvSpPr txBox="1"/>
          <p:nvPr/>
        </p:nvSpPr>
        <p:spPr>
          <a:xfrm>
            <a:off x="148061" y="1103672"/>
            <a:ext cx="8594313" cy="539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Destaque </a:t>
            </a:r>
            <a:r>
              <a:rPr lang="pt-BR" sz="18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das</a:t>
            </a:r>
            <a:r>
              <a:rPr lang="pt-BR" sz="1800" b="1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atividades realizadas em cada uma das diretrizes:</a:t>
            </a:r>
            <a:endParaRPr sz="1800" b="1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457200" lvl="0" indent="-349250" algn="just">
              <a:lnSpc>
                <a:spcPct val="115000"/>
              </a:lnSpc>
              <a:spcBef>
                <a:spcPts val="1300"/>
              </a:spcBef>
              <a:buSzPts val="1900"/>
              <a:buFont typeface="Lato"/>
              <a:buAutoNum type="arabicPeriod"/>
            </a:pPr>
            <a:r>
              <a:rPr lang="pt-BR" sz="1800" b="0" i="0" u="sng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Educação na Saúde</a:t>
            </a:r>
            <a:r>
              <a:rPr lang="pt-BR" sz="1800" b="0" i="0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– Atividades educativas dirigidas à equipe Cosems,  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gestores e equipes técnicas municipais, por meio de </a:t>
            </a: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oficinas, reuniões temáticas e outros.</a:t>
            </a:r>
            <a:b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</a:br>
            <a:endParaRPr sz="1800" b="0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r>
              <a:rPr lang="pt-BR" sz="1800" b="0" i="0" u="sng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Apoio Institucional</a:t>
            </a:r>
            <a:r>
              <a:rPr lang="pt-BR" sz="1800" b="0" i="0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– Reuniões com diversos  atores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: </a:t>
            </a:r>
            <a:r>
              <a:rPr lang="pt-BR" sz="18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Cresems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, Consórcios</a:t>
            </a: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, Comissão Intergestores Regionais (CIR), prestadores de serviços, hospitais, conselhos de saúde, implantação de protocolos, apoio aos instrumentos de gestão, COE-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regionais, </a:t>
            </a: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organização e participação 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em eventos e outros. </a:t>
            </a: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endParaRPr sz="1800" b="0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r>
              <a:rPr lang="pt-BR" sz="1800" b="0" i="0" u="sng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Gestão Colegiada</a:t>
            </a:r>
            <a:r>
              <a:rPr lang="pt-BR" sz="1800" b="0" i="0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– Reuniões: Cosems, CIB estadual, CIT, Grupos Técnicos (GT) estaduais e nacionais, 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articulação com órgãos de controle externo, associações de prefeitos, de consórcios, </a:t>
            </a:r>
            <a:r>
              <a:rPr lang="pt-BR" sz="18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Conasems</a:t>
            </a:r>
            <a:r>
              <a:rPr lang="pt-BR" sz="1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, Ministério da Saúde e outros parceiros.</a:t>
            </a:r>
          </a:p>
          <a:p>
            <a:pPr marL="457200" marR="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endParaRPr lang="pt-BR" sz="1800" b="0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107950" marR="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sz="1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4. </a:t>
            </a:r>
            <a:r>
              <a:rPr lang="pt-BR" sz="1800" b="0" i="0" u="sng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Gestão Organizacional</a:t>
            </a:r>
            <a:r>
              <a:rPr lang="pt-BR" sz="1800" b="0" i="0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–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Manutenção do apoio institucional; organização do processo de    trabalho, manuais e rotinas.</a:t>
            </a:r>
            <a:endParaRPr sz="1800" b="0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  <a:p>
            <a:pPr marL="685800" marR="0" lvl="0" indent="-622300" algn="l" rtl="0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569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3829385" y="44257"/>
            <a:ext cx="3943016" cy="79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Relatório de Atividades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3º </a:t>
            </a:r>
            <a:r>
              <a:rPr lang="pt-BR" sz="2800" i="0" u="none" strike="noStrike" cap="none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Quadrimestre - 2022</a:t>
            </a:r>
            <a:endParaRPr sz="2800" i="0" u="none" strike="noStrike" cap="none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graphicFrame>
        <p:nvGraphicFramePr>
          <p:cNvPr id="4" name="Google Shape;291;p16"/>
          <p:cNvGraphicFramePr/>
          <p:nvPr>
            <p:extLst>
              <p:ext uri="{D42A27DB-BD31-4B8C-83A1-F6EECF244321}">
                <p14:modId xmlns:p14="http://schemas.microsoft.com/office/powerpoint/2010/main" val="3657021840"/>
              </p:ext>
            </p:extLst>
          </p:nvPr>
        </p:nvGraphicFramePr>
        <p:xfrm>
          <a:off x="121381" y="1019877"/>
          <a:ext cx="8901238" cy="49845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08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Diretriz 1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Educação na Saúde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Diretriz 2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Apoio Institucional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Diretriz 3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Gestão Colegiada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Diretriz 4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Gestão Organizacional</a:t>
                      </a:r>
                      <a:endParaRPr sz="1600" b="1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1" u="none" strike="noStrike" cap="none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de atividades </a:t>
                      </a:r>
                      <a:r>
                        <a:rPr lang="pt-BR" sz="1600" b="1" u="none" strike="noStrike" cap="none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relacionadas às Diretrizes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8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633 participaçõe</a:t>
                      </a: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s*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*Contabilização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de cada um dos 22 apoiadores em cada atividade desenvolvida relacionada a esta diretriz e das atividades da coordenadoria técnica.</a:t>
                      </a: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671 participações/ atividades registradas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82 reuniões de CRESEMS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62 reuniões de CIR</a:t>
                      </a:r>
                      <a:endParaRPr lang="pt-BR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263*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participações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*Aproximadamente 48 atividades envolvendo a coordenação técnica.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Seleção e contração de apoiadores;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Atualização de contratos  de serviços;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Pré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auditoria externa;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Organização e realização do Congresso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Outras atividades para manutenção e funcionamento técnico e administrativo do COSEMS.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None/>
                      </a:pPr>
                      <a:endParaRPr lang="pt-BR" sz="1400" b="0" i="0" u="none" strike="noStrike" cap="none" baseline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1567*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* Atividades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que envolveram a participação presencial ou remota de membros da equipe técnica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Lato"/>
                        </a:rPr>
                        <a:t> (apoiadores, coordenação e assessoria técnica). </a:t>
                      </a:r>
                      <a:endParaRPr lang="pt-BR" sz="1400" b="0" i="0" u="none" strike="noStrike" cap="none" dirty="0">
                        <a:solidFill>
                          <a:schemeClr val="tx2">
                            <a:lumMod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577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 na Saúde: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049E1F-F0AD-4E1D-8B45-29176C82C148}"/>
              </a:ext>
            </a:extLst>
          </p:cNvPr>
          <p:cNvSpPr txBox="1"/>
          <p:nvPr/>
        </p:nvSpPr>
        <p:spPr>
          <a:xfrm>
            <a:off x="1339286" y="6061171"/>
            <a:ext cx="306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Simpósios, Seminários, Oficinas...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22AA84-3D2F-4615-8846-A717320A9ABE}"/>
              </a:ext>
            </a:extLst>
          </p:cNvPr>
          <p:cNvSpPr txBox="1"/>
          <p:nvPr/>
        </p:nvSpPr>
        <p:spPr>
          <a:xfrm>
            <a:off x="5244714" y="6268757"/>
            <a:ext cx="25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Encontros com a equipe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D46BCEC-8759-BE3E-5606-0607AC039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89" t="34351" r="11310" b="20409"/>
          <a:stretch/>
        </p:blipFill>
        <p:spPr>
          <a:xfrm>
            <a:off x="619578" y="4261171"/>
            <a:ext cx="3952422" cy="180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EA95FBE-B307-AA05-E9E5-0B79CE2E1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08" b="24604"/>
          <a:stretch/>
        </p:blipFill>
        <p:spPr>
          <a:xfrm>
            <a:off x="365571" y="1445593"/>
            <a:ext cx="4438376" cy="1800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688241-4B62-37E9-1289-400A2F431D4F}"/>
              </a:ext>
            </a:extLst>
          </p:cNvPr>
          <p:cNvSpPr txBox="1"/>
          <p:nvPr/>
        </p:nvSpPr>
        <p:spPr>
          <a:xfrm>
            <a:off x="903505" y="3245593"/>
            <a:ext cx="3604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Compartilhamento de experiências exitosas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38A4114-B640-3769-360A-9055C4E16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98" y="1025915"/>
            <a:ext cx="2222202" cy="280791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4D2DD45B-7129-3D96-A9A2-721908998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4199" y="4055060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>
            <a:extLst>
              <a:ext uri="{FF2B5EF4-FFF2-40B4-BE49-F238E27FC236}">
                <a16:creationId xmlns:a16="http://schemas.microsoft.com/office/drawing/2014/main" id="{9870A8CC-EFAC-6038-3A7C-113C623D13BA}"/>
              </a:ext>
            </a:extLst>
          </p:cNvPr>
          <p:cNvSpPr txBox="1"/>
          <p:nvPr/>
        </p:nvSpPr>
        <p:spPr>
          <a:xfrm>
            <a:off x="974271" y="1312588"/>
            <a:ext cx="7195457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RELATÓRIO DE ATIVIDADES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3º QUADRIMESTRE/2022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2">
                    <a:lumMod val="25000"/>
                  </a:schemeClr>
                </a:solidFill>
                <a:latin typeface="Calibri"/>
                <a:cs typeface="Calibri"/>
                <a:sym typeface="Calibri"/>
              </a:rPr>
              <a:t>SETEMBRO – DEZEMBRO 2022</a:t>
            </a:r>
            <a:endParaRPr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Apoio Institucional: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6F7A5-480F-4AC8-8022-FA9B62F60DE9}"/>
              </a:ext>
            </a:extLst>
          </p:cNvPr>
          <p:cNvSpPr txBox="1"/>
          <p:nvPr/>
        </p:nvSpPr>
        <p:spPr>
          <a:xfrm>
            <a:off x="888499" y="3069634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de CRESEMS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887FF4-4AD3-44CF-8A73-433244D291B4}"/>
              </a:ext>
            </a:extLst>
          </p:cNvPr>
          <p:cNvSpPr txBox="1"/>
          <p:nvPr/>
        </p:nvSpPr>
        <p:spPr>
          <a:xfrm>
            <a:off x="5408322" y="3029403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de CIR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B7A7CF-01C4-419B-AACE-B0280941363C}"/>
              </a:ext>
            </a:extLst>
          </p:cNvPr>
          <p:cNvSpPr txBox="1"/>
          <p:nvPr/>
        </p:nvSpPr>
        <p:spPr>
          <a:xfrm>
            <a:off x="572084" y="5314213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GT, Comissões Regionais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1380D1-A15C-4D03-8603-7C8A9553733D}"/>
              </a:ext>
            </a:extLst>
          </p:cNvPr>
          <p:cNvSpPr txBox="1"/>
          <p:nvPr/>
        </p:nvSpPr>
        <p:spPr>
          <a:xfrm>
            <a:off x="4974771" y="5314212"/>
            <a:ext cx="303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com instituições parceiras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72A83B-EC8C-99B6-7B20-CE63DADD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40" y="1222373"/>
            <a:ext cx="2400000" cy="1800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7CD5E2-3E1B-6E13-9319-CCD4FB30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848" y="1222373"/>
            <a:ext cx="4000000" cy="180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967BED1-4D67-E738-6696-BE033CB34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848" y="3377411"/>
            <a:ext cx="4000000" cy="180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1066154-8AA1-0B54-619E-08DE6B72D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486" y="337741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Gestão Colegiada: a equipe na prática...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A148822-856E-4F6E-942C-31261F3E0C5E}"/>
              </a:ext>
            </a:extLst>
          </p:cNvPr>
          <p:cNvSpPr txBox="1"/>
          <p:nvPr/>
        </p:nvSpPr>
        <p:spPr>
          <a:xfrm>
            <a:off x="1066293" y="6142993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GT CONASEMS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EA3E0B5-C487-4019-8F34-3E8BD4BA9507}"/>
              </a:ext>
            </a:extLst>
          </p:cNvPr>
          <p:cNvSpPr txBox="1"/>
          <p:nvPr/>
        </p:nvSpPr>
        <p:spPr>
          <a:xfrm>
            <a:off x="6785427" y="6129000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CIB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140EF0-5784-C170-7FFD-9A3663539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750" b="13809"/>
          <a:stretch/>
        </p:blipFill>
        <p:spPr>
          <a:xfrm>
            <a:off x="809837" y="1351976"/>
            <a:ext cx="3202210" cy="1800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E8126C-98AC-4EDE-DB8B-AE095B7D1DB9}"/>
              </a:ext>
            </a:extLst>
          </p:cNvPr>
          <p:cNvSpPr txBox="1"/>
          <p:nvPr/>
        </p:nvSpPr>
        <p:spPr>
          <a:xfrm>
            <a:off x="1765906" y="3203011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da CIB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1FF135B-86B0-B3D2-614C-5FA677D5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86" y="1334972"/>
            <a:ext cx="3217877" cy="180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144B08-DDD7-AFCE-A6D7-15F0A14B6DBF}"/>
              </a:ext>
            </a:extLst>
          </p:cNvPr>
          <p:cNvSpPr txBox="1"/>
          <p:nvPr/>
        </p:nvSpPr>
        <p:spPr>
          <a:xfrm>
            <a:off x="5832967" y="3151976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Reuniões do COSEMS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300D53A-F067-E0DC-A670-98641AD50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42" y="4329000"/>
            <a:ext cx="3096774" cy="18000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1B85199-34A0-1D70-20D9-14A776AB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568" y="4329000"/>
            <a:ext cx="3200000" cy="18000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9828734-27B5-E5DC-99CE-FFF1B0AD61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000" y="3429000"/>
            <a:ext cx="2400000" cy="1800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9F346E7-A062-ED9D-0E7A-D56FE4126517}"/>
              </a:ext>
            </a:extLst>
          </p:cNvPr>
          <p:cNvSpPr txBox="1"/>
          <p:nvPr/>
        </p:nvSpPr>
        <p:spPr>
          <a:xfrm>
            <a:off x="3463821" y="5161955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Atividades Macrorregionais</a:t>
            </a:r>
          </a:p>
        </p:txBody>
      </p:sp>
    </p:spTree>
    <p:extLst>
      <p:ext uri="{BB962C8B-B14F-4D97-AF65-F5344CB8AC3E}">
        <p14:creationId xmlns:p14="http://schemas.microsoft.com/office/powerpoint/2010/main" val="96347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046514" y="194838"/>
            <a:ext cx="6973023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Considerações sobre a atuação do COSEMS-PR no período</a:t>
            </a:r>
            <a:endParaRPr sz="3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E52BFB-D333-2E8D-F098-52CBF932B9AD}"/>
              </a:ext>
            </a:extLst>
          </p:cNvPr>
          <p:cNvSpPr txBox="1"/>
          <p:nvPr/>
        </p:nvSpPr>
        <p:spPr>
          <a:xfrm>
            <a:off x="344688" y="1238180"/>
            <a:ext cx="82139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atividades desenvolvidas pela equipe tem seguido, ao longo do ano, uma constante em número de participações, quando observamos as ações de Educação na Saúde e Apoio Institucional, principalmente. Isso mostra o trabalho ininterrupto da equipe técnica com apoio da equipe administrativa para o alcance dos objetivos da Programação Anual. 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Mesmo com a realização do congresso estadual do </a:t>
            </a:r>
            <a:r>
              <a:rPr lang="pt-BR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Cosems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o período eleitoral, no último quadrimestre, as atividades aconteceram de forma satisfatória e alguns assuntos marcaram o período, como as discussões em torno do Plano de Atenção à Saúde da Pessoa com Deficiência e a pactuação da Rede de Atenção Materna e Infantil - RAMI. 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Não podemos deixar de falar do sucesso do Congresso que possibilitou a troca de experiências, o aprendizado, os diálogos </a:t>
            </a:r>
            <a:r>
              <a:rPr lang="pt-BR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interfederativos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e, principalmente, o 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encontro, 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não pode ser substituído por nenhuma tecnologia. Podemos dizer que foi o resgate da alegria no diálogo “olho no olho”. Nesse Congresso, tivemos o recorde de inscrições de trabalhos na Mostra Paranaense onde os municípios mostraram o SUS que dá certo!</a:t>
            </a:r>
          </a:p>
          <a:p>
            <a:pPr algn="just"/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6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>
            <a:extLst>
              <a:ext uri="{FF2B5EF4-FFF2-40B4-BE49-F238E27FC236}">
                <a16:creationId xmlns:a16="http://schemas.microsoft.com/office/drawing/2014/main" id="{895E2085-4004-898E-4923-AB8AA21766F3}"/>
              </a:ext>
            </a:extLst>
          </p:cNvPr>
          <p:cNvSpPr txBox="1"/>
          <p:nvPr/>
        </p:nvSpPr>
        <p:spPr>
          <a:xfrm>
            <a:off x="2046514" y="194838"/>
            <a:ext cx="6973023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 Black"/>
              </a:rPr>
              <a:t>Considerações sobre a atuação do COSEMS-PR no período</a:t>
            </a:r>
            <a:endParaRPr sz="3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La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343F656-65C0-7524-9229-6A4D6ACD1869}"/>
              </a:ext>
            </a:extLst>
          </p:cNvPr>
          <p:cNvSpPr txBox="1"/>
          <p:nvPr/>
        </p:nvSpPr>
        <p:spPr>
          <a:xfrm>
            <a:off x="476462" y="1023814"/>
            <a:ext cx="79745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presença dos gestores e da equipe nos espaços de formação e governança fez toda a diferença e só foi possível pela organização da instituição, ordenada pela sua diretoria e apoiada por todos os gestores de saúde.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fim, nossos instrumentos de gestão apontam novas necessidades de ação e formação aos gestores e equipe técnica e a necessidade da articulação e diálogo contínuo com a SESA no que tange a organização da RAS, considerando as especificidades das regiões de saúde. 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Chegamos a 2023 cheios de ideias e com muita força para trabalhar na defesa do SUS, dos interesses da população e dos municípios paranaenses.</a:t>
            </a:r>
          </a:p>
        </p:txBody>
      </p:sp>
    </p:spTree>
    <p:extLst>
      <p:ext uri="{BB962C8B-B14F-4D97-AF65-F5344CB8AC3E}">
        <p14:creationId xmlns:p14="http://schemas.microsoft.com/office/powerpoint/2010/main" val="4174019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87" y="0"/>
            <a:ext cx="9121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5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322413" y="478782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Setembro-Dezembro/2022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8;p2"/>
          <p:cNvSpPr txBox="1"/>
          <p:nvPr/>
        </p:nvSpPr>
        <p:spPr>
          <a:xfrm>
            <a:off x="271014" y="2066832"/>
            <a:ext cx="8601971" cy="307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Presidente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Ivoliciano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Leonarchik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 ª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Vice-presidente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Cleide Terezinha dos Santos Messias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Vice-presidente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Odileno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Garcia Toledo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Administrativa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vago</a:t>
            </a:r>
            <a:endParaRPr lang="en-US" sz="215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</a:t>
            </a:r>
            <a:r>
              <a:rPr lang="pt-BR" sz="215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Admnistrativo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Fabio de Mello</a:t>
            </a:r>
            <a:endParaRPr lang="en-US" sz="215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1º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Financeiro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Sergio Henrique dos santos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Financeira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Gislaine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Galvão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Inácio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1º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de Relações  Institucionais e Parlamentares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Jonas Welter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de Relações  Institucionais e Parlamentares</a:t>
            </a:r>
            <a:r>
              <a:rPr lang="en-US" sz="215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15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Roberto </a:t>
            </a:r>
            <a:r>
              <a:rPr lang="en-US" sz="215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Amatuzzi</a:t>
            </a:r>
            <a:endParaRPr sz="215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72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516624" y="503058"/>
            <a:ext cx="5508556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Diretoria</a:t>
            </a:r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 - Dezembro/2022  </a:t>
            </a:r>
          </a:p>
        </p:txBody>
      </p:sp>
      <p:sp>
        <p:nvSpPr>
          <p:cNvPr id="3" name="Google Shape;128;p3"/>
          <p:cNvSpPr txBox="1"/>
          <p:nvPr/>
        </p:nvSpPr>
        <p:spPr>
          <a:xfrm>
            <a:off x="353256" y="1983216"/>
            <a:ext cx="869588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Macrorregião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Emanuelle de Matos</a:t>
            </a:r>
            <a:endParaRPr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Leste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Marilda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Stadikowski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Pillissari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Cargo vago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2º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 da Macrorregião 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Rafael Barboza Santos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Macrorregião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Norte: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Márcia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Regina Rossi</a:t>
            </a:r>
            <a:endParaRPr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Norte: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Verônica Sanches Gomes</a:t>
            </a:r>
            <a:endParaRPr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Rosângela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Guandalin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</a:t>
            </a: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Francielli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Martins Lima Dario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3686233" y="446413"/>
            <a:ext cx="4223032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 - Dezembro/2022  </a:t>
            </a:r>
          </a:p>
        </p:txBody>
      </p:sp>
      <p:sp>
        <p:nvSpPr>
          <p:cNvPr id="3" name="Google Shape;139;p4"/>
          <p:cNvSpPr txBox="1"/>
          <p:nvPr/>
        </p:nvSpPr>
        <p:spPr>
          <a:xfrm>
            <a:off x="1027855" y="1949551"/>
            <a:ext cx="659628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Titulares: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Priscila Aparecida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Lunardon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Godoy Cavenaghi</a:t>
            </a:r>
            <a:endParaRPr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Wanderson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Amalia Cristina Alves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Suplentes: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André Luiz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Campitelli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Melissa Lair Trevizan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Gentilin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Bruna Cristina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Markevicz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7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15E0F8E4-D73E-15D9-6E70-18A0FFCF36D2}"/>
              </a:ext>
            </a:extLst>
          </p:cNvPr>
          <p:cNvSpPr txBox="1"/>
          <p:nvPr/>
        </p:nvSpPr>
        <p:spPr>
          <a:xfrm>
            <a:off x="3214688" y="446413"/>
            <a:ext cx="5729287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lnSpc>
                <a:spcPct val="91666"/>
              </a:lnSpc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Consultivo</a:t>
            </a:r>
            <a:endParaRPr lang="en-US" sz="5000" b="1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 - Dezembro/2022  </a:t>
            </a:r>
          </a:p>
        </p:txBody>
      </p:sp>
      <p:sp>
        <p:nvSpPr>
          <p:cNvPr id="3" name="Google Shape;139;p4">
            <a:extLst>
              <a:ext uri="{FF2B5EF4-FFF2-40B4-BE49-F238E27FC236}">
                <a16:creationId xmlns:a16="http://schemas.microsoft.com/office/drawing/2014/main" id="{946A99DF-630D-C6CF-08B7-C57C2E337194}"/>
              </a:ext>
            </a:extLst>
          </p:cNvPr>
          <p:cNvSpPr txBox="1"/>
          <p:nvPr/>
        </p:nvSpPr>
        <p:spPr>
          <a:xfrm>
            <a:off x="324531" y="1290261"/>
            <a:ext cx="821531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Presidentes de CRESEMS: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1ª Região de Saúde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Gabriel Modesto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2ª Região de Saúde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Adriane da Silva Jorge de Carvalho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3ª Região de Saúde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Maria Lídia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Kravutschke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4ª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Lorena Aparecida Soares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5ª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Marcelo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Hohl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Mazurechen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6ª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Daiane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Metka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Ribeiro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7ª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Odair Chuta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8ª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Leandro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Legramanti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9ª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Alex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Roveda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10ª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Cleide Terezinha dos Santos Messias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11ª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Marcelo Francisco de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Mattus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79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>
            <a:extLst>
              <a:ext uri="{FF2B5EF4-FFF2-40B4-BE49-F238E27FC236}">
                <a16:creationId xmlns:a16="http://schemas.microsoft.com/office/drawing/2014/main" id="{15E0F8E4-D73E-15D9-6E70-18A0FFCF36D2}"/>
              </a:ext>
            </a:extLst>
          </p:cNvPr>
          <p:cNvSpPr txBox="1"/>
          <p:nvPr/>
        </p:nvSpPr>
        <p:spPr>
          <a:xfrm>
            <a:off x="3214688" y="446413"/>
            <a:ext cx="5729287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Consultivo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 – Dezembro/2022  </a:t>
            </a:r>
          </a:p>
        </p:txBody>
      </p:sp>
      <p:sp>
        <p:nvSpPr>
          <p:cNvPr id="3" name="Google Shape;139;p4">
            <a:extLst>
              <a:ext uri="{FF2B5EF4-FFF2-40B4-BE49-F238E27FC236}">
                <a16:creationId xmlns:a16="http://schemas.microsoft.com/office/drawing/2014/main" id="{946A99DF-630D-C6CF-08B7-C57C2E337194}"/>
              </a:ext>
            </a:extLst>
          </p:cNvPr>
          <p:cNvSpPr txBox="1"/>
          <p:nvPr/>
        </p:nvSpPr>
        <p:spPr>
          <a:xfrm>
            <a:off x="464344" y="1524606"/>
            <a:ext cx="821531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Presidentes de CRESEMS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12ª Região de Saúde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Alethéia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Patrícia Bush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13ª Região de Saúde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Vera Lúcia Garcia Baptista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14ª Região de Saúde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Andréia Martins de Souza Vilar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15ª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Márcia Dal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Pozzo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Gonzaga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16ª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Moacir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Paludetto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Júnior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17ª Região de Saúde: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Leiliane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Jesus Martini Lopes Vilar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18ª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Emanuele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Antonia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Chede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Subtil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19ª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Odair de Oliveira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20ª Região de Saúde: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Marciane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Maria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Specht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21ª Região de Saúde: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Anderson Cato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22ª Região de Saúde: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Silvia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Bovo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Tsechuk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259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1605400" y="625304"/>
            <a:ext cx="7397087" cy="9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 – Dezembro/2022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0;p5"/>
          <p:cNvSpPr txBox="1"/>
          <p:nvPr/>
        </p:nvSpPr>
        <p:spPr>
          <a:xfrm>
            <a:off x="634921" y="2085146"/>
            <a:ext cx="7874157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Secretaria Executiva: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Leila Cristina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Pilonetto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Coordenação Administrativa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Edilcelli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Oliveira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Pendraki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Coordenação Técnica: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Marina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Sidineia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Ricardo Martins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Técnica: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Giorgia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Regina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Luchese</a:t>
            </a:r>
            <a:endParaRPr lang="pt-BR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Técnica: </a:t>
            </a:r>
            <a:r>
              <a:rPr lang="pt-BR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Ediane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Fátima Mance 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pt-BR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 de Comunicação: </a:t>
            </a:r>
            <a:r>
              <a:rPr lang="pt-BR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Paulo de Tarso Pires dos Santos</a:t>
            </a:r>
            <a:endParaRPr lang="pt-BR"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Jurídica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Carlos Alexandre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Lorga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Assessoria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dirty="0" err="1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Contábil</a:t>
            </a:r>
            <a:r>
              <a:rPr lang="en-US" sz="24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Thiago Borges</a:t>
            </a:r>
            <a:endParaRPr sz="2400" b="1" dirty="0">
              <a:solidFill>
                <a:schemeClr val="tx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56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0;p5"/>
          <p:cNvSpPr txBox="1"/>
          <p:nvPr/>
        </p:nvSpPr>
        <p:spPr>
          <a:xfrm>
            <a:off x="436728" y="1897363"/>
            <a:ext cx="8270543" cy="6309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spAutoFit/>
          </a:bodyPr>
          <a:lstStyle/>
          <a:p>
            <a:pPr algn="just"/>
            <a:r>
              <a:rPr lang="pt-BR" sz="2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Apoiadores Regionais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algn="just"/>
            <a:endParaRPr lang="en-US" sz="2000" b="1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Michele Straub; </a:t>
            </a:r>
          </a:p>
          <a:p>
            <a:pPr algn="just"/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Fabíola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Kmiecik;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Angela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Conceição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Pompeu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algn="just"/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Marcieli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Adelaine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Pereira Ferreira; </a:t>
            </a:r>
          </a:p>
          <a:p>
            <a:pPr algn="just"/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Keullin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Cristian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Oliboni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Fernanda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Rosilda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Loth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Braciak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Mateus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Magri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Nadiane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Schlosser;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Carline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Slovinski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Acordi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Garcia;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Lilian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Welz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Ellen Alessandra de Souza Jesus; </a:t>
            </a: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n-US"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Regina Vasconcelos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Ulian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Peron;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Marcia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Vicentina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Ricardo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Benedet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Carla Daniele de Oliveira;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Mauro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Sérgio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de Araújo;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Juliana Ferreira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Canassa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Campitelli;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Rodrigo Luiz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Brassarotto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Luppi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Eloa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Baptistone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Wada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Helbel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Wagner Mancuso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Faria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Andreia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Bento Maria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Scudeller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Francisco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Leônidas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Carneiro Junior; </a:t>
            </a:r>
          </a:p>
          <a:p>
            <a:pPr algn="just"/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João Felipe Marques da Silva.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19;p2">
            <a:extLst>
              <a:ext uri="{FF2B5EF4-FFF2-40B4-BE49-F238E27FC236}">
                <a16:creationId xmlns:a16="http://schemas.microsoft.com/office/drawing/2014/main" id="{E59AEF46-A671-DE5F-0663-3857FAC1DA07}"/>
              </a:ext>
            </a:extLst>
          </p:cNvPr>
          <p:cNvSpPr txBox="1"/>
          <p:nvPr/>
        </p:nvSpPr>
        <p:spPr>
          <a:xfrm>
            <a:off x="1793543" y="581762"/>
            <a:ext cx="7274257" cy="97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dirty="0">
                <a:solidFill>
                  <a:schemeClr val="tx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Equipe técnica e administrativa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tx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Setembro - dezembro/2022</a:t>
            </a:r>
            <a:endParaRPr sz="2000" dirty="0">
              <a:solidFill>
                <a:schemeClr val="tx2">
                  <a:lumMod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442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1726</Words>
  <Application>Microsoft Office PowerPoint</Application>
  <PresentationFormat>Apresentação na tela (4:3)</PresentationFormat>
  <Paragraphs>218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Mizael Dias Santana</dc:creator>
  <cp:lastModifiedBy>User</cp:lastModifiedBy>
  <cp:revision>6</cp:revision>
  <dcterms:created xsi:type="dcterms:W3CDTF">2021-05-03T21:02:27Z</dcterms:created>
  <dcterms:modified xsi:type="dcterms:W3CDTF">2023-03-01T10:32:27Z</dcterms:modified>
</cp:coreProperties>
</file>