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310" r:id="rId14"/>
    <p:sldId id="309" r:id="rId15"/>
    <p:sldId id="308" r:id="rId16"/>
    <p:sldId id="268" r:id="rId17"/>
    <p:sldId id="270" r:id="rId18"/>
    <p:sldId id="273" r:id="rId19"/>
    <p:sldId id="275" r:id="rId20"/>
    <p:sldId id="277" r:id="rId21"/>
    <p:sldId id="278" r:id="rId22"/>
    <p:sldId id="279" r:id="rId23"/>
    <p:sldId id="269" r:id="rId24"/>
    <p:sldId id="304" r:id="rId25"/>
    <p:sldId id="315" r:id="rId26"/>
    <p:sldId id="320" r:id="rId2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3" roundtripDataSignature="AMtx7mgMDCjrtE9E6EU/83kRsJfXJmNY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D34252-1A71-4F06-AD55-74DA0716AE49}" v="73" dt="2023-10-16T21:57:29.6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customschemas.google.com/relationships/presentationmetadata" Target="metadata"/><Relationship Id="rId48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12ac53fb72_0_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12ac53fb72_0_3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dirty="0"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pic>
        <p:nvPicPr>
          <p:cNvPr id="86" name="Google Shape;86;p1" descr="Uma imagem contendo Form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43" y="0"/>
            <a:ext cx="91325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9;p2">
            <a:extLst>
              <a:ext uri="{FF2B5EF4-FFF2-40B4-BE49-F238E27FC236}">
                <a16:creationId xmlns:a16="http://schemas.microsoft.com/office/drawing/2014/main" id="{0772E29C-7A7C-8B55-494E-FC5CD820694E}"/>
              </a:ext>
            </a:extLst>
          </p:cNvPr>
          <p:cNvSpPr txBox="1"/>
          <p:nvPr/>
        </p:nvSpPr>
        <p:spPr>
          <a:xfrm>
            <a:off x="1106424" y="359910"/>
            <a:ext cx="7408926" cy="9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Equipe Técnica e Administrativa</a:t>
            </a:r>
          </a:p>
          <a:p>
            <a:pPr marL="0" marR="0" lvl="0" indent="0" algn="r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Setembro-Dezembro 2023</a:t>
            </a:r>
            <a:endParaRPr sz="2000" dirty="0">
              <a:solidFill>
                <a:schemeClr val="tx2">
                  <a:lumMod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50;p5">
            <a:extLst>
              <a:ext uri="{FF2B5EF4-FFF2-40B4-BE49-F238E27FC236}">
                <a16:creationId xmlns:a16="http://schemas.microsoft.com/office/drawing/2014/main" id="{A89642FC-F0DA-9EDC-7A8E-74505BA52CCB}"/>
              </a:ext>
            </a:extLst>
          </p:cNvPr>
          <p:cNvSpPr txBox="1"/>
          <p:nvPr/>
        </p:nvSpPr>
        <p:spPr>
          <a:xfrm>
            <a:off x="436728" y="1540747"/>
            <a:ext cx="8270543" cy="44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algn="just"/>
            <a:r>
              <a:rPr lang="pt-BR" sz="22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Apoiadores Regionais</a:t>
            </a:r>
            <a:r>
              <a:rPr lang="en-US" sz="22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</a:p>
          <a:p>
            <a:pPr algn="just"/>
            <a:endParaRPr lang="en-US" sz="2200" b="1" dirty="0">
              <a:solidFill>
                <a:schemeClr val="tx2">
                  <a:lumMod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/>
            <a:r>
              <a:rPr lang="en-US" sz="22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12ª </a:t>
            </a:r>
            <a:r>
              <a:rPr lang="en-US" sz="2200" b="1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Região</a:t>
            </a:r>
            <a:r>
              <a:rPr lang="en-US" sz="22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200" b="1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Saúde</a:t>
            </a:r>
            <a:r>
              <a:rPr lang="en-US" sz="22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2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Regina Vasconcelos </a:t>
            </a:r>
            <a:r>
              <a:rPr lang="en-US" sz="2200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Ulian</a:t>
            </a:r>
            <a:r>
              <a:rPr lang="en-US" sz="22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Peron</a:t>
            </a:r>
          </a:p>
          <a:p>
            <a:pPr algn="just"/>
            <a:r>
              <a:rPr lang="en-US" sz="22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13ª </a:t>
            </a:r>
            <a:r>
              <a:rPr lang="en-US" sz="2200" b="1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Região</a:t>
            </a:r>
            <a:r>
              <a:rPr lang="en-US" sz="22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200" b="1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Saúde</a:t>
            </a:r>
            <a:r>
              <a:rPr lang="en-US" sz="22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2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Marcia </a:t>
            </a:r>
            <a:r>
              <a:rPr lang="en-US" sz="2200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Vicentina</a:t>
            </a:r>
            <a:r>
              <a:rPr lang="en-US" sz="22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Ricardo </a:t>
            </a:r>
            <a:r>
              <a:rPr lang="en-US" sz="2200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Benedet</a:t>
            </a:r>
            <a:endParaRPr lang="en-US" sz="2200" dirty="0">
              <a:solidFill>
                <a:schemeClr val="tx2">
                  <a:lumMod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/>
            <a:r>
              <a:rPr lang="en-US" sz="22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14ª </a:t>
            </a:r>
            <a:r>
              <a:rPr lang="en-US" sz="2200" b="1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Região</a:t>
            </a:r>
            <a:r>
              <a:rPr lang="en-US" sz="22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200" b="1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Saúde</a:t>
            </a:r>
            <a:r>
              <a:rPr lang="en-US" sz="22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2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Carla Daniele de Oliveira</a:t>
            </a:r>
          </a:p>
          <a:p>
            <a:pPr algn="just"/>
            <a:r>
              <a:rPr lang="en-US" sz="22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15ª </a:t>
            </a:r>
            <a:r>
              <a:rPr lang="en-US" sz="2200" b="1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Região</a:t>
            </a:r>
            <a:r>
              <a:rPr lang="en-US" sz="22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200" b="1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Saúde</a:t>
            </a:r>
            <a:r>
              <a:rPr lang="en-US" sz="22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2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Mauro </a:t>
            </a:r>
            <a:r>
              <a:rPr lang="en-US" sz="2200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Sérgio</a:t>
            </a:r>
            <a:r>
              <a:rPr lang="en-US" sz="22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de Araújo</a:t>
            </a:r>
          </a:p>
          <a:p>
            <a:pPr algn="just"/>
            <a:r>
              <a:rPr lang="en-US" sz="22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16ª </a:t>
            </a:r>
            <a:r>
              <a:rPr lang="en-US" sz="2200" b="1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Região</a:t>
            </a:r>
            <a:r>
              <a:rPr lang="en-US" sz="22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200" b="1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Saúde</a:t>
            </a:r>
            <a:r>
              <a:rPr lang="en-US" sz="22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2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Juliana Ferreira </a:t>
            </a:r>
            <a:r>
              <a:rPr lang="en-US" sz="2200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Canassa</a:t>
            </a:r>
            <a:r>
              <a:rPr lang="en-US" sz="22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Campitelli</a:t>
            </a:r>
          </a:p>
          <a:p>
            <a:pPr algn="just"/>
            <a:r>
              <a:rPr lang="en-US" sz="22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17ª </a:t>
            </a:r>
            <a:r>
              <a:rPr lang="en-US" sz="2200" b="1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Região</a:t>
            </a:r>
            <a:r>
              <a:rPr lang="en-US" sz="22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200" b="1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Saúde</a:t>
            </a:r>
            <a:r>
              <a:rPr lang="en-US" sz="22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2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Rodrigo Luiz </a:t>
            </a:r>
            <a:r>
              <a:rPr lang="en-US" sz="2200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Brassarotto</a:t>
            </a:r>
            <a:r>
              <a:rPr lang="en-US" sz="22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Luppi</a:t>
            </a:r>
            <a:endParaRPr lang="en-US" sz="2200" dirty="0">
              <a:solidFill>
                <a:schemeClr val="tx2">
                  <a:lumMod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/>
            <a:r>
              <a:rPr lang="en-US" sz="22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18ª </a:t>
            </a:r>
            <a:r>
              <a:rPr lang="en-US" sz="2200" b="1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Região</a:t>
            </a:r>
            <a:r>
              <a:rPr lang="en-US" sz="22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200" b="1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Saúde</a:t>
            </a:r>
            <a:r>
              <a:rPr lang="en-US" sz="22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200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Eloa</a:t>
            </a:r>
            <a:r>
              <a:rPr lang="en-US" sz="22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Baptistone</a:t>
            </a:r>
            <a:r>
              <a:rPr lang="en-US" sz="22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Wada </a:t>
            </a:r>
            <a:r>
              <a:rPr lang="en-US" sz="2200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Helbel</a:t>
            </a:r>
            <a:endParaRPr lang="en-US" sz="2200" dirty="0">
              <a:solidFill>
                <a:schemeClr val="tx2">
                  <a:lumMod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/>
            <a:r>
              <a:rPr lang="en-US" sz="22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19ª </a:t>
            </a:r>
            <a:r>
              <a:rPr lang="en-US" sz="2200" b="1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Região</a:t>
            </a:r>
            <a:r>
              <a:rPr lang="en-US" sz="22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200" b="1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Saúde</a:t>
            </a:r>
            <a:r>
              <a:rPr lang="en-US" sz="22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2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Wagner Mancuso Faria</a:t>
            </a:r>
          </a:p>
          <a:p>
            <a:pPr algn="just"/>
            <a:r>
              <a:rPr lang="en-US" sz="22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20ª </a:t>
            </a:r>
            <a:r>
              <a:rPr lang="en-US" sz="2200" b="1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Região</a:t>
            </a:r>
            <a:r>
              <a:rPr lang="en-US" sz="22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200" b="1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Saúde</a:t>
            </a:r>
            <a:r>
              <a:rPr lang="en-US" sz="22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200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Andreia</a:t>
            </a:r>
            <a:r>
              <a:rPr lang="en-US" sz="22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Bento Maria </a:t>
            </a:r>
            <a:r>
              <a:rPr lang="en-US" sz="2200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Scudeller</a:t>
            </a:r>
            <a:endParaRPr lang="en-US" sz="2200" dirty="0">
              <a:solidFill>
                <a:schemeClr val="tx2">
                  <a:lumMod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/>
            <a:r>
              <a:rPr lang="en-US" sz="22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21ª </a:t>
            </a:r>
            <a:r>
              <a:rPr lang="en-US" sz="2200" b="1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Região</a:t>
            </a:r>
            <a:r>
              <a:rPr lang="en-US" sz="22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200" b="1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Saúde</a:t>
            </a:r>
            <a:r>
              <a:rPr lang="en-US" sz="22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2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Francisco </a:t>
            </a:r>
            <a:r>
              <a:rPr lang="en-US" sz="2200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Leônidas</a:t>
            </a:r>
            <a:r>
              <a:rPr lang="en-US" sz="22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Carneiro Junior</a:t>
            </a:r>
          </a:p>
          <a:p>
            <a:pPr algn="just"/>
            <a:r>
              <a:rPr lang="en-US" sz="22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22ª </a:t>
            </a:r>
            <a:r>
              <a:rPr lang="en-US" sz="2200" b="1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Região</a:t>
            </a:r>
            <a:r>
              <a:rPr lang="en-US" sz="22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200" b="1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Saúde</a:t>
            </a:r>
            <a:r>
              <a:rPr lang="en-US" sz="22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2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Luis Fernando </a:t>
            </a:r>
            <a:r>
              <a:rPr lang="en-US" sz="2200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Novais</a:t>
            </a:r>
            <a:endParaRPr lang="en-US" sz="2200" dirty="0">
              <a:solidFill>
                <a:schemeClr val="tx2">
                  <a:lumMod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5601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4;p3">
            <a:extLst>
              <a:ext uri="{FF2B5EF4-FFF2-40B4-BE49-F238E27FC236}">
                <a16:creationId xmlns:a16="http://schemas.microsoft.com/office/drawing/2014/main" id="{7DF6F0F0-8EF4-63C5-B746-45E1734395A6}"/>
              </a:ext>
            </a:extLst>
          </p:cNvPr>
          <p:cNvSpPr txBox="1"/>
          <p:nvPr/>
        </p:nvSpPr>
        <p:spPr>
          <a:xfrm>
            <a:off x="2672409" y="758782"/>
            <a:ext cx="3989803" cy="1353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90"/>
              <a:buFont typeface="Arial"/>
              <a:buNone/>
            </a:pPr>
            <a:r>
              <a:rPr lang="pt-BR" sz="20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 Black"/>
              </a:rPr>
              <a:t>Missão</a:t>
            </a:r>
            <a:endParaRPr sz="200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95"/>
              <a:buFont typeface="Arial"/>
              <a:buNone/>
            </a:pPr>
            <a:r>
              <a:rPr lang="pt-BR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O Cosems tem por finalidade lutar pelo fortalecimento e autonomia dos municípios na área da saúde.</a:t>
            </a:r>
            <a:endParaRPr sz="2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Lato"/>
            </a:endParaRPr>
          </a:p>
        </p:txBody>
      </p:sp>
      <p:sp>
        <p:nvSpPr>
          <p:cNvPr id="5" name="Google Shape;185;p3">
            <a:extLst>
              <a:ext uri="{FF2B5EF4-FFF2-40B4-BE49-F238E27FC236}">
                <a16:creationId xmlns:a16="http://schemas.microsoft.com/office/drawing/2014/main" id="{0D9763DF-5055-BC70-4592-A76408993165}"/>
              </a:ext>
            </a:extLst>
          </p:cNvPr>
          <p:cNvSpPr txBox="1"/>
          <p:nvPr/>
        </p:nvSpPr>
        <p:spPr>
          <a:xfrm>
            <a:off x="2799886" y="2334848"/>
            <a:ext cx="3862326" cy="2228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None/>
            </a:pPr>
            <a:r>
              <a:rPr lang="pt-BR" sz="20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 Black"/>
              </a:rPr>
              <a:t>Visão</a:t>
            </a:r>
            <a:endParaRPr sz="200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Lato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10"/>
              <a:buFont typeface="Arial"/>
              <a:buNone/>
            </a:pPr>
            <a:r>
              <a:rPr lang="pt-BR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Ser uma entidade modelo no país pela sua organização e funcionamento, sendo interlocutor e suporte dos gestores municipais nas políticas públicas de saúde no estado do Paraná</a:t>
            </a:r>
            <a:r>
              <a:rPr lang="pt-BR" sz="2000" b="0" i="0" u="none" strike="noStrike" cap="none" dirty="0">
                <a:solidFill>
                  <a:schemeClr val="dk1"/>
                </a:solidFill>
                <a:ea typeface="Lato"/>
                <a:cs typeface="Lato"/>
                <a:sym typeface="Lato"/>
              </a:rPr>
              <a:t>.</a:t>
            </a:r>
            <a:endParaRPr sz="2000" b="0" i="0" u="none" strike="noStrike" cap="none" dirty="0">
              <a:solidFill>
                <a:schemeClr val="dk1"/>
              </a:solidFill>
              <a:ea typeface="Lato"/>
              <a:cs typeface="Lato"/>
              <a:sym typeface="Lato"/>
            </a:endParaRPr>
          </a:p>
        </p:txBody>
      </p:sp>
      <p:sp>
        <p:nvSpPr>
          <p:cNvPr id="6" name="Google Shape;186;p3">
            <a:extLst>
              <a:ext uri="{FF2B5EF4-FFF2-40B4-BE49-F238E27FC236}">
                <a16:creationId xmlns:a16="http://schemas.microsoft.com/office/drawing/2014/main" id="{AFC5515E-DE09-BF22-C127-757DDA7C1254}"/>
              </a:ext>
            </a:extLst>
          </p:cNvPr>
          <p:cNvSpPr txBox="1"/>
          <p:nvPr/>
        </p:nvSpPr>
        <p:spPr>
          <a:xfrm>
            <a:off x="2812921" y="4785439"/>
            <a:ext cx="3862326" cy="1647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pt-BR" sz="20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 Black"/>
              </a:rPr>
              <a:t>Valores</a:t>
            </a:r>
            <a:endParaRPr sz="200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Lato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pt-BR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Ética, transparência, comprometimento, qualidade e solidariedade</a:t>
            </a:r>
            <a:r>
              <a:rPr lang="pt-BR" sz="2000" b="0" i="0" u="none" strike="noStrike" cap="none" dirty="0">
                <a:solidFill>
                  <a:schemeClr val="dk1"/>
                </a:solidFill>
                <a:ea typeface="Lato"/>
                <a:cs typeface="Lato"/>
                <a:sym typeface="Lato"/>
              </a:rPr>
              <a:t>.</a:t>
            </a:r>
            <a:endParaRPr sz="2000" b="0" i="0" u="none" strike="noStrike" cap="none" dirty="0">
              <a:solidFill>
                <a:schemeClr val="dk1"/>
              </a:solidFill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941381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EA106DA-72E3-D102-9421-A45FF3805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334" y="1172213"/>
            <a:ext cx="8257331" cy="4608101"/>
          </a:xfrm>
        </p:spPr>
        <p:txBody>
          <a:bodyPr>
            <a:noAutofit/>
          </a:bodyPr>
          <a:lstStyle/>
          <a:p>
            <a:pPr marL="114300" indent="0" algn="just">
              <a:lnSpc>
                <a:spcPct val="120000"/>
              </a:lnSpc>
              <a:buNone/>
            </a:pPr>
            <a:r>
              <a:rPr lang="pt-BR" sz="2000" dirty="0"/>
              <a:t>O terceiro quadrimestre de 2023 foi marcado por dois grandes eventos: O Congresso Sul, Sudeste e Centro Oeste realizado em Florianópolis/SC e o Encontro Saúde em Movimento, promovido pela Secretaria de Estado da Saúde, realizado em Foz do Iguaçu/PR. Ambos contaram com a mobilização e a participação ativa dos gestores municipais de saúde do Paraná e suas equipes, bem como com a equipe do </a:t>
            </a:r>
            <a:r>
              <a:rPr lang="pt-BR" sz="2000" dirty="0" err="1"/>
              <a:t>Cosems</a:t>
            </a:r>
            <a:r>
              <a:rPr lang="pt-BR" sz="2000" dirty="0"/>
              <a:t>-PR. Em Florianópolis, a apresentação das experiências exitosas dos nossos municípios e apoiadores fizeram a diferença. No encontro em Foz do Iguaçu, além da programação técnica, as reuniões de </a:t>
            </a:r>
            <a:r>
              <a:rPr lang="pt-BR" sz="2000" dirty="0" err="1"/>
              <a:t>Cosems</a:t>
            </a:r>
            <a:r>
              <a:rPr lang="pt-BR" sz="2000" dirty="0"/>
              <a:t> e CIB mostraram a importância de um colegiado forte na formulação e implementação de uma RAS que atenda às necessidades da população. A eleição do </a:t>
            </a:r>
            <a:r>
              <a:rPr lang="pt-BR" sz="2000" dirty="0" err="1"/>
              <a:t>Cosems</a:t>
            </a:r>
            <a:r>
              <a:rPr lang="pt-BR" sz="2000" dirty="0"/>
              <a:t>-PR para o biênio 2024/2025 aconteceu na Assembleia da instituição durante este evento.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BD532D6-C95F-8E48-9EE1-4147E9AFD66F}"/>
              </a:ext>
            </a:extLst>
          </p:cNvPr>
          <p:cNvSpPr txBox="1"/>
          <p:nvPr/>
        </p:nvSpPr>
        <p:spPr>
          <a:xfrm>
            <a:off x="5074919" y="402772"/>
            <a:ext cx="3437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Apresentação</a:t>
            </a:r>
          </a:p>
        </p:txBody>
      </p:sp>
    </p:spTree>
    <p:extLst>
      <p:ext uri="{BB962C8B-B14F-4D97-AF65-F5344CB8AC3E}">
        <p14:creationId xmlns:p14="http://schemas.microsoft.com/office/powerpoint/2010/main" val="488055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EA106DA-72E3-D102-9421-A45FF3805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146" y="1820634"/>
            <a:ext cx="8433707" cy="3804557"/>
          </a:xfrm>
        </p:spPr>
        <p:txBody>
          <a:bodyPr>
            <a:normAutofit fontScale="85000" lnSpcReduction="20000"/>
          </a:bodyPr>
          <a:lstStyle/>
          <a:p>
            <a:pPr marL="114300" indent="0" algn="just">
              <a:lnSpc>
                <a:spcPct val="120000"/>
              </a:lnSpc>
              <a:buNone/>
            </a:pPr>
            <a:r>
              <a:rPr lang="pt-BR" sz="2000" dirty="0"/>
              <a:t>Um terceiro evento importante foi o Encontro Reconectar da Rede Colaborativa para o Fortalecimento da Gestão Municipal do SUS que aconteceu em São Paulo/SP e reuniu apoiadores de todo o país, possibilitando a formação e troca de experiências. </a:t>
            </a:r>
          </a:p>
          <a:p>
            <a:pPr marL="114300" indent="0" algn="just">
              <a:lnSpc>
                <a:spcPct val="120000"/>
              </a:lnSpc>
              <a:buNone/>
            </a:pPr>
            <a:r>
              <a:rPr lang="pt-BR" sz="2000" dirty="0"/>
              <a:t>As atividades prioritárias regionais como a realização reuniões de </a:t>
            </a:r>
            <a:r>
              <a:rPr lang="pt-BR" sz="2000" dirty="0" err="1"/>
              <a:t>Cresems</a:t>
            </a:r>
            <a:r>
              <a:rPr lang="pt-BR" sz="2000" dirty="0"/>
              <a:t> fizeram parte da agenda da equipe técnica, assim como as ações desenvolvidas em parceria com a SESA/Regionais de Saúde: acolhimento de gestores, oficinas do </a:t>
            </a:r>
            <a:r>
              <a:rPr lang="pt-BR" sz="2000" dirty="0" err="1"/>
              <a:t>PlanificaSUS</a:t>
            </a:r>
            <a:r>
              <a:rPr lang="pt-BR" sz="2000" dirty="0"/>
              <a:t>; reuniões de Grupos Técnicos; reuniões de CIR. </a:t>
            </a:r>
          </a:p>
          <a:p>
            <a:pPr marL="114300" indent="0" algn="just">
              <a:lnSpc>
                <a:spcPct val="120000"/>
              </a:lnSpc>
              <a:buNone/>
            </a:pPr>
            <a:r>
              <a:rPr lang="pt-BR" sz="2000" dirty="0"/>
              <a:t>O Piso da Enfermagem continuou como assunto em pauta, mas para além deste, fizeram parte dos diálogos ativos o monitoramento dos saldos em contas, discussões sobre a Portaria 544/2023, emendas parlamentares, Programa Opera Paraná, retomada das discussões para a reorganização da Linha de Cuidado Materna e Infantil, realização das Oficinas da VISA, discussões sobre o PRI, entre outras.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BD532D6-C95F-8E48-9EE1-4147E9AFD66F}"/>
              </a:ext>
            </a:extLst>
          </p:cNvPr>
          <p:cNvSpPr txBox="1"/>
          <p:nvPr/>
        </p:nvSpPr>
        <p:spPr>
          <a:xfrm>
            <a:off x="5074919" y="402772"/>
            <a:ext cx="3437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Apresentação</a:t>
            </a:r>
          </a:p>
        </p:txBody>
      </p:sp>
    </p:spTree>
    <p:extLst>
      <p:ext uri="{BB962C8B-B14F-4D97-AF65-F5344CB8AC3E}">
        <p14:creationId xmlns:p14="http://schemas.microsoft.com/office/powerpoint/2010/main" val="2194911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EA106DA-72E3-D102-9421-A45FF3805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968" y="1886277"/>
            <a:ext cx="8352064" cy="3295324"/>
          </a:xfrm>
        </p:spPr>
        <p:txBody>
          <a:bodyPr>
            <a:noAutofit/>
          </a:bodyPr>
          <a:lstStyle/>
          <a:p>
            <a:pPr marL="114300" indent="0" algn="just">
              <a:lnSpc>
                <a:spcPct val="120000"/>
              </a:lnSpc>
              <a:buNone/>
            </a:pPr>
            <a:r>
              <a:rPr lang="pt-BR" sz="2000" dirty="0"/>
              <a:t>Entendendo que o alinhamento técnico institucional é um ponto crucial para a organização e desempenho de ações qualificadas, a equipe técnica do </a:t>
            </a:r>
            <a:r>
              <a:rPr lang="pt-BR" sz="2000" dirty="0" err="1"/>
              <a:t>Cosems</a:t>
            </a:r>
            <a:r>
              <a:rPr lang="pt-BR" sz="2000" dirty="0"/>
              <a:t>-PR manteve suas reuniões semanais remotas, como complemento das agendas mensais presenciais de formação. </a:t>
            </a:r>
          </a:p>
          <a:p>
            <a:pPr marL="114300" indent="0" algn="just">
              <a:lnSpc>
                <a:spcPct val="120000"/>
              </a:lnSpc>
              <a:buNone/>
            </a:pPr>
            <a:r>
              <a:rPr lang="pt-BR" sz="2000" dirty="0"/>
              <a:t>Todas essas ações fazem parte das diretrizes institucionais que compõem a Programação Anual do </a:t>
            </a:r>
            <a:r>
              <a:rPr lang="pt-BR" sz="2000" dirty="0" err="1"/>
              <a:t>Cosems</a:t>
            </a:r>
            <a:r>
              <a:rPr lang="pt-BR" sz="2000" dirty="0"/>
              <a:t>-PR: Educação na Saúde; Apoio Institucional; Gestão Colegiada e Gestão Organizacional.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BD532D6-C95F-8E48-9EE1-4147E9AFD66F}"/>
              </a:ext>
            </a:extLst>
          </p:cNvPr>
          <p:cNvSpPr txBox="1"/>
          <p:nvPr/>
        </p:nvSpPr>
        <p:spPr>
          <a:xfrm>
            <a:off x="5074919" y="402772"/>
            <a:ext cx="3437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Apresentação</a:t>
            </a:r>
          </a:p>
        </p:txBody>
      </p:sp>
    </p:spTree>
    <p:extLst>
      <p:ext uri="{BB962C8B-B14F-4D97-AF65-F5344CB8AC3E}">
        <p14:creationId xmlns:p14="http://schemas.microsoft.com/office/powerpoint/2010/main" val="1800083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EA106DA-72E3-D102-9421-A45FF3805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787" y="2049562"/>
            <a:ext cx="8434741" cy="3118432"/>
          </a:xfrm>
        </p:spPr>
        <p:txBody>
          <a:bodyPr>
            <a:noAutofit/>
          </a:bodyPr>
          <a:lstStyle/>
          <a:p>
            <a:pPr marL="114300" indent="0" algn="just">
              <a:lnSpc>
                <a:spcPct val="120000"/>
              </a:lnSpc>
              <a:buNone/>
            </a:pPr>
            <a:r>
              <a:rPr lang="pt-BR" sz="2000" dirty="0"/>
              <a:t>Este Relatório Quadrimestral traz em seu conteúdo a contabilização e análise das ações realizadas, considerando o acompanhamento dos relatórios mensais de atividades e relatórios individuais quadrimestrais elaborados pela equipe técnica em consonância com as diretrizes da Programação Anual do </a:t>
            </a:r>
            <a:r>
              <a:rPr lang="pt-BR" sz="2000" dirty="0" err="1"/>
              <a:t>Cosems</a:t>
            </a:r>
            <a:r>
              <a:rPr lang="pt-BR" sz="2000" dirty="0"/>
              <a:t>-PR e do Projeto Rede Colaborativa para o Fortalecimento da Gestão Municipal do SUS, desenvolvido pela Rede </a:t>
            </a:r>
            <a:r>
              <a:rPr lang="pt-BR" sz="2000" dirty="0" err="1"/>
              <a:t>Conasems-Cosems</a:t>
            </a:r>
            <a:r>
              <a:rPr lang="pt-BR" sz="2000" dirty="0"/>
              <a:t> por meio do Programa de Apoio ao Desenvolvimento Institucional do SUS (PROADI-SUS).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BD532D6-C95F-8E48-9EE1-4147E9AFD66F}"/>
              </a:ext>
            </a:extLst>
          </p:cNvPr>
          <p:cNvSpPr txBox="1"/>
          <p:nvPr/>
        </p:nvSpPr>
        <p:spPr>
          <a:xfrm>
            <a:off x="5074919" y="402772"/>
            <a:ext cx="3437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Apresentação</a:t>
            </a:r>
          </a:p>
        </p:txBody>
      </p:sp>
    </p:spTree>
    <p:extLst>
      <p:ext uri="{BB962C8B-B14F-4D97-AF65-F5344CB8AC3E}">
        <p14:creationId xmlns:p14="http://schemas.microsoft.com/office/powerpoint/2010/main" val="495241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0FC404-6EDF-82A3-9D98-71FD0EF18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2616" y="0"/>
            <a:ext cx="6339078" cy="1325563"/>
          </a:xfrm>
        </p:spPr>
        <p:txBody>
          <a:bodyPr>
            <a:normAutofit fontScale="90000"/>
          </a:bodyPr>
          <a:lstStyle/>
          <a:p>
            <a:pPr algn="r"/>
            <a:r>
              <a:rPr lang="pt-BR" sz="3900" dirty="0"/>
              <a:t>Diretrizes</a:t>
            </a:r>
            <a:br>
              <a:rPr lang="pt-BR" dirty="0"/>
            </a:br>
            <a:r>
              <a:rPr lang="pt-BR" sz="2800" dirty="0"/>
              <a:t>Relatório de Atividades 3º Quadrimestre 2023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E88C272-4086-0A8B-B3D1-7AB0D8CFDE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734185"/>
            <a:ext cx="7886700" cy="4351338"/>
          </a:xfrm>
        </p:spPr>
        <p:txBody>
          <a:bodyPr/>
          <a:lstStyle/>
          <a:p>
            <a:pPr marL="114300" indent="0">
              <a:buNone/>
            </a:pPr>
            <a:r>
              <a:rPr lang="pt-B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Educação na Saúde</a:t>
            </a:r>
          </a:p>
          <a:p>
            <a:pPr marL="114300" indent="0" algn="just">
              <a:buNone/>
            </a:pPr>
            <a:r>
              <a:rPr lang="pt-B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 como objetivo p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romover e estimular a Educação na Saúde com vistas à qualificação da atenção e gestão do SUS para gestores, equipes técnicas municipais, equipe COSEMS.</a:t>
            </a:r>
          </a:p>
          <a:p>
            <a:pPr marL="114300" indent="0" algn="just">
              <a:buNone/>
            </a:pPr>
            <a:r>
              <a:rPr lang="pt-BR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Dentre as ações previstas destacam-se: </a:t>
            </a:r>
            <a:r>
              <a:rPr lang="pt-BR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a</a:t>
            </a:r>
            <a:r>
              <a:rPr lang="pt-BR" sz="1800" b="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tividades educativas dirigidas à equipe </a:t>
            </a:r>
            <a:r>
              <a:rPr lang="pt-BR" sz="1800" b="0" i="0" u="none" strike="noStrike" cap="none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Cosems</a:t>
            </a:r>
            <a:r>
              <a:rPr lang="pt-BR" sz="1800" b="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,  </a:t>
            </a:r>
            <a:r>
              <a:rPr lang="pt-BR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gestores e equipes técnicas municipais, por meio de </a:t>
            </a:r>
            <a:r>
              <a:rPr lang="pt-BR" sz="1800" b="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oficinas, reuniões temáticas e outros encontros. </a:t>
            </a:r>
          </a:p>
          <a:p>
            <a:pPr marL="114300" indent="0" algn="just">
              <a:buNone/>
            </a:pPr>
            <a:r>
              <a:rPr lang="pt-BR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Para este relatório foram contabilizadas as participações</a:t>
            </a:r>
            <a:r>
              <a:rPr lang="pt-BR" sz="1800" b="0" i="0" u="none" strike="noStrike" cap="none" baseline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 de cada um dos 22 apoiadores, dos assessores e coordenação técnica em cada atividade desenvolvida relacionada a esta diretriz, incluindo o registro de atividades preparatórias (internas) e elaboração de análises crítico reflexivas da atuação no período como parte da construção do relatório de atividades mensal. </a:t>
            </a:r>
          </a:p>
          <a:p>
            <a:pPr marL="114300" indent="0" algn="just">
              <a:buNone/>
            </a:pPr>
            <a:r>
              <a:rPr lang="pt-BR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Ao todo foram </a:t>
            </a:r>
            <a:r>
              <a:rPr lang="pt-BR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642 </a:t>
            </a:r>
            <a:r>
              <a:rPr lang="pt-BR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participações.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352348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B4EBE84-1520-322B-99A8-5B5EDA60D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22442" y="1077687"/>
            <a:ext cx="3138678" cy="648621"/>
          </a:xfrm>
        </p:spPr>
        <p:txBody>
          <a:bodyPr/>
          <a:lstStyle/>
          <a:p>
            <a:pPr marL="114300" indent="0">
              <a:buNone/>
            </a:pPr>
            <a:r>
              <a:rPr lang="pt-BR" dirty="0"/>
              <a:t>Educação na Saúde</a:t>
            </a:r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id="{A1326FEC-9175-8F28-38EB-B1CE46395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2042" y="0"/>
            <a:ext cx="6339078" cy="1325563"/>
          </a:xfrm>
        </p:spPr>
        <p:txBody>
          <a:bodyPr>
            <a:normAutofit fontScale="90000"/>
          </a:bodyPr>
          <a:lstStyle/>
          <a:p>
            <a:pPr algn="r"/>
            <a:r>
              <a:rPr lang="pt-BR" sz="3900" dirty="0"/>
              <a:t>Diretrizes</a:t>
            </a:r>
            <a:br>
              <a:rPr lang="pt-BR" dirty="0"/>
            </a:br>
            <a:r>
              <a:rPr lang="pt-BR" sz="2800" dirty="0"/>
              <a:t>Relatório de Atividades 3º Quadrimestre 2023</a:t>
            </a:r>
          </a:p>
        </p:txBody>
      </p:sp>
      <p:pic>
        <p:nvPicPr>
          <p:cNvPr id="4" name="Imagem 3" descr="Interface gráfica do usuário, Aplicativo, Site&#10;&#10;Descrição gerada automaticamente">
            <a:extLst>
              <a:ext uri="{FF2B5EF4-FFF2-40B4-BE49-F238E27FC236}">
                <a16:creationId xmlns:a16="http://schemas.microsoft.com/office/drawing/2014/main" id="{9719ED6B-C49E-CAA8-EE09-81B29176F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51" y="1846781"/>
            <a:ext cx="1898791" cy="1440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B3E4773F-EE91-DCCB-9491-C4DB4FA87074}"/>
              </a:ext>
            </a:extLst>
          </p:cNvPr>
          <p:cNvSpPr txBox="1"/>
          <p:nvPr/>
        </p:nvSpPr>
        <p:spPr>
          <a:xfrm>
            <a:off x="709250" y="3286781"/>
            <a:ext cx="1898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Reuniões Equipe </a:t>
            </a:r>
            <a:r>
              <a:rPr lang="pt-BR" dirty="0" err="1"/>
              <a:t>Cosems</a:t>
            </a:r>
            <a:r>
              <a:rPr lang="pt-BR" dirty="0"/>
              <a:t>-PR</a:t>
            </a:r>
          </a:p>
        </p:txBody>
      </p:sp>
      <p:pic>
        <p:nvPicPr>
          <p:cNvPr id="10" name="Imagem 9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47C091BA-1EDD-934E-8575-59480FBBF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1192" y="1857667"/>
            <a:ext cx="2561250" cy="144000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B19AD31-18E5-90AA-B0E3-20BF80BA40C2}"/>
              </a:ext>
            </a:extLst>
          </p:cNvPr>
          <p:cNvSpPr txBox="1"/>
          <p:nvPr/>
        </p:nvSpPr>
        <p:spPr>
          <a:xfrm>
            <a:off x="3747928" y="3306551"/>
            <a:ext cx="1898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Oficinas e encontros regionais</a:t>
            </a:r>
          </a:p>
        </p:txBody>
      </p:sp>
      <p:pic>
        <p:nvPicPr>
          <p:cNvPr id="16" name="Imagem 15" descr="Grupo de pessoas sentadas ao redor de uma mesa&#10;&#10;Descrição gerada automaticamente">
            <a:extLst>
              <a:ext uri="{FF2B5EF4-FFF2-40B4-BE49-F238E27FC236}">
                <a16:creationId xmlns:a16="http://schemas.microsoft.com/office/drawing/2014/main" id="{5B94C1F9-118E-AFD6-EE2C-C7E65652F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1781" y="1846781"/>
            <a:ext cx="1920000" cy="1440000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EBE7E334-065A-284E-9E8C-515A63B20B26}"/>
              </a:ext>
            </a:extLst>
          </p:cNvPr>
          <p:cNvSpPr txBox="1"/>
          <p:nvPr/>
        </p:nvSpPr>
        <p:spPr>
          <a:xfrm>
            <a:off x="6475592" y="3286781"/>
            <a:ext cx="1898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Formação Equipe </a:t>
            </a:r>
            <a:r>
              <a:rPr lang="pt-BR" dirty="0" err="1"/>
              <a:t>Cosems</a:t>
            </a:r>
            <a:r>
              <a:rPr lang="pt-BR" dirty="0"/>
              <a:t>-PR</a:t>
            </a:r>
          </a:p>
        </p:txBody>
      </p:sp>
      <p:pic>
        <p:nvPicPr>
          <p:cNvPr id="20" name="Imagem 19" descr="Pessoas assistindo um show&#10;&#10;Descrição gerada automaticamente com confiança média">
            <a:extLst>
              <a:ext uri="{FF2B5EF4-FFF2-40B4-BE49-F238E27FC236}">
                <a16:creationId xmlns:a16="http://schemas.microsoft.com/office/drawing/2014/main" id="{526069E1-CA6F-BDC8-7C56-FA6B9A276B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414" y="3890564"/>
            <a:ext cx="3113514" cy="1440000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4AFCC8A4-7CC7-6AAE-0929-D1276874D191}"/>
              </a:ext>
            </a:extLst>
          </p:cNvPr>
          <p:cNvSpPr txBox="1"/>
          <p:nvPr/>
        </p:nvSpPr>
        <p:spPr>
          <a:xfrm>
            <a:off x="3117239" y="5470807"/>
            <a:ext cx="18987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Seminários, encontros, capacitações </a:t>
            </a:r>
          </a:p>
        </p:txBody>
      </p:sp>
      <p:pic>
        <p:nvPicPr>
          <p:cNvPr id="25" name="Imagem 24" descr="Grupo de pessoas em uma sala&#10;&#10;Descrição gerada automaticamente">
            <a:extLst>
              <a:ext uri="{FF2B5EF4-FFF2-40B4-BE49-F238E27FC236}">
                <a16:creationId xmlns:a16="http://schemas.microsoft.com/office/drawing/2014/main" id="{9899C8BC-3D89-8089-9E66-DEDDCF7475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7805" y="3890564"/>
            <a:ext cx="197397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55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E88C272-4086-0A8B-B3D1-7AB0D8CFDE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514" y="1945477"/>
            <a:ext cx="7886700" cy="3221863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pt-BR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Apoio Institucional</a:t>
            </a:r>
          </a:p>
          <a:p>
            <a:pPr marL="114300" indent="0" algn="just">
              <a:buNone/>
            </a:pP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objetivo desta diretriz é realizar o apoio institucional aos gestores visando o fortalecimento da governança regional.</a:t>
            </a:r>
          </a:p>
          <a:p>
            <a:pPr marL="114300" indent="0" algn="just">
              <a:buNone/>
            </a:pP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Trata da</a:t>
            </a:r>
            <a:r>
              <a:rPr lang="pt-BR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agenda permanente e é composta de ações/atividades dos membros da equipe técnica do COSEMS, em especial dos apoiadores regionais. </a:t>
            </a:r>
            <a:endParaRPr lang="pt-BR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Lato"/>
            </a:endParaRPr>
          </a:p>
          <a:p>
            <a:pPr marL="114300" indent="0" algn="just">
              <a:buNone/>
            </a:pPr>
            <a:r>
              <a:rPr lang="pt-BR" sz="2000" b="0" i="0" u="none" strike="noStrike" cap="none" baseline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No </a:t>
            </a: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terceiro</a:t>
            </a:r>
            <a:r>
              <a:rPr lang="pt-BR" sz="2000" b="0" i="0" u="none" strike="noStrike" cap="none" baseline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 quadrimestre de 2023 </a:t>
            </a: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foram registradas </a:t>
            </a:r>
            <a:r>
              <a:rPr lang="pt-BR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602</a:t>
            </a: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 participações/atividades.</a:t>
            </a:r>
          </a:p>
          <a:p>
            <a:pPr marL="114300" indent="0" algn="just">
              <a:buNone/>
            </a:pP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Dentre estas, destacam-se </a:t>
            </a:r>
            <a:r>
              <a:rPr lang="pt-BR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64</a:t>
            </a: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 reuniões de CRESEMS e </a:t>
            </a:r>
            <a:r>
              <a:rPr lang="pt-BR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25</a:t>
            </a: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 a reuniões de CIR. </a:t>
            </a:r>
            <a:endParaRPr lang="pt-BR" sz="2000" b="0" i="0" u="none" strike="noStrike" cap="none" baseline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Lato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1FDCA07-E9E3-8E0F-0064-FCDEAAB18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2616" y="0"/>
            <a:ext cx="6339078" cy="1325563"/>
          </a:xfrm>
        </p:spPr>
        <p:txBody>
          <a:bodyPr>
            <a:normAutofit fontScale="90000"/>
          </a:bodyPr>
          <a:lstStyle/>
          <a:p>
            <a:pPr algn="r"/>
            <a:r>
              <a:rPr lang="pt-BR" sz="3900" dirty="0"/>
              <a:t>Diretrizes</a:t>
            </a:r>
            <a:br>
              <a:rPr lang="pt-BR" dirty="0"/>
            </a:br>
            <a:r>
              <a:rPr lang="pt-BR" sz="2800" dirty="0"/>
              <a:t>Relatório de Atividades 3º Quadrimestre 2023</a:t>
            </a:r>
          </a:p>
        </p:txBody>
      </p:sp>
    </p:spTree>
    <p:extLst>
      <p:ext uri="{BB962C8B-B14F-4D97-AF65-F5344CB8AC3E}">
        <p14:creationId xmlns:p14="http://schemas.microsoft.com/office/powerpoint/2010/main" val="828659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B4EBE84-1520-322B-99A8-5B5EDA60D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15678" y="905048"/>
            <a:ext cx="3321558" cy="648621"/>
          </a:xfrm>
        </p:spPr>
        <p:txBody>
          <a:bodyPr/>
          <a:lstStyle/>
          <a:p>
            <a:pPr marL="114300" indent="0">
              <a:buNone/>
            </a:pPr>
            <a:r>
              <a:rPr lang="pt-BR" dirty="0"/>
              <a:t>Apoio Institucional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EA245B4-A182-4E6B-16E0-14C1854702CC}"/>
              </a:ext>
            </a:extLst>
          </p:cNvPr>
          <p:cNvSpPr txBox="1"/>
          <p:nvPr/>
        </p:nvSpPr>
        <p:spPr>
          <a:xfrm>
            <a:off x="1741715" y="3225494"/>
            <a:ext cx="3017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Reuniões de CIR e CRESEMS</a:t>
            </a:r>
          </a:p>
        </p:txBody>
      </p:sp>
      <p:sp>
        <p:nvSpPr>
          <p:cNvPr id="48" name="Título 1">
            <a:extLst>
              <a:ext uri="{FF2B5EF4-FFF2-40B4-BE49-F238E27FC236}">
                <a16:creationId xmlns:a16="http://schemas.microsoft.com/office/drawing/2014/main" id="{247DB7AF-9E73-1FCA-CC3D-09812A9CA3BF}"/>
              </a:ext>
            </a:extLst>
          </p:cNvPr>
          <p:cNvSpPr txBox="1">
            <a:spLocks/>
          </p:cNvSpPr>
          <p:nvPr/>
        </p:nvSpPr>
        <p:spPr>
          <a:xfrm>
            <a:off x="1567543" y="1"/>
            <a:ext cx="7414151" cy="1136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BR" sz="3900" dirty="0"/>
              <a:t>Diretrizes</a:t>
            </a:r>
            <a:br>
              <a:rPr lang="pt-BR" dirty="0"/>
            </a:br>
            <a:r>
              <a:rPr lang="pt-BR" sz="2800" dirty="0"/>
              <a:t>Relatório de Atividades 3º Quadrimestre 2023</a:t>
            </a:r>
          </a:p>
        </p:txBody>
      </p:sp>
      <p:pic>
        <p:nvPicPr>
          <p:cNvPr id="4" name="Imagem 3" descr="Grupo de pessoas sentadas ao redor de uma mesa&#10;&#10;Descrição gerada automaticamente">
            <a:extLst>
              <a:ext uri="{FF2B5EF4-FFF2-40B4-BE49-F238E27FC236}">
                <a16:creationId xmlns:a16="http://schemas.microsoft.com/office/drawing/2014/main" id="{15814B58-6105-E407-7B27-1D1357CAC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15" y="1713183"/>
            <a:ext cx="2560000" cy="1440000"/>
          </a:xfrm>
          <a:prstGeom prst="rect">
            <a:avLst/>
          </a:prstGeom>
        </p:spPr>
      </p:pic>
      <p:pic>
        <p:nvPicPr>
          <p:cNvPr id="8" name="Imagem 7" descr="Uma imagem contendo pessoa, pessoas, aeroporto, bagagem&#10;&#10;Descrição gerada automaticamente">
            <a:extLst>
              <a:ext uri="{FF2B5EF4-FFF2-40B4-BE49-F238E27FC236}">
                <a16:creationId xmlns:a16="http://schemas.microsoft.com/office/drawing/2014/main" id="{B4BD904A-FA0E-827B-39CA-A3EAE602F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686" y="1713183"/>
            <a:ext cx="3198000" cy="1440000"/>
          </a:xfrm>
          <a:prstGeom prst="rect">
            <a:avLst/>
          </a:prstGeom>
        </p:spPr>
      </p:pic>
      <p:pic>
        <p:nvPicPr>
          <p:cNvPr id="11" name="Imagem 10" descr="Tela de computador com foto de homem&#10;&#10;Descrição gerada automaticamente">
            <a:extLst>
              <a:ext uri="{FF2B5EF4-FFF2-40B4-BE49-F238E27FC236}">
                <a16:creationId xmlns:a16="http://schemas.microsoft.com/office/drawing/2014/main" id="{B7DCA1D4-9FE9-F6A0-BD78-37BED2F09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9766" y="3620474"/>
            <a:ext cx="2561928" cy="1440000"/>
          </a:xfrm>
          <a:prstGeom prst="rect">
            <a:avLst/>
          </a:prstGeom>
        </p:spPr>
      </p:pic>
      <p:pic>
        <p:nvPicPr>
          <p:cNvPr id="14" name="Imagem 13" descr="Pessoas sentadas em uma sala&#10;&#10;Descrição gerada automaticamente com confiança média">
            <a:extLst>
              <a:ext uri="{FF2B5EF4-FFF2-40B4-BE49-F238E27FC236}">
                <a16:creationId xmlns:a16="http://schemas.microsoft.com/office/drawing/2014/main" id="{427849F1-2937-83AC-6EC8-A8C46BEF39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0182" y="3620474"/>
            <a:ext cx="2584528" cy="144000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8CD87FE3-179D-D048-7902-FCD0B80609F6}"/>
              </a:ext>
            </a:extLst>
          </p:cNvPr>
          <p:cNvSpPr txBox="1"/>
          <p:nvPr/>
        </p:nvSpPr>
        <p:spPr>
          <a:xfrm>
            <a:off x="5052926" y="5132548"/>
            <a:ext cx="3017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Grupos de discussão regional</a:t>
            </a:r>
          </a:p>
        </p:txBody>
      </p:sp>
      <p:pic>
        <p:nvPicPr>
          <p:cNvPr id="18" name="Imagem 17" descr="Pessoas sentadas ao redor de uma mesa&#10;&#10;Descrição gerada automaticamente">
            <a:extLst>
              <a:ext uri="{FF2B5EF4-FFF2-40B4-BE49-F238E27FC236}">
                <a16:creationId xmlns:a16="http://schemas.microsoft.com/office/drawing/2014/main" id="{E67F883B-DE41-92E4-B9EE-78DD469905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235" y="3729467"/>
            <a:ext cx="1920000" cy="1440000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78392EED-DD1D-7BA1-0E38-1BF81A8F2B36}"/>
              </a:ext>
            </a:extLst>
          </p:cNvPr>
          <p:cNvSpPr txBox="1"/>
          <p:nvPr/>
        </p:nvSpPr>
        <p:spPr>
          <a:xfrm>
            <a:off x="804235" y="5169467"/>
            <a:ext cx="21835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Apoio aos municípios</a:t>
            </a:r>
          </a:p>
        </p:txBody>
      </p:sp>
    </p:spTree>
    <p:extLst>
      <p:ext uri="{BB962C8B-B14F-4D97-AF65-F5344CB8AC3E}">
        <p14:creationId xmlns:p14="http://schemas.microsoft.com/office/powerpoint/2010/main" val="3879808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8;p1">
            <a:extLst>
              <a:ext uri="{FF2B5EF4-FFF2-40B4-BE49-F238E27FC236}">
                <a16:creationId xmlns:a16="http://schemas.microsoft.com/office/drawing/2014/main" id="{E7FDD322-4288-158B-7D9A-FE62F211B704}"/>
              </a:ext>
            </a:extLst>
          </p:cNvPr>
          <p:cNvSpPr txBox="1"/>
          <p:nvPr/>
        </p:nvSpPr>
        <p:spPr>
          <a:xfrm>
            <a:off x="974271" y="1520805"/>
            <a:ext cx="7195457" cy="381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RELATÓRIO DE ATIVIDADES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3º QUADRIMESTRE/2023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2">
                    <a:lumMod val="25000"/>
                  </a:schemeClr>
                </a:solidFill>
                <a:latin typeface="Calibri"/>
                <a:cs typeface="Calibri"/>
                <a:sym typeface="Calibri"/>
              </a:rPr>
              <a:t>SETEMBRO – DEZEMBRO 2023</a:t>
            </a:r>
            <a:endParaRPr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E88C272-4086-0A8B-B3D1-7AB0D8CFDE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9184" y="1670177"/>
            <a:ext cx="8522208" cy="4117975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pt-BR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Gestão Colegiada</a:t>
            </a:r>
          </a:p>
          <a:p>
            <a:pPr marL="114300" indent="0" algn="just">
              <a:buNone/>
            </a:pP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diretriz Gestão Colegiada visa e</a:t>
            </a: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fetivar a participação dos membros da diretoria executiva, conselho fiscal, conselho consultivo e equipe técnica do COSEMS, bem como dos demais gestores municipais de saúde, nas instâncias de articulação </a:t>
            </a:r>
            <a:r>
              <a:rPr lang="pt-B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interfederativa</a:t>
            </a: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interinstitucional com garantia de decisão colegiada do </a:t>
            </a:r>
            <a:r>
              <a:rPr lang="pt-B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Cosems</a:t>
            </a: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-PR.</a:t>
            </a:r>
          </a:p>
          <a:p>
            <a:pPr marL="114300" indent="0" algn="just">
              <a:buNone/>
            </a:pP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atividades referentes a essa diretriz são as reuniões de </a:t>
            </a:r>
            <a:r>
              <a:rPr lang="pt-BR" sz="2000" b="0" i="0" u="none" strike="noStrike" cap="none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Cosems</a:t>
            </a:r>
            <a:r>
              <a:rPr lang="pt-BR" sz="2000" b="0" i="0" u="none" strike="noStrike" cap="none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, CIB, CIT, Grupos Técnicos (GT) estaduais e nacionais, </a:t>
            </a:r>
            <a:r>
              <a:rPr lang="pt-BR" sz="20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articulação com órgãos de controle externo, associações de prefeitos, consórcios, Ministério da Saúde e outros parceiros.</a:t>
            </a:r>
          </a:p>
          <a:p>
            <a:pPr marL="114300" indent="0" algn="just">
              <a:buNone/>
            </a:pPr>
            <a:r>
              <a:rPr lang="pt-BR" sz="20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No terceiro quadrimestre de 2023 foram contabilizadas </a:t>
            </a:r>
            <a:r>
              <a:rPr lang="pt-BR" sz="20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240 participações </a:t>
            </a:r>
            <a:r>
              <a:rPr lang="pt-BR" sz="20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da equipe técnica nos fóruns colegiados. Dentre as principais reuniões estão as de </a:t>
            </a:r>
            <a:r>
              <a:rPr lang="pt-BR" sz="200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Cosems</a:t>
            </a:r>
            <a:r>
              <a:rPr lang="pt-BR" sz="20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 e de CIB. Não estão contabilizadas aqui as reuniões da diretoria executiva.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CCD23BB-8412-FB5F-9104-F254268CA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2616" y="0"/>
            <a:ext cx="6339078" cy="1325563"/>
          </a:xfrm>
        </p:spPr>
        <p:txBody>
          <a:bodyPr>
            <a:normAutofit fontScale="90000"/>
          </a:bodyPr>
          <a:lstStyle/>
          <a:p>
            <a:pPr algn="r"/>
            <a:r>
              <a:rPr lang="pt-BR" sz="3900" dirty="0"/>
              <a:t>Diretrizes</a:t>
            </a:r>
            <a:br>
              <a:rPr lang="pt-BR" dirty="0"/>
            </a:br>
            <a:r>
              <a:rPr lang="pt-BR" sz="2800" dirty="0"/>
              <a:t>Relatório de Atividades 3º Quadrimestre 2023</a:t>
            </a:r>
          </a:p>
        </p:txBody>
      </p:sp>
    </p:spTree>
    <p:extLst>
      <p:ext uri="{BB962C8B-B14F-4D97-AF65-F5344CB8AC3E}">
        <p14:creationId xmlns:p14="http://schemas.microsoft.com/office/powerpoint/2010/main" val="936751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B4EBE84-1520-322B-99A8-5B5EDA60D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96945" y="1001252"/>
            <a:ext cx="3321558" cy="648621"/>
          </a:xfrm>
        </p:spPr>
        <p:txBody>
          <a:bodyPr/>
          <a:lstStyle/>
          <a:p>
            <a:pPr marL="114300" indent="0">
              <a:buNone/>
            </a:pPr>
            <a:r>
              <a:rPr lang="pt-BR" dirty="0"/>
              <a:t>Gestão Colegiada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EA245B4-A182-4E6B-16E0-14C1854702CC}"/>
              </a:ext>
            </a:extLst>
          </p:cNvPr>
          <p:cNvSpPr txBox="1"/>
          <p:nvPr/>
        </p:nvSpPr>
        <p:spPr>
          <a:xfrm>
            <a:off x="1816808" y="5269708"/>
            <a:ext cx="460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Reuniões de </a:t>
            </a:r>
            <a:r>
              <a:rPr lang="pt-BR" dirty="0" err="1"/>
              <a:t>GTs</a:t>
            </a:r>
            <a:r>
              <a:rPr lang="pt-BR" dirty="0"/>
              <a:t> estaduais e nacionais, </a:t>
            </a:r>
            <a:r>
              <a:rPr lang="pt-BR" dirty="0" err="1"/>
              <a:t>Cosems</a:t>
            </a:r>
            <a:r>
              <a:rPr lang="pt-BR" dirty="0"/>
              <a:t>, CIB e outros fóruns colegiados</a:t>
            </a:r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E4EC02B1-EABD-DEB5-5C0A-CE669306D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2616" y="0"/>
            <a:ext cx="6339078" cy="1325563"/>
          </a:xfrm>
        </p:spPr>
        <p:txBody>
          <a:bodyPr>
            <a:normAutofit fontScale="90000"/>
          </a:bodyPr>
          <a:lstStyle/>
          <a:p>
            <a:pPr algn="r"/>
            <a:r>
              <a:rPr lang="pt-BR" sz="3900" dirty="0"/>
              <a:t>Diretrizes</a:t>
            </a:r>
            <a:br>
              <a:rPr lang="pt-BR" dirty="0"/>
            </a:br>
            <a:r>
              <a:rPr lang="pt-BR" sz="2800" dirty="0"/>
              <a:t>Relatório de Atividades 3º Quadrimestre 2023</a:t>
            </a:r>
          </a:p>
        </p:txBody>
      </p:sp>
      <p:pic>
        <p:nvPicPr>
          <p:cNvPr id="8" name="Imagem 7" descr="Pessoas em uma sala&#10;&#10;Descrição gerada automaticamente com confiança média">
            <a:extLst>
              <a:ext uri="{FF2B5EF4-FFF2-40B4-BE49-F238E27FC236}">
                <a16:creationId xmlns:a16="http://schemas.microsoft.com/office/drawing/2014/main" id="{E00FC349-F3FA-5CB5-64A2-FEBA988EC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46" y="1846135"/>
            <a:ext cx="3778761" cy="1440000"/>
          </a:xfrm>
          <a:prstGeom prst="rect">
            <a:avLst/>
          </a:prstGeom>
        </p:spPr>
      </p:pic>
      <p:pic>
        <p:nvPicPr>
          <p:cNvPr id="14" name="Imagem 13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95A6D982-3348-6637-5896-8EEA1C25C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894" y="1846135"/>
            <a:ext cx="3936000" cy="1440000"/>
          </a:xfrm>
          <a:prstGeom prst="rect">
            <a:avLst/>
          </a:prstGeom>
        </p:spPr>
      </p:pic>
      <p:pic>
        <p:nvPicPr>
          <p:cNvPr id="20" name="Imagem 19" descr="Uma imagem contendo teto, no interior, pessoa, tela&#10;&#10;Descrição gerada automaticamente">
            <a:extLst>
              <a:ext uri="{FF2B5EF4-FFF2-40B4-BE49-F238E27FC236}">
                <a16:creationId xmlns:a16="http://schemas.microsoft.com/office/drawing/2014/main" id="{9530CE73-7DCF-2A63-5E81-0BA1D8C24E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346" y="3488064"/>
            <a:ext cx="1920000" cy="1440000"/>
          </a:xfrm>
          <a:prstGeom prst="rect">
            <a:avLst/>
          </a:prstGeom>
        </p:spPr>
      </p:pic>
      <p:pic>
        <p:nvPicPr>
          <p:cNvPr id="24" name="Imagem 23" descr="Grupo de pessoas sentadas em auditório&#10;&#10;Descrição gerada automaticamente">
            <a:extLst>
              <a:ext uri="{FF2B5EF4-FFF2-40B4-BE49-F238E27FC236}">
                <a16:creationId xmlns:a16="http://schemas.microsoft.com/office/drawing/2014/main" id="{E4B52EA2-FB72-860F-4238-B71415658B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8302" y="3501844"/>
            <a:ext cx="1920000" cy="1440000"/>
          </a:xfrm>
          <a:prstGeom prst="rect">
            <a:avLst/>
          </a:prstGeom>
        </p:spPr>
      </p:pic>
      <p:pic>
        <p:nvPicPr>
          <p:cNvPr id="27" name="Imagem 26" descr="Grupo de pessoas sentadas em sala de aula&#10;&#10;Descrição gerada automaticamente">
            <a:extLst>
              <a:ext uri="{FF2B5EF4-FFF2-40B4-BE49-F238E27FC236}">
                <a16:creationId xmlns:a16="http://schemas.microsoft.com/office/drawing/2014/main" id="{2AC17D98-275F-A974-2F6C-8283E6644B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7610" y="3501844"/>
            <a:ext cx="1453628" cy="1440000"/>
          </a:xfrm>
          <a:prstGeom prst="rect">
            <a:avLst/>
          </a:prstGeom>
        </p:spPr>
      </p:pic>
      <p:pic>
        <p:nvPicPr>
          <p:cNvPr id="29" name="Imagem 28" descr="Grupo de pessoas em pé posando para foto&#10;&#10;Descrição gerada automaticamente">
            <a:extLst>
              <a:ext uri="{FF2B5EF4-FFF2-40B4-BE49-F238E27FC236}">
                <a16:creationId xmlns:a16="http://schemas.microsoft.com/office/drawing/2014/main" id="{DA34C3CB-5199-2194-1032-9912588B0F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0546" y="3488064"/>
            <a:ext cx="146634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16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E88C272-4086-0A8B-B3D1-7AB0D8CFDE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9184" y="1670177"/>
            <a:ext cx="8522208" cy="4117975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t-BR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Gestão Organizacional</a:t>
            </a:r>
          </a:p>
          <a:p>
            <a:pPr marL="114300" indent="0">
              <a:buNone/>
            </a:pP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 objetivos expressos por esta diretriz são:</a:t>
            </a:r>
          </a:p>
          <a:p>
            <a:pPr marL="342900" indent="-342900" algn="just">
              <a:buFontTx/>
              <a:buChar char="-"/>
            </a:pPr>
            <a:r>
              <a:rPr lang="pt-BR" sz="20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Atender as finalidades previstas no estatuto do </a:t>
            </a:r>
            <a:r>
              <a:rPr lang="pt-BR" sz="200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Cosems</a:t>
            </a:r>
            <a:r>
              <a:rPr lang="pt-BR" sz="20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-PR, para o pleno funcionamento da entidade, como interlocutora e suporte na busca pelo fortalecimento e autonomia dos municípios.</a:t>
            </a:r>
          </a:p>
          <a:p>
            <a:pPr marL="342900" indent="-342900" algn="just">
              <a:buFontTx/>
              <a:buChar char="-"/>
            </a:pPr>
            <a:r>
              <a:rPr lang="pt-BR" sz="20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Garantir a organização e transparência nas ações da instituição, bem como imprimir maior qualidade aos serviços prestados.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ações previstas visam a garantia da </a:t>
            </a:r>
            <a:r>
              <a:rPr lang="pt-BR" sz="20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m</a:t>
            </a:r>
            <a:r>
              <a:rPr kumimoji="0" lang="pt-BR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anutenção</a:t>
            </a: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 do funcionamento do </a:t>
            </a:r>
            <a:r>
              <a:rPr kumimoji="0" lang="pt-BR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Cosems</a:t>
            </a: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 para o apoio institucional; organização do processo de trabalho; gestão das normas e rotinas da instituição; gestão logística para as atividades previstas nas demais diretrizes, entre outras. </a:t>
            </a:r>
            <a:endParaRPr lang="pt-BR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B52DEA9-EC2C-42FC-C686-4079CA6F1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2616" y="0"/>
            <a:ext cx="6339078" cy="1325563"/>
          </a:xfrm>
        </p:spPr>
        <p:txBody>
          <a:bodyPr>
            <a:normAutofit fontScale="90000"/>
          </a:bodyPr>
          <a:lstStyle/>
          <a:p>
            <a:pPr algn="r"/>
            <a:r>
              <a:rPr lang="pt-BR" sz="3900" dirty="0"/>
              <a:t>Diretrizes</a:t>
            </a:r>
            <a:br>
              <a:rPr lang="pt-BR" dirty="0"/>
            </a:br>
            <a:r>
              <a:rPr lang="pt-BR" sz="2800" dirty="0"/>
              <a:t>Relatório de Atividades 3º Quadrimestre 2023</a:t>
            </a:r>
          </a:p>
        </p:txBody>
      </p:sp>
    </p:spTree>
    <p:extLst>
      <p:ext uri="{BB962C8B-B14F-4D97-AF65-F5344CB8AC3E}">
        <p14:creationId xmlns:p14="http://schemas.microsoft.com/office/powerpoint/2010/main" val="19749039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C086C7-18B6-1293-2BD3-51938DAFB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350758" cy="1325563"/>
          </a:xfrm>
        </p:spPr>
        <p:txBody>
          <a:bodyPr>
            <a:normAutofit/>
          </a:bodyPr>
          <a:lstStyle/>
          <a:p>
            <a:pPr algn="r"/>
            <a:r>
              <a:rPr lang="pt-BR" sz="4000" dirty="0"/>
              <a:t>Relatório de atividades</a:t>
            </a:r>
            <a:br>
              <a:rPr lang="pt-BR" sz="4000" dirty="0"/>
            </a:br>
            <a:r>
              <a:rPr lang="pt-BR" sz="4000" dirty="0"/>
              <a:t> 3º Quadrimestre - 2023</a:t>
            </a:r>
          </a:p>
        </p:txBody>
      </p:sp>
      <p:graphicFrame>
        <p:nvGraphicFramePr>
          <p:cNvPr id="6" name="Google Shape;291;p16">
            <a:extLst>
              <a:ext uri="{FF2B5EF4-FFF2-40B4-BE49-F238E27FC236}">
                <a16:creationId xmlns:a16="http://schemas.microsoft.com/office/drawing/2014/main" id="{A57E3897-735D-76C7-386C-C6B903F061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0944148"/>
              </p:ext>
            </p:extLst>
          </p:nvPr>
        </p:nvGraphicFramePr>
        <p:xfrm>
          <a:off x="164592" y="2011571"/>
          <a:ext cx="8814816" cy="4696943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674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2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8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15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6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465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300"/>
                        <a:buFont typeface="Arial"/>
                        <a:buNone/>
                      </a:pPr>
                      <a:r>
                        <a:rPr lang="pt-BR" sz="1600" b="1" u="none" strike="noStrike" cap="none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Diretriz 1</a:t>
                      </a: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300"/>
                        <a:buFont typeface="Arial"/>
                        <a:buNone/>
                      </a:pPr>
                      <a:r>
                        <a:rPr lang="pt-BR" sz="1600" b="1" u="none" strike="noStrike" cap="none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Educação na Saúde</a:t>
                      </a:r>
                      <a:endParaRPr lang="pt-BR" sz="1600" b="1" u="none" strike="noStrike" cap="none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Lato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600" b="1" u="none" strike="noStrike" cap="none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Diretriz 2</a:t>
                      </a: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600" b="1" u="none" strike="noStrike" cap="none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Apoio Institucional</a:t>
                      </a:r>
                      <a:endParaRPr lang="pt-BR" sz="1600" b="1" u="none" strike="noStrike" cap="none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Lato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600" b="1" u="none" strike="noStrike" cap="none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Diretriz 3</a:t>
                      </a: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600" b="1" u="none" strike="noStrike" cap="none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Gestão Colegiada</a:t>
                      </a:r>
                      <a:endParaRPr lang="pt-BR" sz="1600" b="1" u="none" strike="noStrike" cap="none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Lato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600" b="1" u="none" strike="noStrike" cap="non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Lato"/>
                        </a:rPr>
                        <a:t>Diretriz 4</a:t>
                      </a: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600" b="1" u="none" strike="noStrike" cap="non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Lato"/>
                        </a:rPr>
                        <a:t>Gestão Organizacional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Lato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600" b="1" u="none" strike="noStrike" cap="none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 de atividades </a:t>
                      </a:r>
                      <a:r>
                        <a:rPr lang="pt-BR" sz="1600" b="1" u="none" strike="noStrike" cap="none" baseline="0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relacionadas às Diretrizes</a:t>
                      </a:r>
                      <a:endParaRPr lang="pt-BR" sz="1600" b="1" u="none" strike="noStrike" cap="none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Lato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531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400" b="1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Lato"/>
                        </a:rPr>
                        <a:t>642 participações</a:t>
                      </a:r>
                      <a:r>
                        <a:rPr lang="pt-BR" sz="14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Lato"/>
                        </a:rPr>
                        <a:t>*</a:t>
                      </a: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endParaRPr lang="pt-BR" sz="14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Lato"/>
                      </a:endParaRP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Lato"/>
                        </a:rPr>
                        <a:t>Contabilização</a:t>
                      </a:r>
                      <a:r>
                        <a:rPr lang="pt-BR" sz="1400" b="0" i="0" u="none" strike="noStrike" cap="none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Lato"/>
                        </a:rPr>
                        <a:t> de cada um dos membros da equipe técnica em cada atividade desenvolvida relacionada a esta diretriz.</a:t>
                      </a:r>
                      <a:endParaRPr sz="1400" b="0" i="0" u="none" strike="noStrike" cap="none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Lato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t-BR" sz="1400" b="1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Lato"/>
                        </a:rPr>
                        <a:t>602 participações/ atividades registradas</a:t>
                      </a: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Lato"/>
                        </a:rPr>
                        <a:t>--------------------</a:t>
                      </a: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t-BR" sz="1400" b="0" i="0" u="none" strike="noStrike" cap="none" baseline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Lato"/>
                        </a:rPr>
                        <a:t>64 reuniões de CRESEMS</a:t>
                      </a: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t-BR" sz="1400" b="0" i="0" u="none" strike="noStrike" cap="none" baseline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Lato"/>
                        </a:rPr>
                        <a:t>--------------------</a:t>
                      </a: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t-BR" sz="1400" b="0" i="0" u="none" strike="noStrike" cap="none" baseline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Lato"/>
                        </a:rPr>
                        <a:t>25 reuniões de CIR</a:t>
                      </a:r>
                      <a:endParaRPr lang="pt-BR" sz="1400" b="0" i="0" u="none" strike="noStrike" cap="none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Lato"/>
                      </a:endParaRP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400" b="0" i="0" u="none" strike="noStrike" cap="none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Lato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400" b="1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Lato"/>
                        </a:rPr>
                        <a:t>240</a:t>
                      </a: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400" b="1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Lato"/>
                        </a:rPr>
                        <a:t>Participações</a:t>
                      </a: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endParaRPr lang="pt-BR" sz="1400" b="1" i="0" u="none" strike="noStrike" cap="none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Lato"/>
                      </a:endParaRP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endParaRPr sz="1400" b="0" i="0" u="none" strike="noStrike" cap="none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Lato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 pitchFamily="34" charset="0"/>
                        <a:buChar char="•"/>
                      </a:pPr>
                      <a:r>
                        <a:rPr lang="pt-BR" sz="1400" b="0" i="0" u="none" strike="noStrike" cap="none" baseline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Lato"/>
                        </a:rPr>
                        <a:t>Organização dos encontros e reuniões presenciais e </a:t>
                      </a:r>
                      <a:r>
                        <a:rPr lang="pt-BR" sz="1400" b="0" i="0" u="none" strike="noStrike" cap="none" baseline="0" dirty="0" err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Lato"/>
                        </a:rPr>
                        <a:t>on</a:t>
                      </a:r>
                      <a:r>
                        <a:rPr lang="pt-BR" sz="1400" b="0" i="0" u="none" strike="noStrike" cap="none" baseline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Lato"/>
                        </a:rPr>
                        <a:t> </a:t>
                      </a:r>
                      <a:r>
                        <a:rPr lang="pt-BR" sz="1400" b="0" i="0" u="none" strike="noStrike" cap="none" baseline="0" dirty="0" err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Lato"/>
                        </a:rPr>
                        <a:t>line</a:t>
                      </a:r>
                      <a:r>
                        <a:rPr lang="pt-BR" sz="1400" b="0" i="0" u="none" strike="noStrike" cap="none" baseline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Lato"/>
                        </a:rPr>
                        <a:t>;</a:t>
                      </a:r>
                    </a:p>
                    <a:p>
                      <a:pPr marL="285750" marR="0" lvl="0" indent="-28575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 pitchFamily="34" charset="0"/>
                        <a:buChar char="•"/>
                      </a:pPr>
                      <a:r>
                        <a:rPr lang="pt-BR" sz="1400" b="0" i="0" u="none" strike="noStrike" cap="none" baseline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Lato"/>
                        </a:rPr>
                        <a:t>Atualização de contratos  de prestação de serviços;</a:t>
                      </a:r>
                    </a:p>
                    <a:p>
                      <a:pPr marL="285750" marR="0" lvl="0" indent="-28575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 pitchFamily="34" charset="0"/>
                        <a:buChar char="•"/>
                      </a:pPr>
                      <a:r>
                        <a:rPr lang="pt-BR" sz="1400" b="0" i="0" u="none" strike="noStrike" cap="none" baseline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Lato"/>
                        </a:rPr>
                        <a:t>Avaliação de desempenho dos apoiadores;</a:t>
                      </a:r>
                    </a:p>
                    <a:p>
                      <a:pPr marL="285750" marR="0" lvl="0" indent="-28575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 pitchFamily="34" charset="0"/>
                        <a:buChar char="•"/>
                      </a:pPr>
                      <a:r>
                        <a:rPr lang="pt-BR" sz="1400" b="0" i="0" u="none" strike="noStrike" cap="none" baseline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Lato"/>
                        </a:rPr>
                        <a:t>Outras atividades para manutenção e funcionamento técnico e administrativo do COSEMS.</a:t>
                      </a:r>
                    </a:p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 pitchFamily="34" charset="0"/>
                        <a:buNone/>
                      </a:pPr>
                      <a:endParaRPr lang="pt-BR" sz="1400" b="0" i="0" u="none" strike="noStrike" cap="none" baseline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Lato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400" b="1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Lato"/>
                        </a:rPr>
                        <a:t>1816</a:t>
                      </a:r>
                      <a:r>
                        <a:rPr lang="pt-BR" sz="14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Lato"/>
                        </a:rPr>
                        <a:t>*</a:t>
                      </a: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Lato"/>
                        </a:rPr>
                        <a:t>-----------------</a:t>
                      </a: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Lato"/>
                        </a:rPr>
                        <a:t>* Atividades</a:t>
                      </a:r>
                      <a:r>
                        <a:rPr lang="pt-BR" sz="1400" b="0" i="0" u="none" strike="noStrike" cap="none" baseline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Lato"/>
                        </a:rPr>
                        <a:t> que envolveram a participação presencial ou remota de membros da equipe técnica do </a:t>
                      </a:r>
                      <a:r>
                        <a:rPr lang="pt-BR" sz="1400" b="0" i="0" u="none" strike="noStrike" cap="none" baseline="0" dirty="0" err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Lato"/>
                        </a:rPr>
                        <a:t>Cosems</a:t>
                      </a:r>
                      <a:r>
                        <a:rPr lang="pt-BR" sz="1400" b="0" i="0" u="none" strike="noStrike" cap="none" baseline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Lato"/>
                        </a:rPr>
                        <a:t> (apoiadores, coordenação e assessoria técnica). </a:t>
                      </a:r>
                      <a:endParaRPr lang="pt-BR" sz="1400" b="0" i="0" u="none" strike="noStrike" cap="none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Lato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2862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5;p5"/>
          <p:cNvSpPr txBox="1"/>
          <p:nvPr/>
        </p:nvSpPr>
        <p:spPr>
          <a:xfrm>
            <a:off x="1705974" y="373109"/>
            <a:ext cx="6973023" cy="128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30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 Black"/>
              </a:rPr>
              <a:t>Considerações sobre a atuação do COSEMS-PR no período</a:t>
            </a:r>
            <a:endParaRPr sz="300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Lato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DE52BFB-D333-2E8D-F098-52CBF932B9AD}"/>
              </a:ext>
            </a:extLst>
          </p:cNvPr>
          <p:cNvSpPr txBox="1"/>
          <p:nvPr/>
        </p:nvSpPr>
        <p:spPr>
          <a:xfrm>
            <a:off x="283464" y="1659285"/>
            <a:ext cx="839553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terceiro quadrimestre de 2023 mostrou, especialmente na realização dos grandes encontros e retomada de discussões importantes sobre a RAS (pelo PRI e encontros regionais para a discussão da Linha de Cuidado Materna e Infantil), a importância e necessidade de um </a:t>
            </a:r>
            <a:r>
              <a:rPr lang="pt-BR" sz="2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Cosems</a:t>
            </a: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fortalecido e apoiado pela união e participação dos gestores na defesa dos interesses da saúde da população nos municípios. </a:t>
            </a:r>
          </a:p>
          <a:p>
            <a:pPr algn="just">
              <a:spcBef>
                <a:spcPts val="600"/>
              </a:spcBef>
            </a:pPr>
            <a:endParaRPr lang="pt-BR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ação sincronizada entre gestores e equipe técnica do </a:t>
            </a:r>
            <a:r>
              <a:rPr lang="pt-BR" sz="2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Cosems</a:t>
            </a: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para articulação e qualificação das discussões regionais, bem como para a promoção da participação ativa e efetiva da gestão municipal na condução da política de saúde no estado, junto com a Secretaria de Estado da Saúde, tem sido pilar para a consolidação das diretrizes do SUS e da missão institucional do </a:t>
            </a:r>
            <a:r>
              <a:rPr lang="pt-BR" sz="2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Cosems</a:t>
            </a: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pt-BR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764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5;p5"/>
          <p:cNvSpPr txBox="1"/>
          <p:nvPr/>
        </p:nvSpPr>
        <p:spPr>
          <a:xfrm>
            <a:off x="1705974" y="373109"/>
            <a:ext cx="6973023" cy="128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30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 Black"/>
              </a:rPr>
              <a:t>Considerações sobre a atuação do COSEMS-PR no período</a:t>
            </a:r>
            <a:endParaRPr sz="300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Lato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DE52BFB-D333-2E8D-F098-52CBF932B9AD}"/>
              </a:ext>
            </a:extLst>
          </p:cNvPr>
          <p:cNvSpPr txBox="1"/>
          <p:nvPr/>
        </p:nvSpPr>
        <p:spPr>
          <a:xfrm>
            <a:off x="283464" y="2039849"/>
            <a:ext cx="8395533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movimento permanente de formação da equipe técnica, aliado a participação dos gestores nos fóruns e espaços de diálogo interinstitucionais tem sido importante para os avanços na organização da RAS no estado. </a:t>
            </a:r>
          </a:p>
          <a:p>
            <a:pPr algn="just">
              <a:spcBef>
                <a:spcPts val="600"/>
              </a:spcBef>
            </a:pPr>
            <a:endParaRPr lang="pt-BR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Entende-se que ainda há necessidade de melhor organizar e otimizar agendas, buscando a sinergia entre projetos e ações nos territórios, buscando ampliar a participação em número e no protagonismo dos gestores municipais. O </a:t>
            </a:r>
            <a:r>
              <a:rPr lang="pt-BR" sz="2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Cosems</a:t>
            </a: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institucionalmente, exerce um papel importante nesse sentido.</a:t>
            </a:r>
          </a:p>
          <a:p>
            <a:pPr algn="just">
              <a:spcBef>
                <a:spcPts val="600"/>
              </a:spcBef>
            </a:pPr>
            <a:endParaRPr lang="pt-BR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9372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70814B-9AA8-40D9-630B-05070A745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5;p5">
            <a:extLst>
              <a:ext uri="{FF2B5EF4-FFF2-40B4-BE49-F238E27FC236}">
                <a16:creationId xmlns:a16="http://schemas.microsoft.com/office/drawing/2014/main" id="{D4A7A042-E1C6-B8D1-D4C3-2AC219858E64}"/>
              </a:ext>
            </a:extLst>
          </p:cNvPr>
          <p:cNvSpPr txBox="1"/>
          <p:nvPr/>
        </p:nvSpPr>
        <p:spPr>
          <a:xfrm>
            <a:off x="1705974" y="373109"/>
            <a:ext cx="6973023" cy="128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30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 Black"/>
              </a:rPr>
              <a:t>Considerações sobre a atuação do COSEMS-PR no período</a:t>
            </a:r>
            <a:endParaRPr sz="300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Lato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8AB8E77-34D1-8973-58A3-CC775DF0AE78}"/>
              </a:ext>
            </a:extLst>
          </p:cNvPr>
          <p:cNvSpPr txBox="1"/>
          <p:nvPr/>
        </p:nvSpPr>
        <p:spPr>
          <a:xfrm>
            <a:off x="283464" y="2039849"/>
            <a:ext cx="8395533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eleição do </a:t>
            </a:r>
            <a:r>
              <a:rPr lang="pt-BR" sz="2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Cosems</a:t>
            </a: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em dezembro de 2023, aponta para um novo ciclo institucional e, para além disso, 2024 tende a ser um ano desafiador também pelas eleições municipais que tendem a fomentar maior troca de gestores em curto espaço de tempo e exige estratégias de ação que permitam a continuidade das discussões e movimentos em prol da organização e consolidação da RAS. </a:t>
            </a:r>
          </a:p>
          <a:p>
            <a:pPr algn="just">
              <a:spcBef>
                <a:spcPts val="600"/>
              </a:spcBef>
            </a:pPr>
            <a:endParaRPr lang="pt-BR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ano que se inicia vai exigir de todos dedicação e esforço para a manutenção dos projetos e programas prioritários do </a:t>
            </a:r>
            <a:r>
              <a:rPr lang="pt-BR" sz="2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Cosems</a:t>
            </a: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como o </a:t>
            </a:r>
            <a:r>
              <a:rPr lang="pt-BR" sz="2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Progestão</a:t>
            </a: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demais ações de Educação Permanente para gestores e equipes municipais, bem como das discussões para implementação de políticas de saúde estaduais e nacionais. </a:t>
            </a:r>
          </a:p>
          <a:p>
            <a:pPr algn="just">
              <a:spcBef>
                <a:spcPts val="600"/>
              </a:spcBef>
            </a:pPr>
            <a:endParaRPr lang="pt-BR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190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9;p2">
            <a:extLst>
              <a:ext uri="{FF2B5EF4-FFF2-40B4-BE49-F238E27FC236}">
                <a16:creationId xmlns:a16="http://schemas.microsoft.com/office/drawing/2014/main" id="{F91A385E-83A4-D099-442E-B152809F45EB}"/>
              </a:ext>
            </a:extLst>
          </p:cNvPr>
          <p:cNvSpPr txBox="1"/>
          <p:nvPr/>
        </p:nvSpPr>
        <p:spPr>
          <a:xfrm>
            <a:off x="2658835" y="487926"/>
            <a:ext cx="5856515" cy="1083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Diretoria Executiva</a:t>
            </a:r>
          </a:p>
          <a:p>
            <a:pPr marL="0" marR="0" lvl="0" indent="0" algn="r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Setembro-Dezembro 2023</a:t>
            </a:r>
            <a:endParaRPr sz="2000" dirty="0">
              <a:solidFill>
                <a:schemeClr val="tx2">
                  <a:lumMod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18;p2">
            <a:extLst>
              <a:ext uri="{FF2B5EF4-FFF2-40B4-BE49-F238E27FC236}">
                <a16:creationId xmlns:a16="http://schemas.microsoft.com/office/drawing/2014/main" id="{8CCB581C-A10C-C2D8-DE33-6B679A036E41}"/>
              </a:ext>
            </a:extLst>
          </p:cNvPr>
          <p:cNvSpPr txBox="1"/>
          <p:nvPr/>
        </p:nvSpPr>
        <p:spPr>
          <a:xfrm>
            <a:off x="185799" y="1829088"/>
            <a:ext cx="8772402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pt-BR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Presidente</a:t>
            </a:r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: </a:t>
            </a:r>
            <a:r>
              <a:rPr lang="pt-BR" sz="240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Ivoliciano</a:t>
            </a:r>
            <a:r>
              <a:rPr lang="en-US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240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Leonarchik</a:t>
            </a:r>
            <a:r>
              <a:rPr lang="en-US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endParaRPr sz="2400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1 ª </a:t>
            </a:r>
            <a:r>
              <a:rPr lang="pt-BR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Vice-presidente</a:t>
            </a:r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: </a:t>
            </a:r>
            <a:r>
              <a:rPr lang="en-US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Cargo </a:t>
            </a:r>
            <a:r>
              <a:rPr lang="en-US" sz="240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vago</a:t>
            </a:r>
            <a:endParaRPr sz="2400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2º </a:t>
            </a:r>
            <a:r>
              <a:rPr lang="pt-BR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Vice-presidente</a:t>
            </a:r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: </a:t>
            </a:r>
            <a:r>
              <a:rPr lang="en-US" sz="240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Odileno</a:t>
            </a:r>
            <a:r>
              <a:rPr lang="en-US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Garcia Toledo</a:t>
            </a:r>
            <a:endParaRPr sz="2400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1ª </a:t>
            </a:r>
            <a:r>
              <a:rPr lang="pt-BR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Diretor</a:t>
            </a:r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pt-BR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Administrativo</a:t>
            </a:r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: </a:t>
            </a:r>
            <a:r>
              <a:rPr lang="en-US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Fabio de Melo</a:t>
            </a:r>
            <a:endParaRPr lang="en-US" sz="24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2º </a:t>
            </a:r>
            <a:r>
              <a:rPr lang="pt-BR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Diretor Administrativo</a:t>
            </a:r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: </a:t>
            </a:r>
            <a:r>
              <a:rPr lang="en-US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Cargo </a:t>
            </a:r>
            <a:r>
              <a:rPr lang="en-US" sz="240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vago</a:t>
            </a:r>
            <a:endParaRPr lang="en-US" sz="24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1º </a:t>
            </a:r>
            <a:r>
              <a:rPr lang="pt-BR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Diretora Financeira</a:t>
            </a:r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: </a:t>
            </a:r>
            <a:r>
              <a:rPr lang="en-US" sz="240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Gislaine</a:t>
            </a:r>
            <a:r>
              <a:rPr lang="en-US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240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Galvão</a:t>
            </a:r>
            <a:r>
              <a:rPr lang="en-US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240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Inácio</a:t>
            </a:r>
            <a:endParaRPr sz="2400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2ª </a:t>
            </a:r>
            <a:r>
              <a:rPr lang="pt-BR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Diretora Financeira</a:t>
            </a:r>
            <a:r>
              <a:rPr lang="en-US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: Cargo </a:t>
            </a:r>
            <a:r>
              <a:rPr lang="en-US" sz="240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vago</a:t>
            </a:r>
            <a:endParaRPr sz="2400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1º </a:t>
            </a:r>
            <a:r>
              <a:rPr lang="pt-BR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Diretor de Relações  Institucionais e Parlamentares</a:t>
            </a:r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: </a:t>
            </a:r>
            <a:r>
              <a:rPr lang="en-US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Jonas Welter</a:t>
            </a:r>
            <a:endParaRPr sz="2400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2º </a:t>
            </a:r>
            <a:r>
              <a:rPr lang="pt-BR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Diretor de Relações  Institucionais e Parlamentares</a:t>
            </a:r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: </a:t>
            </a:r>
            <a:r>
              <a:rPr lang="en-US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Cargo </a:t>
            </a:r>
            <a:r>
              <a:rPr lang="en-US" sz="240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vago</a:t>
            </a:r>
            <a:endParaRPr sz="2400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4034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9;p2">
            <a:extLst>
              <a:ext uri="{FF2B5EF4-FFF2-40B4-BE49-F238E27FC236}">
                <a16:creationId xmlns:a16="http://schemas.microsoft.com/office/drawing/2014/main" id="{444E5673-40DA-B7C1-2B1B-5D679CD13BC7}"/>
              </a:ext>
            </a:extLst>
          </p:cNvPr>
          <p:cNvSpPr txBox="1"/>
          <p:nvPr/>
        </p:nvSpPr>
        <p:spPr>
          <a:xfrm>
            <a:off x="2658835" y="487926"/>
            <a:ext cx="5856515" cy="1083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Diretoria Executiva</a:t>
            </a:r>
          </a:p>
          <a:p>
            <a:pPr marL="0" marR="0" lvl="0" indent="0" algn="r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Setembro-Dezembro 2023</a:t>
            </a:r>
            <a:endParaRPr sz="2000" dirty="0">
              <a:solidFill>
                <a:schemeClr val="tx2">
                  <a:lumMod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28;p3">
            <a:extLst>
              <a:ext uri="{FF2B5EF4-FFF2-40B4-BE49-F238E27FC236}">
                <a16:creationId xmlns:a16="http://schemas.microsoft.com/office/drawing/2014/main" id="{0B8048A8-59F9-35DB-91FC-17ACA419A8CF}"/>
              </a:ext>
            </a:extLst>
          </p:cNvPr>
          <p:cNvSpPr txBox="1"/>
          <p:nvPr/>
        </p:nvSpPr>
        <p:spPr>
          <a:xfrm>
            <a:off x="448117" y="2136922"/>
            <a:ext cx="8695883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1ª </a:t>
            </a:r>
            <a:r>
              <a:rPr lang="pt-BR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Diretora</a:t>
            </a:r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da </a:t>
            </a:r>
            <a:r>
              <a:rPr lang="pt-BR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Macrorregião</a:t>
            </a:r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pt-BR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Leste</a:t>
            </a:r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:  </a:t>
            </a:r>
            <a:r>
              <a:rPr lang="pt-BR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Emanuelle de Matos</a:t>
            </a:r>
            <a:endParaRPr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2ª </a:t>
            </a:r>
            <a:r>
              <a:rPr lang="pt-BR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Diretora da Macrorregião Leste</a:t>
            </a:r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: </a:t>
            </a:r>
            <a:r>
              <a:rPr lang="en-US" sz="240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Marilda</a:t>
            </a:r>
            <a:r>
              <a:rPr lang="en-US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240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Stadikowski</a:t>
            </a:r>
            <a:r>
              <a:rPr lang="en-US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240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Pillissari</a:t>
            </a:r>
            <a:endParaRPr lang="en-US" sz="2400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lvl="0"/>
            <a:r>
              <a:rPr lang="pt-BR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1º Diretor da Macrorregião Oeste</a:t>
            </a:r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: </a:t>
            </a:r>
            <a:r>
              <a:rPr lang="pt-BR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Cargo vago</a:t>
            </a:r>
            <a:endParaRPr sz="2400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2º </a:t>
            </a:r>
            <a:r>
              <a:rPr lang="pt-BR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Diretor da Macrorregião Oeste</a:t>
            </a:r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: </a:t>
            </a:r>
            <a:r>
              <a:rPr lang="pt-BR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Cargo vago</a:t>
            </a:r>
            <a:endParaRPr sz="2400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1ª </a:t>
            </a:r>
            <a:r>
              <a:rPr lang="pt-BR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Diretora</a:t>
            </a:r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da </a:t>
            </a:r>
            <a:r>
              <a:rPr lang="pt-BR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Macrorregião</a:t>
            </a:r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Norte: </a:t>
            </a:r>
            <a:r>
              <a:rPr lang="en-US" sz="240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Márcia</a:t>
            </a:r>
            <a:r>
              <a:rPr lang="en-US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Regina Rossi</a:t>
            </a:r>
            <a:endParaRPr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2ª </a:t>
            </a:r>
            <a:r>
              <a:rPr lang="pt-BR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Diretora da Macrorregião </a:t>
            </a:r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Norte: </a:t>
            </a:r>
            <a:r>
              <a:rPr lang="pt-BR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Cargo vago</a:t>
            </a:r>
            <a:endParaRPr sz="2400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1ª </a:t>
            </a:r>
            <a:r>
              <a:rPr lang="pt-BR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Diretora da Macrorregião Noroeste</a:t>
            </a:r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: </a:t>
            </a:r>
            <a:r>
              <a:rPr lang="pt-BR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Rosângela </a:t>
            </a:r>
            <a:r>
              <a:rPr lang="pt-BR" sz="240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Guandalin</a:t>
            </a:r>
            <a:endParaRPr lang="pt-BR" sz="2400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2ª </a:t>
            </a:r>
            <a:r>
              <a:rPr lang="pt-BR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Diretora da Macrorregião Noroeste</a:t>
            </a:r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: </a:t>
            </a:r>
            <a:r>
              <a:rPr lang="en-US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Cargo </a:t>
            </a:r>
            <a:r>
              <a:rPr lang="en-US" sz="240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vago</a:t>
            </a:r>
            <a:endParaRPr lang="pt-BR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260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9;p2">
            <a:extLst>
              <a:ext uri="{FF2B5EF4-FFF2-40B4-BE49-F238E27FC236}">
                <a16:creationId xmlns:a16="http://schemas.microsoft.com/office/drawing/2014/main" id="{5E1CE926-2155-FC25-3CD0-6468DB796002}"/>
              </a:ext>
            </a:extLst>
          </p:cNvPr>
          <p:cNvSpPr txBox="1"/>
          <p:nvPr/>
        </p:nvSpPr>
        <p:spPr>
          <a:xfrm>
            <a:off x="2658835" y="487926"/>
            <a:ext cx="5856515" cy="1083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Conselho Fiscal</a:t>
            </a:r>
          </a:p>
          <a:p>
            <a:pPr marL="0" marR="0" lvl="0" indent="0" algn="r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Setembro-Dezembro 2023</a:t>
            </a:r>
            <a:endParaRPr sz="2000" dirty="0">
              <a:solidFill>
                <a:schemeClr val="tx2">
                  <a:lumMod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39;p4">
            <a:extLst>
              <a:ext uri="{FF2B5EF4-FFF2-40B4-BE49-F238E27FC236}">
                <a16:creationId xmlns:a16="http://schemas.microsoft.com/office/drawing/2014/main" id="{6932F5A8-389E-23EA-6A21-8CC522994D9C}"/>
              </a:ext>
            </a:extLst>
          </p:cNvPr>
          <p:cNvSpPr txBox="1"/>
          <p:nvPr/>
        </p:nvSpPr>
        <p:spPr>
          <a:xfrm>
            <a:off x="1273856" y="1958695"/>
            <a:ext cx="6596288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Titulares: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400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Priscila Aparecida </a:t>
            </a:r>
            <a:r>
              <a:rPr lang="pt-BR" sz="240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Lunardon</a:t>
            </a:r>
            <a:r>
              <a:rPr lang="pt-BR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Godoy Cavenaghi</a:t>
            </a:r>
            <a:endParaRPr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Wanderson</a:t>
            </a:r>
            <a:r>
              <a:rPr lang="en-US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de Oliveira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Amalia Cristina Alves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Suplentes: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André Luiz </a:t>
            </a:r>
            <a:r>
              <a:rPr lang="pt-BR" sz="240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Campitelli</a:t>
            </a:r>
            <a:endParaRPr lang="pt-BR" sz="2400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Melissa Lair Trevizan </a:t>
            </a:r>
            <a:r>
              <a:rPr lang="pt-BR" sz="240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Gentilin</a:t>
            </a:r>
            <a:endParaRPr lang="pt-BR" sz="2400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Bruna Cristina </a:t>
            </a:r>
            <a:r>
              <a:rPr lang="pt-BR" sz="240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Markevicz</a:t>
            </a:r>
            <a:endParaRPr lang="pt-BR" sz="2400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8677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9;p2">
            <a:extLst>
              <a:ext uri="{FF2B5EF4-FFF2-40B4-BE49-F238E27FC236}">
                <a16:creationId xmlns:a16="http://schemas.microsoft.com/office/drawing/2014/main" id="{BD78B45B-3594-F9AF-DEA8-C0321B5216DC}"/>
              </a:ext>
            </a:extLst>
          </p:cNvPr>
          <p:cNvSpPr txBox="1"/>
          <p:nvPr/>
        </p:nvSpPr>
        <p:spPr>
          <a:xfrm>
            <a:off x="2658835" y="487926"/>
            <a:ext cx="5856515" cy="1083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Conselho Consultivo</a:t>
            </a:r>
          </a:p>
          <a:p>
            <a:pPr marL="0" marR="0" lvl="0" indent="0" algn="r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Setembro-Dezembro 2023</a:t>
            </a:r>
            <a:endParaRPr sz="2000" dirty="0">
              <a:solidFill>
                <a:schemeClr val="tx2">
                  <a:lumMod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39;p4">
            <a:extLst>
              <a:ext uri="{FF2B5EF4-FFF2-40B4-BE49-F238E27FC236}">
                <a16:creationId xmlns:a16="http://schemas.microsoft.com/office/drawing/2014/main" id="{1E2B91EA-EE2C-1CBE-6CEB-5CE3EE55DBC4}"/>
              </a:ext>
            </a:extLst>
          </p:cNvPr>
          <p:cNvSpPr txBox="1"/>
          <p:nvPr/>
        </p:nvSpPr>
        <p:spPr>
          <a:xfrm>
            <a:off x="300038" y="1571259"/>
            <a:ext cx="8215312" cy="44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Presidentes de CRESEMS: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200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1ª Região de Saúde</a:t>
            </a:r>
            <a:r>
              <a:rPr lang="pt-BR" sz="22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: Gabriel Modesto de Oliveira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2ª Região de Saúde</a:t>
            </a:r>
            <a:r>
              <a:rPr lang="pt-BR" sz="22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: Adriane da Silva Jorge de Carvalho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3ª Região de Saúde</a:t>
            </a:r>
            <a:r>
              <a:rPr lang="pt-BR" sz="22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: Maria Lídia </a:t>
            </a:r>
            <a:r>
              <a:rPr lang="pt-BR" sz="220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Kravutschke</a:t>
            </a:r>
            <a:endParaRPr lang="pt-BR" sz="2200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4ª Região de Saúde: </a:t>
            </a:r>
            <a:r>
              <a:rPr lang="pt-BR" sz="22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Lorena Aparecida Soares</a:t>
            </a:r>
            <a:endParaRPr lang="pt-BR" sz="22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5ª Região de Saúde: </a:t>
            </a:r>
            <a:r>
              <a:rPr lang="pt-BR" sz="22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Marcelo </a:t>
            </a:r>
            <a:r>
              <a:rPr lang="pt-BR" sz="220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Hohl</a:t>
            </a:r>
            <a:r>
              <a:rPr lang="pt-BR" sz="22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pt-BR" sz="220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Mazurechen</a:t>
            </a:r>
            <a:endParaRPr lang="pt-BR" sz="22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6ª Região de Saúde: </a:t>
            </a:r>
            <a:r>
              <a:rPr lang="pt-BR" sz="22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Daiane </a:t>
            </a:r>
            <a:r>
              <a:rPr lang="pt-BR" sz="220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Metka</a:t>
            </a:r>
            <a:r>
              <a:rPr lang="pt-BR" sz="22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Ribeiro</a:t>
            </a:r>
            <a:endParaRPr lang="pt-BR" sz="22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7ª Região de Saúde: </a:t>
            </a:r>
            <a:r>
              <a:rPr lang="pt-BR" sz="22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Vinicius Tourinho</a:t>
            </a:r>
            <a:endParaRPr lang="pt-BR" sz="22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8ª Região de Saúde: </a:t>
            </a:r>
            <a:r>
              <a:rPr lang="pt-BR" sz="22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Leandro </a:t>
            </a:r>
            <a:r>
              <a:rPr lang="pt-BR" sz="220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Legramanti</a:t>
            </a:r>
            <a:endParaRPr lang="pt-BR" sz="22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9ª Região de Saúde: </a:t>
            </a:r>
            <a:r>
              <a:rPr lang="pt-BR" sz="22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Fábio de Melo</a:t>
            </a:r>
            <a:endParaRPr lang="pt-BR" sz="22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10ª Região de Saúde: </a:t>
            </a:r>
            <a:r>
              <a:rPr lang="pt-BR" sz="22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Cleide Terezinha dos Santos Messias</a:t>
            </a:r>
            <a:endParaRPr lang="pt-BR" sz="22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11ª Região de Saúde: </a:t>
            </a:r>
            <a:r>
              <a:rPr lang="pt-BR" sz="22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Sara Caroline Beltrame Peres</a:t>
            </a:r>
            <a:endParaRPr lang="pt-BR" sz="22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9764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9;p2">
            <a:extLst>
              <a:ext uri="{FF2B5EF4-FFF2-40B4-BE49-F238E27FC236}">
                <a16:creationId xmlns:a16="http://schemas.microsoft.com/office/drawing/2014/main" id="{5D74DAFC-5F24-0D85-9F85-54AF79A124F0}"/>
              </a:ext>
            </a:extLst>
          </p:cNvPr>
          <p:cNvSpPr txBox="1"/>
          <p:nvPr/>
        </p:nvSpPr>
        <p:spPr>
          <a:xfrm>
            <a:off x="2658835" y="487926"/>
            <a:ext cx="5856515" cy="1083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Conselho Consultivo</a:t>
            </a:r>
          </a:p>
          <a:p>
            <a:pPr marL="0" marR="0" lvl="0" indent="0" algn="r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Setembro-Dezembro 2023</a:t>
            </a:r>
            <a:endParaRPr sz="2000" dirty="0">
              <a:solidFill>
                <a:schemeClr val="tx2">
                  <a:lumMod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39;p4">
            <a:extLst>
              <a:ext uri="{FF2B5EF4-FFF2-40B4-BE49-F238E27FC236}">
                <a16:creationId xmlns:a16="http://schemas.microsoft.com/office/drawing/2014/main" id="{32B3A2F5-81DC-84A2-19A0-9A1937966A51}"/>
              </a:ext>
            </a:extLst>
          </p:cNvPr>
          <p:cNvSpPr txBox="1"/>
          <p:nvPr/>
        </p:nvSpPr>
        <p:spPr>
          <a:xfrm>
            <a:off x="300038" y="1571259"/>
            <a:ext cx="8215312" cy="44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Presidentes de CRESEMS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200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12ª Região de Saúde</a:t>
            </a:r>
            <a:r>
              <a:rPr lang="pt-BR" sz="22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: </a:t>
            </a:r>
            <a:r>
              <a:rPr lang="pt-BR" sz="220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Alethéia</a:t>
            </a:r>
            <a:r>
              <a:rPr lang="pt-BR" sz="22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Patrícia Bush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13ª Região de Saúde</a:t>
            </a:r>
            <a:r>
              <a:rPr lang="pt-BR" sz="22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: Vera Lúcia Garcia Baptista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14ª Região de Saúde</a:t>
            </a:r>
            <a:r>
              <a:rPr lang="pt-BR" sz="22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: Andréia Martins de Souza Vilar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15ª Região de Saúde: </a:t>
            </a:r>
            <a:r>
              <a:rPr lang="pt-BR" sz="22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Márcia Dal </a:t>
            </a:r>
            <a:r>
              <a:rPr lang="pt-BR" sz="220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Pozzo</a:t>
            </a:r>
            <a:r>
              <a:rPr lang="pt-BR" sz="22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Gonzaga</a:t>
            </a:r>
            <a:endParaRPr lang="pt-BR" sz="22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16ª Região de Saúde: </a:t>
            </a:r>
            <a:r>
              <a:rPr lang="pt-BR" sz="22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Marcos Piva</a:t>
            </a:r>
            <a:endParaRPr lang="pt-BR" sz="22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17ª Região de Saúde:</a:t>
            </a:r>
            <a:r>
              <a:rPr lang="pt-BR" sz="22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Diego Eduardo Favero</a:t>
            </a:r>
            <a:endParaRPr lang="pt-BR" sz="22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18ª Região de Saúde: </a:t>
            </a:r>
            <a:r>
              <a:rPr lang="pt-BR" sz="22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Emanuele </a:t>
            </a:r>
            <a:r>
              <a:rPr lang="pt-BR" sz="220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Antonia</a:t>
            </a:r>
            <a:r>
              <a:rPr lang="pt-BR" sz="22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pt-BR" sz="220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Chede</a:t>
            </a:r>
            <a:r>
              <a:rPr lang="pt-BR" sz="22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Subtil</a:t>
            </a:r>
            <a:endParaRPr lang="pt-BR" sz="22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19ª Região de Saúde: </a:t>
            </a:r>
            <a:r>
              <a:rPr lang="pt-BR" sz="22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Odair de Oliveira</a:t>
            </a:r>
            <a:endParaRPr lang="pt-BR" sz="22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20ª Região de Saúde:</a:t>
            </a:r>
            <a:r>
              <a:rPr lang="pt-BR" sz="22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pt-BR" sz="220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Marciane</a:t>
            </a:r>
            <a:r>
              <a:rPr lang="pt-BR" sz="22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Maria </a:t>
            </a:r>
            <a:r>
              <a:rPr lang="pt-BR" sz="220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Specht</a:t>
            </a:r>
            <a:endParaRPr lang="pt-BR" sz="22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21ª Região de Saúde:</a:t>
            </a:r>
            <a:r>
              <a:rPr lang="pt-BR" sz="22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Anderson Cato</a:t>
            </a:r>
            <a:endParaRPr lang="pt-BR" sz="22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22ª Região de Saúde: </a:t>
            </a:r>
            <a:r>
              <a:rPr lang="pt-BR" sz="22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Claudinei Batista de Jesus</a:t>
            </a:r>
            <a:endParaRPr lang="pt-BR" sz="22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5115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9;p2">
            <a:extLst>
              <a:ext uri="{FF2B5EF4-FFF2-40B4-BE49-F238E27FC236}">
                <a16:creationId xmlns:a16="http://schemas.microsoft.com/office/drawing/2014/main" id="{95457057-95F9-F9F8-EBFF-2886450A7333}"/>
              </a:ext>
            </a:extLst>
          </p:cNvPr>
          <p:cNvSpPr txBox="1"/>
          <p:nvPr/>
        </p:nvSpPr>
        <p:spPr>
          <a:xfrm>
            <a:off x="-488618" y="341622"/>
            <a:ext cx="8997696" cy="9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Equipe Técnica e Administrativa</a:t>
            </a:r>
          </a:p>
          <a:p>
            <a:pPr marL="0" marR="0" lvl="0" indent="0" algn="r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Setembro-Dezembro 2023</a:t>
            </a:r>
            <a:endParaRPr sz="2000" dirty="0">
              <a:solidFill>
                <a:schemeClr val="tx2">
                  <a:lumMod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50;p5">
            <a:extLst>
              <a:ext uri="{FF2B5EF4-FFF2-40B4-BE49-F238E27FC236}">
                <a16:creationId xmlns:a16="http://schemas.microsoft.com/office/drawing/2014/main" id="{40314E28-E63A-557B-7A98-E0C74EDCB3AB}"/>
              </a:ext>
            </a:extLst>
          </p:cNvPr>
          <p:cNvSpPr txBox="1"/>
          <p:nvPr/>
        </p:nvSpPr>
        <p:spPr>
          <a:xfrm>
            <a:off x="634921" y="2149154"/>
            <a:ext cx="7874157" cy="335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pt-BR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Secretaria Executiva: </a:t>
            </a:r>
            <a:r>
              <a:rPr lang="pt-BR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Leila Cristina </a:t>
            </a:r>
            <a:r>
              <a:rPr lang="pt-BR" sz="240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Pilonetto</a:t>
            </a:r>
            <a:endParaRPr lang="pt-BR" sz="24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r>
              <a:rPr lang="pt-BR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Coordenação Administrativa: </a:t>
            </a:r>
            <a:r>
              <a:rPr lang="pt-BR" sz="240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Edilcelli</a:t>
            </a:r>
            <a:r>
              <a:rPr lang="pt-BR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Oliveira </a:t>
            </a:r>
            <a:r>
              <a:rPr lang="pt-BR" sz="240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Pendraki</a:t>
            </a:r>
            <a:endParaRPr lang="pt-BR" sz="2400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r>
              <a:rPr lang="pt-BR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Técnico Administrativo: </a:t>
            </a:r>
            <a:r>
              <a:rPr lang="pt-BR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Marilene</a:t>
            </a:r>
            <a:endParaRPr lang="pt-BR" sz="24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lvl="0"/>
            <a:r>
              <a:rPr lang="pt-BR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Coordenação Técnica: </a:t>
            </a:r>
            <a:r>
              <a:rPr lang="pt-BR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Marina </a:t>
            </a:r>
            <a:r>
              <a:rPr lang="pt-BR" sz="240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Sidineia</a:t>
            </a:r>
            <a:r>
              <a:rPr lang="pt-BR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Ricardo Martins</a:t>
            </a:r>
            <a:endParaRPr lang="pt-BR" sz="2400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pt-BR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Assessoria Técnica: </a:t>
            </a:r>
            <a:r>
              <a:rPr lang="pt-BR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Ediane de Fátima Mance </a:t>
            </a:r>
          </a:p>
          <a:p>
            <a:pPr lvl="0"/>
            <a:r>
              <a:rPr lang="pt-BR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Assessoria Técnica: </a:t>
            </a:r>
            <a:r>
              <a:rPr lang="pt-BR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João Felipe Marques da Silva</a:t>
            </a:r>
            <a:endParaRPr lang="pt-BR" sz="24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Assessoria Jurídica: </a:t>
            </a:r>
            <a:r>
              <a:rPr lang="pt-BR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Carlos Alexandre </a:t>
            </a:r>
            <a:r>
              <a:rPr lang="pt-BR" sz="240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Lorga</a:t>
            </a:r>
            <a:endParaRPr lang="pt-BR" sz="2400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Assessoria Contábil: </a:t>
            </a:r>
            <a:r>
              <a:rPr lang="pt-BR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Thiago Borges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0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4490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9;p2">
            <a:extLst>
              <a:ext uri="{FF2B5EF4-FFF2-40B4-BE49-F238E27FC236}">
                <a16:creationId xmlns:a16="http://schemas.microsoft.com/office/drawing/2014/main" id="{0772E29C-7A7C-8B55-494E-FC5CD820694E}"/>
              </a:ext>
            </a:extLst>
          </p:cNvPr>
          <p:cNvSpPr txBox="1"/>
          <p:nvPr/>
        </p:nvSpPr>
        <p:spPr>
          <a:xfrm>
            <a:off x="1106424" y="359910"/>
            <a:ext cx="7408926" cy="9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Equipe Técnica e Administrativa</a:t>
            </a:r>
          </a:p>
          <a:p>
            <a:pPr marL="0" marR="0" lvl="0" indent="0" algn="r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Setembro-Dezembro 2023</a:t>
            </a:r>
            <a:endParaRPr sz="2000" dirty="0">
              <a:solidFill>
                <a:schemeClr val="tx2">
                  <a:lumMod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50;p5">
            <a:extLst>
              <a:ext uri="{FF2B5EF4-FFF2-40B4-BE49-F238E27FC236}">
                <a16:creationId xmlns:a16="http://schemas.microsoft.com/office/drawing/2014/main" id="{A89642FC-F0DA-9EDC-7A8E-74505BA52CCB}"/>
              </a:ext>
            </a:extLst>
          </p:cNvPr>
          <p:cNvSpPr txBox="1"/>
          <p:nvPr/>
        </p:nvSpPr>
        <p:spPr>
          <a:xfrm>
            <a:off x="436728" y="1604755"/>
            <a:ext cx="8270543" cy="44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algn="just"/>
            <a:r>
              <a:rPr lang="pt-BR" sz="22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Apoiadores Regionais</a:t>
            </a:r>
            <a:r>
              <a:rPr lang="en-US" sz="22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</a:p>
          <a:p>
            <a:pPr algn="just"/>
            <a:endParaRPr lang="en-US" sz="2200" b="1" dirty="0">
              <a:solidFill>
                <a:schemeClr val="tx2">
                  <a:lumMod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/>
            <a:r>
              <a:rPr lang="en-US" sz="22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1ª </a:t>
            </a:r>
            <a:r>
              <a:rPr lang="en-US" sz="2200" b="1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Região</a:t>
            </a:r>
            <a:r>
              <a:rPr lang="en-US" sz="22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200" b="1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Saúde</a:t>
            </a:r>
            <a:r>
              <a:rPr lang="en-US" sz="22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2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Michele Straub </a:t>
            </a:r>
          </a:p>
          <a:p>
            <a:pPr algn="just"/>
            <a:r>
              <a:rPr lang="en-US" sz="22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2ª </a:t>
            </a:r>
            <a:r>
              <a:rPr lang="en-US" sz="2200" b="1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Região</a:t>
            </a:r>
            <a:r>
              <a:rPr lang="en-US" sz="22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200" b="1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Saúde</a:t>
            </a:r>
            <a:r>
              <a:rPr lang="en-US" sz="22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2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Guilherme Daniel </a:t>
            </a:r>
            <a:r>
              <a:rPr lang="en-US" sz="2200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Pupo</a:t>
            </a:r>
            <a:endParaRPr lang="en-US" sz="2200" dirty="0">
              <a:solidFill>
                <a:schemeClr val="tx2">
                  <a:lumMod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/>
            <a:r>
              <a:rPr lang="en-US" sz="22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3ª </a:t>
            </a:r>
            <a:r>
              <a:rPr lang="en-US" sz="2200" b="1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Região</a:t>
            </a:r>
            <a:r>
              <a:rPr lang="en-US" sz="22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200" b="1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Saúde</a:t>
            </a:r>
            <a:r>
              <a:rPr lang="en-US" sz="22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2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Angela </a:t>
            </a:r>
            <a:r>
              <a:rPr lang="en-US" sz="2200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Conceição</a:t>
            </a:r>
            <a:r>
              <a:rPr lang="en-US" sz="22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Oliveira </a:t>
            </a:r>
            <a:r>
              <a:rPr lang="en-US" sz="2200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Pompeu</a:t>
            </a:r>
            <a:endParaRPr lang="en-US" sz="2200" dirty="0">
              <a:solidFill>
                <a:schemeClr val="tx2">
                  <a:lumMod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/>
            <a:r>
              <a:rPr lang="en-US" sz="22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4ª </a:t>
            </a:r>
            <a:r>
              <a:rPr lang="en-US" sz="2200" b="1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Região</a:t>
            </a:r>
            <a:r>
              <a:rPr lang="en-US" sz="22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200" b="1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Saúde</a:t>
            </a:r>
            <a:r>
              <a:rPr lang="en-US" sz="22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200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Marcieli</a:t>
            </a:r>
            <a:r>
              <a:rPr lang="en-US" sz="22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Adelaine</a:t>
            </a:r>
            <a:r>
              <a:rPr lang="en-US" sz="22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Pereira Ferreira</a:t>
            </a:r>
          </a:p>
          <a:p>
            <a:pPr algn="just"/>
            <a:r>
              <a:rPr lang="en-US" sz="22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5ª </a:t>
            </a:r>
            <a:r>
              <a:rPr lang="en-US" sz="2200" b="1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Região</a:t>
            </a:r>
            <a:r>
              <a:rPr lang="en-US" sz="22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200" b="1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Saúde</a:t>
            </a:r>
            <a:r>
              <a:rPr lang="en-US" sz="22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200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Keullin</a:t>
            </a:r>
            <a:r>
              <a:rPr lang="en-US" sz="22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Cristian </a:t>
            </a:r>
            <a:r>
              <a:rPr lang="en-US" sz="2200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Oliboni</a:t>
            </a:r>
            <a:endParaRPr lang="en-US" sz="2200" dirty="0">
              <a:solidFill>
                <a:schemeClr val="tx2">
                  <a:lumMod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/>
            <a:r>
              <a:rPr lang="en-US" sz="22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6ª </a:t>
            </a:r>
            <a:r>
              <a:rPr lang="en-US" sz="2200" b="1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Região</a:t>
            </a:r>
            <a:r>
              <a:rPr lang="en-US" sz="22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200" b="1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Saúde</a:t>
            </a:r>
            <a:r>
              <a:rPr lang="en-US" sz="22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2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Fernanda </a:t>
            </a:r>
            <a:r>
              <a:rPr lang="en-US" sz="2200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Rosilda</a:t>
            </a:r>
            <a:r>
              <a:rPr lang="en-US" sz="22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Loth </a:t>
            </a:r>
            <a:r>
              <a:rPr lang="en-US" sz="2200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Braciak</a:t>
            </a:r>
            <a:endParaRPr lang="en-US" sz="2200" dirty="0">
              <a:solidFill>
                <a:schemeClr val="tx2">
                  <a:lumMod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/>
            <a:r>
              <a:rPr lang="en-US" sz="22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7ª </a:t>
            </a:r>
            <a:r>
              <a:rPr lang="en-US" sz="2200" b="1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Região</a:t>
            </a:r>
            <a:r>
              <a:rPr lang="en-US" sz="22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200" b="1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Saúde</a:t>
            </a:r>
            <a:r>
              <a:rPr lang="en-US" sz="22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2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Mateus </a:t>
            </a:r>
            <a:r>
              <a:rPr lang="en-US" sz="2200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Magri</a:t>
            </a:r>
            <a:endParaRPr lang="en-US" sz="2200" dirty="0">
              <a:solidFill>
                <a:schemeClr val="tx2">
                  <a:lumMod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/>
            <a:r>
              <a:rPr lang="en-US" sz="22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8ª </a:t>
            </a:r>
            <a:r>
              <a:rPr lang="en-US" sz="2200" b="1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Região</a:t>
            </a:r>
            <a:r>
              <a:rPr lang="en-US" sz="22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200" b="1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Saúde</a:t>
            </a:r>
            <a:r>
              <a:rPr lang="en-US" sz="22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200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Nadiane</a:t>
            </a:r>
            <a:r>
              <a:rPr lang="en-US" sz="22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Schlosser</a:t>
            </a:r>
          </a:p>
          <a:p>
            <a:pPr algn="just"/>
            <a:r>
              <a:rPr lang="en-US" sz="22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9ª </a:t>
            </a:r>
            <a:r>
              <a:rPr lang="en-US" sz="2200" b="1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Região</a:t>
            </a:r>
            <a:r>
              <a:rPr lang="en-US" sz="22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200" b="1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Saúde</a:t>
            </a:r>
            <a:r>
              <a:rPr lang="en-US" sz="22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2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Carline </a:t>
            </a:r>
            <a:r>
              <a:rPr lang="en-US" sz="2200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Slovinski</a:t>
            </a:r>
            <a:r>
              <a:rPr lang="en-US" sz="22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Acordi</a:t>
            </a:r>
            <a:r>
              <a:rPr lang="en-US" sz="22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Garcia</a:t>
            </a:r>
          </a:p>
          <a:p>
            <a:pPr algn="just"/>
            <a:r>
              <a:rPr lang="en-US" sz="22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10ª </a:t>
            </a:r>
            <a:r>
              <a:rPr lang="en-US" sz="2200" b="1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Região</a:t>
            </a:r>
            <a:r>
              <a:rPr lang="en-US" sz="22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200" b="1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Saúde</a:t>
            </a:r>
            <a:r>
              <a:rPr lang="en-US" sz="22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2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Carlos Guilherme Meister </a:t>
            </a:r>
            <a:r>
              <a:rPr lang="en-US" sz="2200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Arenhart</a:t>
            </a:r>
            <a:r>
              <a:rPr lang="en-US" sz="22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algn="just"/>
            <a:r>
              <a:rPr lang="en-US" sz="22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11ª </a:t>
            </a:r>
            <a:r>
              <a:rPr lang="en-US" sz="2200" b="1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Região</a:t>
            </a:r>
            <a:r>
              <a:rPr lang="en-US" sz="22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200" b="1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Saúde</a:t>
            </a:r>
            <a:r>
              <a:rPr lang="en-US" sz="22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2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Ellen Alessandra de Souza Jesus</a:t>
            </a:r>
          </a:p>
        </p:txBody>
      </p:sp>
    </p:spTree>
    <p:extLst>
      <p:ext uri="{BB962C8B-B14F-4D97-AF65-F5344CB8AC3E}">
        <p14:creationId xmlns:p14="http://schemas.microsoft.com/office/powerpoint/2010/main" val="19502514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2179</Words>
  <Application>Microsoft Office PowerPoint</Application>
  <PresentationFormat>Apresentação na tela (4:3)</PresentationFormat>
  <Paragraphs>200</Paragraphs>
  <Slides>26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0" baseType="lpstr">
      <vt:lpstr>Arial</vt:lpstr>
      <vt:lpstr>Calibri</vt:lpstr>
      <vt:lpstr>Lato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Diretrizes Relatório de Atividades 3º Quadrimestre 2023</vt:lpstr>
      <vt:lpstr>Diretrizes Relatório de Atividades 3º Quadrimestre 2023</vt:lpstr>
      <vt:lpstr>Diretrizes Relatório de Atividades 3º Quadrimestre 2023</vt:lpstr>
      <vt:lpstr>Apresentação do PowerPoint</vt:lpstr>
      <vt:lpstr>Diretrizes Relatório de Atividades 3º Quadrimestre 2023</vt:lpstr>
      <vt:lpstr>Diretrizes Relatório de Atividades 3º Quadrimestre 2023</vt:lpstr>
      <vt:lpstr>Diretrizes Relatório de Atividades 3º Quadrimestre 2023</vt:lpstr>
      <vt:lpstr>Relatório de atividades  3º Quadrimestre - 2023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Mizael Dias Santana</dc:creator>
  <cp:lastModifiedBy>User</cp:lastModifiedBy>
  <cp:revision>6</cp:revision>
  <dcterms:created xsi:type="dcterms:W3CDTF">2021-05-04T00:34:56Z</dcterms:created>
  <dcterms:modified xsi:type="dcterms:W3CDTF">2024-02-07T14:29:27Z</dcterms:modified>
</cp:coreProperties>
</file>