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75" r:id="rId5"/>
    <p:sldId id="258" r:id="rId6"/>
    <p:sldId id="260" r:id="rId7"/>
    <p:sldId id="284" r:id="rId8"/>
    <p:sldId id="277" r:id="rId9"/>
    <p:sldId id="278" r:id="rId10"/>
    <p:sldId id="279" r:id="rId11"/>
    <p:sldId id="285" r:id="rId12"/>
    <p:sldId id="265" r:id="rId13"/>
    <p:sldId id="267" r:id="rId14"/>
    <p:sldId id="280" r:id="rId15"/>
    <p:sldId id="281" r:id="rId16"/>
    <p:sldId id="282" r:id="rId17"/>
    <p:sldId id="259" r:id="rId18"/>
    <p:sldId id="283" r:id="rId19"/>
    <p:sldId id="271" r:id="rId20"/>
  </p:sldIdLst>
  <p:sldSz cx="18288000" cy="10287000"/>
  <p:notesSz cx="6858000" cy="9144000"/>
  <p:embeddedFontLst>
    <p:embeddedFont>
      <p:font typeface="Arial Bold" panose="020B0604020202020204" charset="0"/>
      <p:regular r:id="rId22"/>
      <p:bold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CF2EE-6D44-4D8D-8329-4E7213CA7FBA}" v="25" dt="2025-05-18T03:55:01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5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8C40A-4D52-4A17-914C-958F89B010C7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0C74-978F-49F1-B045-E80A2DBC4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36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.sv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sv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687" y="0"/>
            <a:ext cx="18288000" cy="2076357"/>
          </a:xfrm>
          <a:prstGeom prst="rect">
            <a:avLst/>
          </a:prstGeom>
          <a:solidFill>
            <a:srgbClr val="F1F2F4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2057400" y="2781300"/>
            <a:ext cx="14173200" cy="599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RELATÓRIO DE ATIVIDADES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66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1º QUADRIMESTRE/2025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  <a:sym typeface="Calibri"/>
              </a:rPr>
              <a:t>JANEIRO - ABRIL</a:t>
            </a:r>
            <a:endParaRPr lang="pt-BR" sz="6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3000" y="388656"/>
            <a:ext cx="3474155" cy="1299044"/>
          </a:xfrm>
          <a:custGeom>
            <a:avLst/>
            <a:gdLst/>
            <a:ahLst/>
            <a:cxnLst/>
            <a:rect l="l" t="t" r="r" b="b"/>
            <a:pathLst>
              <a:path w="3474155" h="1299044">
                <a:moveTo>
                  <a:pt x="0" y="0"/>
                </a:moveTo>
                <a:lnTo>
                  <a:pt x="3474155" y="0"/>
                </a:lnTo>
                <a:lnTo>
                  <a:pt x="3474155" y="1299044"/>
                </a:lnTo>
                <a:lnTo>
                  <a:pt x="0" y="1299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4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9038" y="1097984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7800" y="2372878"/>
            <a:ext cx="15025723" cy="6277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A equipe também sofreu alterações nestes primeiros meses. Foram realizados dois processos de seleção de apoiadores e um processo de seleção de assessores técnicos. Esse movimento contou com apoio direto da diretoria e de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 parceiros, dando transparência e idoneidade às contratações dos membros da equipe técnica.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Em meio a todos esses assuntos citados, não deixamos em nenhum momento e, apesar das agendas pesadas, de tratar dos nossos assuntos de rotina: orientações sobre as políticas de saúde e seus regramentos, sobre formação de equipes como o curso dos ACS e ACE, sobre o acesso de gestores aos sistemas de informação do Ministério da Saúde, sobre  a Rede Alyne, Financiamento da APS, Piso da Enfermagem,  integração RNDS, PAC Saúde e tantos outros que demandaram e continuarão demandando foco, atenção e dedicação dos apoiadores tanto para estudar, quanto para subsidiar os gestores. 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27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6D37A-0DD4-B8E6-8F0E-D300EEF3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7DB7C21-8DBC-9F91-1FCB-16466AE1800F}"/>
              </a:ext>
            </a:extLst>
          </p:cNvPr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93FED4E-B969-BFF2-5289-1623FEA0CE00}"/>
                </a:ext>
              </a:extLst>
            </p:cNvPr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BCCA1BC-9166-42C2-356D-826D003A3B0A}"/>
                </a:ext>
              </a:extLst>
            </p:cNvPr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364F29CF-2783-AD71-1AD3-C89CFA3070F0}"/>
              </a:ext>
            </a:extLst>
          </p:cNvPr>
          <p:cNvSpPr txBox="1"/>
          <p:nvPr/>
        </p:nvSpPr>
        <p:spPr>
          <a:xfrm>
            <a:off x="1639038" y="1097984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61BA738-4F4C-63E1-A5C0-6B35D58877DA}"/>
              </a:ext>
            </a:extLst>
          </p:cNvPr>
          <p:cNvSpPr txBox="1"/>
          <p:nvPr/>
        </p:nvSpPr>
        <p:spPr>
          <a:xfrm>
            <a:off x="1371600" y="2836406"/>
            <a:ext cx="15025723" cy="5225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A Rede </a:t>
            </a:r>
            <a:r>
              <a:rPr lang="pt-BR" sz="2935" dirty="0" err="1">
                <a:solidFill>
                  <a:srgbClr val="EFF3F4"/>
                </a:solidFill>
              </a:rPr>
              <a:t>Conasems-Cosems</a:t>
            </a:r>
            <a:r>
              <a:rPr lang="pt-BR" sz="2935" dirty="0">
                <a:solidFill>
                  <a:srgbClr val="EFF3F4"/>
                </a:solidFill>
              </a:rPr>
              <a:t>, da qual fazemos parte, foi um importante agente no direcionamento de todas essas pautas. Pelo olhar do </a:t>
            </a:r>
            <a:r>
              <a:rPr lang="pt-BR" sz="2935" dirty="0" err="1">
                <a:solidFill>
                  <a:srgbClr val="EFF3F4"/>
                </a:solidFill>
              </a:rPr>
              <a:t>Conasems</a:t>
            </a:r>
            <a:r>
              <a:rPr lang="pt-BR" sz="2935" dirty="0">
                <a:solidFill>
                  <a:srgbClr val="EFF3F4"/>
                </a:solidFill>
              </a:rPr>
              <a:t>, do Ministério da Saúde e do Hospital A Beneficência Portuguesa a Estratégia Apoiadores (apoiadores regionais) é orientada quanto às pautas nacionais, sem perder o foco no território e suas realidades.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Esse documento contabiliza ações que vinculadas às diretrizes e objetivos do Plano de Trabalho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.  Diz respeito à prestação de contas do trabalho de uma equipe dedicada e comprometida com os princípios do SUS e com a gestão municipal. Foi construído a partir da leitura de relatórios dos apoiadores e da observação dos temas trabalhados e discutidos nos espaços de formação da equipe.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257C76C-C07C-19BC-FD3B-A0E0260A9F86}"/>
              </a:ext>
            </a:extLst>
          </p:cNvPr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B2E5E3ED-3D2E-6797-D03D-9AD8E31C14ED}"/>
              </a:ext>
            </a:extLst>
          </p:cNvPr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C576BEA-61E7-442F-2689-31076F224F5A}"/>
              </a:ext>
            </a:extLst>
          </p:cNvPr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408A2A3-C652-F271-0BDE-F4C53FEF0240}"/>
                </a:ext>
              </a:extLst>
            </p:cNvPr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F3E1288-8F0E-2E86-B3A1-7078DBFC3F4C}"/>
                </a:ext>
              </a:extLst>
            </p:cNvPr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2746AF63-8EDA-438C-5BEC-7C20B5498963}"/>
              </a:ext>
            </a:extLst>
          </p:cNvPr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83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942777" y="134522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501162" y="2534729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 rot="-5376337">
            <a:off x="16326925" y="333712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 rot="-5376337">
            <a:off x="-114691" y="4526630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548907" y="2358674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7" name="AutoShape 7"/>
          <p:cNvSpPr/>
          <p:nvPr/>
        </p:nvSpPr>
        <p:spPr>
          <a:xfrm>
            <a:off x="1548907" y="5307474"/>
            <a:ext cx="7585567" cy="4736850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>
            <a:off x="9396184" y="2358674"/>
            <a:ext cx="7604618" cy="2649358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>
            <a:off x="9396184" y="5307474"/>
            <a:ext cx="7604618" cy="4736849"/>
          </a:xfrm>
          <a:prstGeom prst="rect">
            <a:avLst/>
          </a:prstGeom>
          <a:solidFill>
            <a:srgbClr val="000000">
              <a:alpha val="11765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418053" y="2237527"/>
            <a:ext cx="7604618" cy="2649358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>
            <a:off x="1418053" y="5186327"/>
            <a:ext cx="7604618" cy="4736850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9265329" y="2237527"/>
            <a:ext cx="7604618" cy="2649358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9299149" y="5186327"/>
            <a:ext cx="7604618" cy="4736848"/>
          </a:xfrm>
          <a:prstGeom prst="rect">
            <a:avLst/>
          </a:prstGeom>
          <a:solidFill>
            <a:srgbClr val="176B92"/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2724915" y="1019175"/>
            <a:ext cx="1283817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176B92"/>
                </a:solidFill>
              </a:rPr>
              <a:t>Diretrizes</a:t>
            </a:r>
            <a:r>
              <a:rPr lang="en-US" sz="8000" dirty="0">
                <a:solidFill>
                  <a:srgbClr val="176B92"/>
                </a:solidFill>
                <a:latin typeface="Arial Ultra-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07192" y="3174485"/>
            <a:ext cx="6852475" cy="117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Agenda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permanente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dos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apoiadores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,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tem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</a:t>
            </a:r>
            <a:r>
              <a:rPr lang="en-US" sz="2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como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 realizar o apoio institucional aos gestores visando o fortalecimento da governança regional.</a:t>
            </a:r>
            <a:endParaRPr lang="en-US" sz="2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58906" y="2379592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Apoio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Institucional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28333" y="3143584"/>
            <a:ext cx="6799557" cy="156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como objetivo p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romover e estimular a Educação na Saúde com vistas à qualificação da atenção e gestão do SUS para gestores, equipes técnicas municipais, equipe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38283" y="2369133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Educação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na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Saúde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596956" y="6262090"/>
            <a:ext cx="6852475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Busca atender as finalidades previstas no estatuto do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-PR, para o pleno funcionamento da entidade, como interlocutora e suporte na busca pelo fortalecimento e autonomia dos municípios, bem como garantir a organização e transparência nas ações da instituição, bem como imprimir maior qualidade aos serviços prestados.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79378" y="5321609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Gestão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Organizacional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92493" y="6172710"/>
            <a:ext cx="707123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" indent="0" algn="just">
              <a:buNone/>
            </a:pP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Visa e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fetivar a participação dos membros da diretoria executiva, conselho fiscal, conselho consultivo e equipe técnica do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bem como dos demais gestores municipais de saúde, nas instâncias de articulação interfederativa e interinstitucional com garantia de decisão colegiada do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Cosems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-PR e; aproximar os gestores da instituição e estimular o sentimento de pertencimento e; fomentar e articular discussões sobre a RAS considerando as necessidades dos municípios (estes últimos inseridos na Programação 2024).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19379" y="5321609"/>
            <a:ext cx="6217463" cy="76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Gestão</a:t>
            </a:r>
            <a:r>
              <a:rPr lang="en-US" sz="45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Colegiada</a:t>
            </a:r>
            <a:endParaRPr lang="en-US" sz="45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B30BEA6-C8F9-90E5-1C1C-7CFB1717622B}"/>
              </a:ext>
            </a:extLst>
          </p:cNvPr>
          <p:cNvSpPr/>
          <p:nvPr/>
        </p:nvSpPr>
        <p:spPr>
          <a:xfrm>
            <a:off x="999832" y="483329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736D942-2957-FC73-0E06-19B6A533A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952" y="5658436"/>
            <a:ext cx="4919135" cy="2767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Educação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na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Saúde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020207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1600002" y="2490461"/>
            <a:ext cx="1566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Foram contabilizadas </a:t>
            </a:r>
            <a:r>
              <a:rPr lang="pt-BR" sz="3200" b="1" dirty="0"/>
              <a:t>1007 registros </a:t>
            </a:r>
            <a:r>
              <a:rPr lang="pt-BR" sz="3200" dirty="0"/>
              <a:t>de participações dos membros da equipe técnica em ações como: atividades educativas dirigidas à equipe </a:t>
            </a:r>
            <a:r>
              <a:rPr lang="pt-BR" sz="3200" dirty="0" err="1"/>
              <a:t>Cosems</a:t>
            </a:r>
            <a:r>
              <a:rPr lang="pt-BR" sz="3200" dirty="0"/>
              <a:t>, gestores e equipes técnicas municipais, por meio de oficinas, reuniões temáticas e outros encontros.  </a:t>
            </a:r>
          </a:p>
        </p:txBody>
      </p:sp>
      <p:pic>
        <p:nvPicPr>
          <p:cNvPr id="20" name="Imagem 19" descr="Pessoas sentadas ao redor de uma mesa com cadeiras&#10;&#10;O conteúdo gerado por IA pode estar incorreto.">
            <a:extLst>
              <a:ext uri="{FF2B5EF4-FFF2-40B4-BE49-F238E27FC236}">
                <a16:creationId xmlns:a16="http://schemas.microsoft.com/office/drawing/2014/main" id="{E6BEA7ED-3C21-BEA5-75BE-9FDFD17B47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697">
            <a:off x="9343691" y="3681414"/>
            <a:ext cx="5869036" cy="32997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6" name="Imagem 25" descr="Grupo de pessoas tocando instrumentos musicais&#10;&#10;O conteúdo gerado por IA pode estar incorreto.">
            <a:extLst>
              <a:ext uri="{FF2B5EF4-FFF2-40B4-BE49-F238E27FC236}">
                <a16:creationId xmlns:a16="http://schemas.microsoft.com/office/drawing/2014/main" id="{412F59CC-88F4-4529-F8A2-6519ED3F42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164">
            <a:off x="7899985" y="6445915"/>
            <a:ext cx="4079315" cy="3059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Imagem 36" descr="Grupo de 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D66C6E2D-FFDE-A465-3176-890F6C7021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17" y="4227350"/>
            <a:ext cx="3690521" cy="2767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Imagem 38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3FDC3966-4815-2706-377C-CB291AE2DC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800" flipH="1">
            <a:off x="439574" y="4679998"/>
            <a:ext cx="5203819" cy="2803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" name="Imagem 40" descr="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A32A9F79-D02D-7E5A-0933-EA72B47B6A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71" y="6727933"/>
            <a:ext cx="4605977" cy="2594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Apoio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Institucional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020207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817686" y="8496300"/>
            <a:ext cx="14202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Foram contabilizadas </a:t>
            </a:r>
            <a:r>
              <a:rPr lang="pt-BR" sz="3200" b="1" dirty="0"/>
              <a:t>676 </a:t>
            </a:r>
            <a:r>
              <a:rPr lang="pt-BR" sz="3200" dirty="0"/>
              <a:t>registros de participações dos apoiadores. Destes, destacam-se </a:t>
            </a:r>
            <a:r>
              <a:rPr lang="pt-BR" sz="3200" b="1" dirty="0"/>
              <a:t>40 </a:t>
            </a:r>
            <a:r>
              <a:rPr lang="pt-BR" sz="3200" dirty="0"/>
              <a:t>reuniões de CIR e </a:t>
            </a:r>
            <a:r>
              <a:rPr lang="pt-BR" sz="3200" b="1" dirty="0"/>
              <a:t>77 </a:t>
            </a:r>
            <a:r>
              <a:rPr lang="pt-BR" sz="3200" dirty="0"/>
              <a:t>reuniões de CRESEMS.</a:t>
            </a:r>
          </a:p>
        </p:txBody>
      </p:sp>
      <p:pic>
        <p:nvPicPr>
          <p:cNvPr id="18" name="Imagem 17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2591EFAE-F453-21A7-7E30-197341218D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46" y="2481077"/>
            <a:ext cx="5100863" cy="2869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Imagem 20" descr="Grupo de pessoas sentadas&#10;&#10;O conteúdo gerado por IA pode estar incorreto.">
            <a:extLst>
              <a:ext uri="{FF2B5EF4-FFF2-40B4-BE49-F238E27FC236}">
                <a16:creationId xmlns:a16="http://schemas.microsoft.com/office/drawing/2014/main" id="{B28699AF-FCA3-5413-D411-94F36A96D3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09" y="2481077"/>
            <a:ext cx="6600824" cy="2966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Imagem 23" descr="Mulher com as mãos&#10;&#10;O conteúdo gerado por IA pode estar incorreto.">
            <a:extLst>
              <a:ext uri="{FF2B5EF4-FFF2-40B4-BE49-F238E27FC236}">
                <a16:creationId xmlns:a16="http://schemas.microsoft.com/office/drawing/2014/main" id="{FC6F58E8-81C3-5536-0187-B768DBDC5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95" y="2677496"/>
            <a:ext cx="3138621" cy="5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Imagem 28" descr="Pessoas sentadas ao redor de um computador&#10;&#10;O conteúdo gerado por IA pode estar incorreto.">
            <a:extLst>
              <a:ext uri="{FF2B5EF4-FFF2-40B4-BE49-F238E27FC236}">
                <a16:creationId xmlns:a16="http://schemas.microsoft.com/office/drawing/2014/main" id="{96CAC352-B172-85DB-241F-B7B0669E70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03" y="5115556"/>
            <a:ext cx="4057509" cy="3043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" name="Imagem 30" descr="Grupo de 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4B2B4DA1-E5B0-EB45-5E31-3B9719668C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0"/>
          <a:stretch/>
        </p:blipFill>
        <p:spPr>
          <a:xfrm rot="10800000" flipV="1">
            <a:off x="8901105" y="5572644"/>
            <a:ext cx="5410200" cy="2818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" name="Imagem 36" descr="Grup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7AB748EC-8AA7-57BB-B544-A0AC270F4B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1"/>
          <a:stretch/>
        </p:blipFill>
        <p:spPr>
          <a:xfrm>
            <a:off x="836735" y="5430676"/>
            <a:ext cx="5367337" cy="2630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548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Gestão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Colegiada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158280" y="9086377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1066232" y="2500125"/>
            <a:ext cx="16227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Nesta diretriz foram contabilizados </a:t>
            </a:r>
            <a:r>
              <a:rPr lang="pt-BR" sz="3200" b="1" dirty="0"/>
              <a:t>286 </a:t>
            </a:r>
            <a:r>
              <a:rPr lang="pt-BR" sz="3200" dirty="0"/>
              <a:t>registros de participação dos membros da equipe técnica. Destacam-se as reuniões de </a:t>
            </a:r>
            <a:r>
              <a:rPr lang="pt-BR" sz="3200" dirty="0" err="1"/>
              <a:t>Cosems</a:t>
            </a:r>
            <a:r>
              <a:rPr lang="pt-BR" sz="3200" dirty="0"/>
              <a:t>, CIB, Grupos Técnicos, Comissões e Comitês de Governança, reuniões interinstitucionais, entre outras. </a:t>
            </a:r>
          </a:p>
        </p:txBody>
      </p:sp>
      <p:pic>
        <p:nvPicPr>
          <p:cNvPr id="16" name="Imagem 1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A57C55A-E4F3-3ED5-BD9E-A771DD5B6B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08" y="3872347"/>
            <a:ext cx="5014912" cy="376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Imagem 19" descr="Menina em frente a computador&#10;&#10;O conteúdo gerado por IA pode estar incorreto.">
            <a:extLst>
              <a:ext uri="{FF2B5EF4-FFF2-40B4-BE49-F238E27FC236}">
                <a16:creationId xmlns:a16="http://schemas.microsoft.com/office/drawing/2014/main" id="{A36DFA0A-5896-9954-5C32-0EC538CDA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21" y="6262627"/>
            <a:ext cx="4279899" cy="3209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Imagem 34" descr="Grup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F2E35D89-639B-8570-3323-D3654ECE76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5" y="4017935"/>
            <a:ext cx="4432421" cy="3324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" name="Imagem 37" descr="Pessoas na cadeira&#10;&#10;O conteúdo gerado por IA pode estar incorreto.">
            <a:extLst>
              <a:ext uri="{FF2B5EF4-FFF2-40B4-BE49-F238E27FC236}">
                <a16:creationId xmlns:a16="http://schemas.microsoft.com/office/drawing/2014/main" id="{2B3B77B6-59B0-EAE2-8A5D-320AACA5A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4"/>
          <a:stretch/>
        </p:blipFill>
        <p:spPr>
          <a:xfrm>
            <a:off x="6615439" y="4284625"/>
            <a:ext cx="4392915" cy="4280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Imagem 22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69E6EAF3-376F-5632-6226-33C6DCF9D9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7"/>
          <a:stretch/>
        </p:blipFill>
        <p:spPr>
          <a:xfrm>
            <a:off x="3665858" y="6549207"/>
            <a:ext cx="5014912" cy="2719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6423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3640" y="648814"/>
            <a:ext cx="14862285" cy="1598371"/>
            <a:chOff x="0" y="0"/>
            <a:chExt cx="19816380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Gestão</a:t>
              </a:r>
              <a:r>
                <a:rPr lang="en-US" sz="5318" spc="159" dirty="0">
                  <a:solidFill>
                    <a:srgbClr val="F8F8F3"/>
                  </a:solidFill>
                  <a:latin typeface="Arial Bold"/>
                </a:rPr>
                <a:t> </a:t>
              </a: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Organizacional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158280" y="9086377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3" y="0"/>
                </a:lnTo>
                <a:lnTo>
                  <a:pt x="2239093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242646" y="2698468"/>
            <a:ext cx="16227669" cy="48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09"/>
              </a:lnSpc>
              <a:spcBef>
                <a:spcPct val="0"/>
              </a:spcBef>
            </a:pPr>
            <a:endParaRPr lang="en-US" sz="2935" u="none" strike="noStrik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538644" y="0"/>
            <a:ext cx="3749356" cy="237553"/>
            <a:chOff x="0" y="0"/>
            <a:chExt cx="987485" cy="62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485" cy="62565"/>
            </a:xfrm>
            <a:custGeom>
              <a:avLst/>
              <a:gdLst/>
              <a:ahLst/>
              <a:cxnLst/>
              <a:rect l="l" t="t" r="r" b="b"/>
              <a:pathLst>
                <a:path w="987485" h="62565">
                  <a:moveTo>
                    <a:pt x="31283" y="0"/>
                  </a:moveTo>
                  <a:lnTo>
                    <a:pt x="956202" y="0"/>
                  </a:lnTo>
                  <a:cubicBezTo>
                    <a:pt x="973479" y="0"/>
                    <a:pt x="987485" y="14006"/>
                    <a:pt x="987485" y="31283"/>
                  </a:cubicBezTo>
                  <a:lnTo>
                    <a:pt x="987485" y="31283"/>
                  </a:lnTo>
                  <a:cubicBezTo>
                    <a:pt x="987485" y="48560"/>
                    <a:pt x="973479" y="62565"/>
                    <a:pt x="956202" y="62565"/>
                  </a:cubicBezTo>
                  <a:lnTo>
                    <a:pt x="31283" y="62565"/>
                  </a:lnTo>
                  <a:cubicBezTo>
                    <a:pt x="14006" y="62565"/>
                    <a:pt x="0" y="48560"/>
                    <a:pt x="0" y="31283"/>
                  </a:cubicBezTo>
                  <a:lnTo>
                    <a:pt x="0" y="31283"/>
                  </a:lnTo>
                  <a:cubicBezTo>
                    <a:pt x="0" y="14006"/>
                    <a:pt x="14006" y="0"/>
                    <a:pt x="31283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7485" cy="119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0003983"/>
            <a:ext cx="4328009" cy="283017"/>
            <a:chOff x="0" y="0"/>
            <a:chExt cx="1139887" cy="74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9887" cy="74539"/>
            </a:xfrm>
            <a:custGeom>
              <a:avLst/>
              <a:gdLst/>
              <a:ahLst/>
              <a:cxnLst/>
              <a:rect l="l" t="t" r="r" b="b"/>
              <a:pathLst>
                <a:path w="1139887" h="74539">
                  <a:moveTo>
                    <a:pt x="37270" y="0"/>
                  </a:moveTo>
                  <a:lnTo>
                    <a:pt x="1102617" y="0"/>
                  </a:lnTo>
                  <a:cubicBezTo>
                    <a:pt x="1123201" y="0"/>
                    <a:pt x="1139887" y="16686"/>
                    <a:pt x="1139887" y="37270"/>
                  </a:cubicBezTo>
                  <a:lnTo>
                    <a:pt x="1139887" y="37270"/>
                  </a:lnTo>
                  <a:cubicBezTo>
                    <a:pt x="1139887" y="47154"/>
                    <a:pt x="1135960" y="56634"/>
                    <a:pt x="1128971" y="63623"/>
                  </a:cubicBezTo>
                  <a:cubicBezTo>
                    <a:pt x="1121982" y="70613"/>
                    <a:pt x="1112502" y="74539"/>
                    <a:pt x="1102617" y="74539"/>
                  </a:cubicBezTo>
                  <a:lnTo>
                    <a:pt x="37270" y="74539"/>
                  </a:lnTo>
                  <a:cubicBezTo>
                    <a:pt x="16686" y="74539"/>
                    <a:pt x="0" y="57853"/>
                    <a:pt x="0" y="37270"/>
                  </a:cubicBezTo>
                  <a:lnTo>
                    <a:pt x="0" y="37270"/>
                  </a:lnTo>
                  <a:cubicBezTo>
                    <a:pt x="0" y="16686"/>
                    <a:pt x="16686" y="0"/>
                    <a:pt x="37270" y="0"/>
                  </a:cubicBezTo>
                  <a:close/>
                </a:path>
              </a:pathLst>
            </a:custGeom>
            <a:solidFill>
              <a:srgbClr val="B4CD3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39887" cy="131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5400000">
            <a:off x="501162" y="3254994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16049" y="4223325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AEECE1-5067-34B2-E6FC-D3B878387F09}"/>
              </a:ext>
            </a:extLst>
          </p:cNvPr>
          <p:cNvSpPr txBox="1"/>
          <p:nvPr/>
        </p:nvSpPr>
        <p:spPr>
          <a:xfrm>
            <a:off x="1952226" y="3030840"/>
            <a:ext cx="1432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As ações previstas nesta diretriz não são contabilizadas por estarem relacionadas a viabilização das ações das demais diretrizes. Visam </a:t>
            </a:r>
            <a:r>
              <a:rPr lang="pt-BR" sz="3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garantia da </a:t>
            </a:r>
            <a:r>
              <a:rPr lang="pt-BR" sz="32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m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anutenção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do funcionamento do 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para o apoio institucional; organização do processo de trabalho; gestão das normas e rotinas da instituição; gestão logística, entre outros processos.</a:t>
            </a:r>
          </a:p>
          <a:p>
            <a:pPr algn="just"/>
            <a:endParaRPr lang="pt-BR" sz="3200" kern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algn="just"/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Destacam-se neste quadrimestre:</a:t>
            </a:r>
            <a:r>
              <a:rPr lang="pt-BR" sz="3200" kern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a organização da Assembleia do </a:t>
            </a:r>
            <a:r>
              <a:rPr lang="pt-BR" sz="3200" kern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lang="pt-BR" sz="3200" kern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em Foz do Iguaçu, o apoio a realização das Mostras Regionais, a viabilização dos encontros da equipe técnica e da participação dos membros da equipe e da diretoria nas instâncias de governança e nos espaços de formação técnica para além da instituição, a realização dos processos de seleção de apoiadores e assessores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6096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951" y="6954065"/>
            <a:ext cx="5421286" cy="1144455"/>
            <a:chOff x="0" y="0"/>
            <a:chExt cx="1427828" cy="7372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9853" y="3187935"/>
            <a:ext cx="5089482" cy="4698765"/>
            <a:chOff x="0" y="0"/>
            <a:chExt cx="1340440" cy="16903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58848" y="2082188"/>
            <a:ext cx="2211493" cy="22114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180975"/>
              <a:ext cx="6604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239"/>
                </a:lnSpc>
              </a:pPr>
              <a:r>
                <a:rPr lang="en-US" sz="6599" dirty="0">
                  <a:solidFill>
                    <a:srgbClr val="FFFFFF"/>
                  </a:solidFill>
                  <a:latin typeface="Arial 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34302" y="6954065"/>
            <a:ext cx="5421286" cy="1144455"/>
            <a:chOff x="0" y="0"/>
            <a:chExt cx="1427828" cy="7372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00203" y="3187935"/>
            <a:ext cx="5089482" cy="4698765"/>
            <a:chOff x="0" y="0"/>
            <a:chExt cx="1340440" cy="16903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39198" y="2082188"/>
            <a:ext cx="2211493" cy="221149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180975"/>
              <a:ext cx="6604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239"/>
                </a:lnSpc>
                <a:spcBef>
                  <a:spcPct val="0"/>
                </a:spcBef>
              </a:pPr>
              <a:r>
                <a:rPr lang="en-US" sz="6599" u="none" strike="noStrike">
                  <a:solidFill>
                    <a:srgbClr val="FFFFFF"/>
                  </a:solidFill>
                  <a:latin typeface="Arial Bold"/>
                </a:rPr>
                <a:t>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12763" y="6954065"/>
            <a:ext cx="5421286" cy="1144455"/>
            <a:chOff x="0" y="0"/>
            <a:chExt cx="1427828" cy="73728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78664" y="3187935"/>
            <a:ext cx="5089482" cy="4698765"/>
            <a:chOff x="0" y="0"/>
            <a:chExt cx="1340440" cy="16903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0440" cy="1690329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717659" y="2082188"/>
            <a:ext cx="2211493" cy="221149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-180975"/>
              <a:ext cx="6604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9239"/>
                </a:lnSpc>
                <a:spcBef>
                  <a:spcPct val="0"/>
                </a:spcBef>
              </a:pPr>
              <a:r>
                <a:rPr lang="en-US" sz="6599" u="none" strike="noStrike">
                  <a:solidFill>
                    <a:srgbClr val="FFFFFF"/>
                  </a:solidFill>
                  <a:latin typeface="Arial Bold"/>
                </a:rPr>
                <a:t>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08378" y="4415677"/>
            <a:ext cx="4112433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 err="1">
                <a:solidFill>
                  <a:srgbClr val="000000"/>
                </a:solidFill>
              </a:rPr>
              <a:t>Educação</a:t>
            </a:r>
            <a:r>
              <a:rPr lang="en-US" sz="2499" b="1" dirty="0">
                <a:solidFill>
                  <a:srgbClr val="000000"/>
                </a:solidFill>
              </a:rPr>
              <a:t> </a:t>
            </a:r>
            <a:r>
              <a:rPr lang="en-US" sz="2499" b="1" dirty="0" err="1">
                <a:solidFill>
                  <a:srgbClr val="000000"/>
                </a:solidFill>
              </a:rPr>
              <a:t>na</a:t>
            </a:r>
            <a:r>
              <a:rPr lang="en-US" sz="2499" b="1" dirty="0">
                <a:solidFill>
                  <a:srgbClr val="000000"/>
                </a:solidFill>
              </a:rPr>
              <a:t> </a:t>
            </a:r>
            <a:r>
              <a:rPr lang="en-US" sz="2499" b="1" dirty="0" err="1">
                <a:solidFill>
                  <a:srgbClr val="000000"/>
                </a:solidFill>
              </a:rPr>
              <a:t>Saúde</a:t>
            </a:r>
            <a:endParaRPr lang="en-US" sz="2499" b="1" dirty="0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08378" y="5507355"/>
            <a:ext cx="4112433" cy="19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1007 </a:t>
            </a: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participações</a:t>
            </a:r>
            <a:r>
              <a:rPr lang="pt-BR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*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pt-BR" sz="24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Contabilização</a:t>
            </a:r>
            <a:r>
              <a:rPr lang="pt-BR" sz="2400" b="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 de cada um dos membros da equipe técnica em cada atividade desenvolvida relacionada a esta diretriz</a:t>
            </a:r>
            <a:endParaRPr lang="en-US" sz="2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-323640" y="0"/>
            <a:ext cx="14862285" cy="1598371"/>
            <a:chOff x="0" y="0"/>
            <a:chExt cx="19816380" cy="2131161"/>
          </a:xfrm>
        </p:grpSpPr>
        <p:sp>
          <p:nvSpPr>
            <p:cNvPr id="32" name="AutoShape 32"/>
            <p:cNvSpPr/>
            <p:nvPr/>
          </p:nvSpPr>
          <p:spPr>
            <a:xfrm>
              <a:off x="0" y="0"/>
              <a:ext cx="19816380" cy="2131161"/>
            </a:xfrm>
            <a:prstGeom prst="rect">
              <a:avLst/>
            </a:prstGeom>
            <a:solidFill>
              <a:srgbClr val="176B9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00789" y="421056"/>
              <a:ext cx="17026545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381"/>
                </a:lnSpc>
              </a:pPr>
              <a:r>
                <a:rPr lang="en-US" sz="5318" spc="159" dirty="0" err="1">
                  <a:solidFill>
                    <a:srgbClr val="F8F8F3"/>
                  </a:solidFill>
                  <a:latin typeface="Arial Bold"/>
                </a:rPr>
                <a:t>Resumo</a:t>
              </a: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170734" y="4568077"/>
            <a:ext cx="4112433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Apoio</a:t>
            </a:r>
            <a:r>
              <a:rPr lang="en-US" sz="2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Institucional</a:t>
            </a:r>
            <a:endParaRPr lang="en-US" sz="24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170734" y="5659755"/>
            <a:ext cx="4112433" cy="199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676 participações/ atividades registradas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--------------------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baseline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77 reuniões de CRESEMS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baseline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--------------------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2400" b="0" i="0" u="none" strike="noStrike" cap="none" baseline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40 reuniões de CIR</a:t>
            </a:r>
            <a:endParaRPr lang="pt-BR" sz="2400" b="0" i="0" u="none" strike="noStrike" cap="none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855713" y="4568077"/>
            <a:ext cx="4112433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Gestão</a:t>
            </a:r>
            <a:r>
              <a:rPr lang="en-US" sz="24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 Bold"/>
              </a:rPr>
              <a:t>Colegiada</a:t>
            </a:r>
            <a:r>
              <a:rPr lang="en-US" sz="2499" dirty="0">
                <a:solidFill>
                  <a:srgbClr val="000000"/>
                </a:solidFill>
                <a:latin typeface="Arial 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55713" y="5659755"/>
            <a:ext cx="4112433" cy="9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286</a:t>
            </a:r>
            <a:endParaRPr lang="pt-BR" sz="2400" b="1" i="0" u="none" strike="noStrike" cap="none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Participações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lang="pt-BR" sz="2400" b="0" i="0" u="none" strike="noStrike" cap="none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7BDE4BC5-A045-C04D-7CCE-E91A48FBD72D}"/>
              </a:ext>
            </a:extLst>
          </p:cNvPr>
          <p:cNvGrpSpPr/>
          <p:nvPr/>
        </p:nvGrpSpPr>
        <p:grpSpPr>
          <a:xfrm>
            <a:off x="533400" y="8153350"/>
            <a:ext cx="16952083" cy="2076552"/>
            <a:chOff x="0" y="0"/>
            <a:chExt cx="1427828" cy="737288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586688C7-8B30-79B9-C575-ED29CA6229C1}"/>
                </a:ext>
              </a:extLst>
            </p:cNvPr>
            <p:cNvSpPr/>
            <p:nvPr/>
          </p:nvSpPr>
          <p:spPr>
            <a:xfrm>
              <a:off x="0" y="0"/>
              <a:ext cx="1427828" cy="737288"/>
            </a:xfrm>
            <a:custGeom>
              <a:avLst/>
              <a:gdLst/>
              <a:ahLst/>
              <a:cxnLst/>
              <a:rect l="l" t="t" r="r" b="b"/>
              <a:pathLst>
                <a:path w="1427828" h="737288">
                  <a:moveTo>
                    <a:pt x="72831" y="0"/>
                  </a:moveTo>
                  <a:lnTo>
                    <a:pt x="1354997" y="0"/>
                  </a:lnTo>
                  <a:cubicBezTo>
                    <a:pt x="1374313" y="0"/>
                    <a:pt x="1392838" y="7673"/>
                    <a:pt x="1406497" y="21332"/>
                  </a:cubicBezTo>
                  <a:cubicBezTo>
                    <a:pt x="1420155" y="34990"/>
                    <a:pt x="1427828" y="53515"/>
                    <a:pt x="1427828" y="72831"/>
                  </a:cubicBezTo>
                  <a:lnTo>
                    <a:pt x="1427828" y="664457"/>
                  </a:lnTo>
                  <a:cubicBezTo>
                    <a:pt x="1427828" y="704680"/>
                    <a:pt x="1395221" y="737288"/>
                    <a:pt x="1354997" y="737288"/>
                  </a:cubicBezTo>
                  <a:lnTo>
                    <a:pt x="72831" y="737288"/>
                  </a:lnTo>
                  <a:cubicBezTo>
                    <a:pt x="32608" y="737288"/>
                    <a:pt x="0" y="704680"/>
                    <a:pt x="0" y="664457"/>
                  </a:cubicBezTo>
                  <a:lnTo>
                    <a:pt x="0" y="72831"/>
                  </a:lnTo>
                  <a:cubicBezTo>
                    <a:pt x="0" y="32608"/>
                    <a:pt x="32608" y="0"/>
                    <a:pt x="72831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">
              <a:extLst>
                <a:ext uri="{FF2B5EF4-FFF2-40B4-BE49-F238E27FC236}">
                  <a16:creationId xmlns:a16="http://schemas.microsoft.com/office/drawing/2014/main" id="{EC42FFD8-D428-23C9-C2A5-D44BDDA7219B}"/>
                </a:ext>
              </a:extLst>
            </p:cNvPr>
            <p:cNvSpPr txBox="1"/>
            <p:nvPr/>
          </p:nvSpPr>
          <p:spPr>
            <a:xfrm>
              <a:off x="0" y="-76200"/>
              <a:ext cx="1427828" cy="813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5">
            <a:extLst>
              <a:ext uri="{FF2B5EF4-FFF2-40B4-BE49-F238E27FC236}">
                <a16:creationId xmlns:a16="http://schemas.microsoft.com/office/drawing/2014/main" id="{6757DE63-FBB6-1A1C-17EA-EE38A8C03F8B}"/>
              </a:ext>
            </a:extLst>
          </p:cNvPr>
          <p:cNvGrpSpPr/>
          <p:nvPr/>
        </p:nvGrpSpPr>
        <p:grpSpPr>
          <a:xfrm>
            <a:off x="734895" y="8369243"/>
            <a:ext cx="16633251" cy="1671038"/>
            <a:chOff x="-15073" y="-612339"/>
            <a:chExt cx="1355513" cy="2302668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0ABF912C-BA72-71BE-B477-7CF6519104C1}"/>
                </a:ext>
              </a:extLst>
            </p:cNvPr>
            <p:cNvSpPr/>
            <p:nvPr/>
          </p:nvSpPr>
          <p:spPr>
            <a:xfrm>
              <a:off x="-15073" y="-612339"/>
              <a:ext cx="1355513" cy="2302668"/>
            </a:xfrm>
            <a:custGeom>
              <a:avLst/>
              <a:gdLst/>
              <a:ahLst/>
              <a:cxnLst/>
              <a:rect l="l" t="t" r="r" b="b"/>
              <a:pathLst>
                <a:path w="1340440" h="1690329">
                  <a:moveTo>
                    <a:pt x="77579" y="0"/>
                  </a:moveTo>
                  <a:lnTo>
                    <a:pt x="1262861" y="0"/>
                  </a:lnTo>
                  <a:cubicBezTo>
                    <a:pt x="1305707" y="0"/>
                    <a:pt x="1340440" y="34733"/>
                    <a:pt x="1340440" y="77579"/>
                  </a:cubicBezTo>
                  <a:lnTo>
                    <a:pt x="1340440" y="1612750"/>
                  </a:lnTo>
                  <a:cubicBezTo>
                    <a:pt x="1340440" y="1633325"/>
                    <a:pt x="1332266" y="1653058"/>
                    <a:pt x="1317717" y="1667607"/>
                  </a:cubicBezTo>
                  <a:cubicBezTo>
                    <a:pt x="1303169" y="1682156"/>
                    <a:pt x="1283436" y="1690329"/>
                    <a:pt x="1262861" y="1690329"/>
                  </a:cubicBezTo>
                  <a:lnTo>
                    <a:pt x="77579" y="1690329"/>
                  </a:lnTo>
                  <a:cubicBezTo>
                    <a:pt x="34733" y="1690329"/>
                    <a:pt x="0" y="1655596"/>
                    <a:pt x="0" y="1612750"/>
                  </a:cubicBezTo>
                  <a:lnTo>
                    <a:pt x="0" y="77579"/>
                  </a:lnTo>
                  <a:cubicBezTo>
                    <a:pt x="0" y="57004"/>
                    <a:pt x="8173" y="37271"/>
                    <a:pt x="22722" y="22722"/>
                  </a:cubicBezTo>
                  <a:cubicBezTo>
                    <a:pt x="37271" y="8173"/>
                    <a:pt x="57004" y="0"/>
                    <a:pt x="77579" y="0"/>
                  </a:cubicBezTo>
                  <a:close/>
                </a:path>
              </a:pathLst>
            </a:custGeom>
            <a:solidFill>
              <a:srgbClr val="E8ECEC"/>
            </a:solidFill>
          </p:spPr>
          <p:txBody>
            <a:bodyPr/>
            <a:lstStyle/>
            <a:p>
              <a:pPr algn="just"/>
              <a:r>
                <a:rPr lang="pt-BR" sz="2900" b="0" i="0" u="none" strike="noStrike" cap="none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O total de atividades</a:t>
              </a:r>
              <a:r>
                <a:rPr lang="pt-BR" sz="2900" b="0" i="0" u="none" strike="noStrike" cap="none" baseline="0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 que envolveram a participação presencial ou remota de membros da equipe técnica do </a:t>
              </a:r>
              <a:r>
                <a:rPr lang="pt-BR" sz="2900" b="0" i="0" u="none" strike="noStrike" cap="none" baseline="0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Cosems</a:t>
              </a:r>
              <a:r>
                <a:rPr lang="pt-BR" sz="2900" b="0" i="0" u="none" strike="noStrike" cap="none" baseline="0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 (apoiadores, coordenação e assessorias técnicas) foi de </a:t>
              </a:r>
              <a:r>
                <a:rPr lang="pt-BR" sz="29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1969 </a:t>
              </a:r>
              <a:r>
                <a:rPr lang="pt-BR" sz="2900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Lato"/>
                </a:rPr>
                <a:t>– não contabilizados aqui as orientações remotas e atendimentos pontuais dos apoiadores a gestores e equipes técnicas dos municípios.</a:t>
              </a:r>
              <a:endParaRPr lang="pt-BR" sz="2900" b="1" dirty="0"/>
            </a:p>
          </p:txBody>
        </p:sp>
        <p:sp>
          <p:nvSpPr>
            <p:cNvPr id="45" name="TextBox 7">
              <a:extLst>
                <a:ext uri="{FF2B5EF4-FFF2-40B4-BE49-F238E27FC236}">
                  <a16:creationId xmlns:a16="http://schemas.microsoft.com/office/drawing/2014/main" id="{453F8CCF-35D8-63F1-82EF-11139062DD38}"/>
                </a:ext>
              </a:extLst>
            </p:cNvPr>
            <p:cNvSpPr txBox="1"/>
            <p:nvPr/>
          </p:nvSpPr>
          <p:spPr>
            <a:xfrm>
              <a:off x="0" y="-76200"/>
              <a:ext cx="1340440" cy="1766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723989" y="1578806"/>
            <a:ext cx="9477411" cy="9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 err="1">
                <a:solidFill>
                  <a:srgbClr val="EFF3F4"/>
                </a:solidFill>
              </a:rPr>
              <a:t>Considerações</a:t>
            </a:r>
            <a:r>
              <a:rPr lang="en-US" sz="5633" b="1" dirty="0">
                <a:solidFill>
                  <a:srgbClr val="EFF3F4"/>
                </a:solidFill>
              </a:rPr>
              <a:t> </a:t>
            </a:r>
            <a:r>
              <a:rPr lang="en-US" sz="5633" b="1" dirty="0" err="1">
                <a:solidFill>
                  <a:srgbClr val="EFF3F4"/>
                </a:solidFill>
              </a:rPr>
              <a:t>sobre</a:t>
            </a:r>
            <a:r>
              <a:rPr lang="en-US" sz="5633" b="1" dirty="0">
                <a:solidFill>
                  <a:srgbClr val="EFF3F4"/>
                </a:solidFill>
              </a:rPr>
              <a:t> o </a:t>
            </a:r>
            <a:r>
              <a:rPr lang="en-US" sz="5633" b="1" dirty="0" err="1">
                <a:solidFill>
                  <a:srgbClr val="EFF3F4"/>
                </a:solidFill>
              </a:rPr>
              <a:t>período</a:t>
            </a:r>
            <a:endParaRPr lang="en-US" sz="5633" b="1" dirty="0">
              <a:solidFill>
                <a:srgbClr val="EFF3F4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E4C0005-57A7-00EF-9D7C-C93659D597A8}"/>
              </a:ext>
            </a:extLst>
          </p:cNvPr>
          <p:cNvSpPr txBox="1"/>
          <p:nvPr/>
        </p:nvSpPr>
        <p:spPr>
          <a:xfrm>
            <a:off x="1723989" y="2857500"/>
            <a:ext cx="15025723" cy="5760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Não tivemos alterações significativas no número de ações quando comparamos ao último quadrimestre de 2024. Ainda assim, cabe destacar as reuniões de CRESEMS e CIR que aconteceram com maior periodicidade neste quadrimestre.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Outra observação importante é o número de atividades vinculadas a Diretriz Educação na Saúde que demonstra a preocupação da instituição com a formação dos gestores e equipes no intuito de cumprir com a missão de </a:t>
            </a:r>
            <a:r>
              <a:rPr lang="pt-BR" sz="32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lutar pelo fortalecimento e autonomia dos municípios na área da saúde.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32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O engajamento da diretoria com seus objetivos e o trabalho articulado e dedicado da equipe permite esse resultado, que torna o </a:t>
            </a:r>
            <a:r>
              <a:rPr lang="pt-BR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Cosems</a:t>
            </a:r>
            <a:r>
              <a:rPr lang="pt-BR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-PR uma referência no país.</a:t>
            </a:r>
            <a:endParaRPr lang="pt-BR" sz="2935" dirty="0">
              <a:solidFill>
                <a:srgbClr val="EFF3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29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79314" cy="10287000"/>
          </a:xfrm>
          <a:custGeom>
            <a:avLst/>
            <a:gdLst/>
            <a:ahLst/>
            <a:cxnLst/>
            <a:rect l="l" t="t" r="r" b="b"/>
            <a:pathLst>
              <a:path w="6579314" h="10287000">
                <a:moveTo>
                  <a:pt x="0" y="0"/>
                </a:moveTo>
                <a:lnTo>
                  <a:pt x="6579314" y="0"/>
                </a:lnTo>
                <a:lnTo>
                  <a:pt x="6579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463" t="-53923" r="-8924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2360636" y="2773912"/>
            <a:ext cx="8437355" cy="4739176"/>
          </a:xfrm>
          <a:prstGeom prst="rect">
            <a:avLst/>
          </a:prstGeom>
          <a:solidFill>
            <a:srgbClr val="F8F8F3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289657" y="5881969"/>
            <a:ext cx="385481" cy="385481"/>
          </a:xfrm>
          <a:custGeom>
            <a:avLst/>
            <a:gdLst/>
            <a:ahLst/>
            <a:cxnLst/>
            <a:rect l="l" t="t" r="r" b="b"/>
            <a:pathLst>
              <a:path w="385481" h="385481">
                <a:moveTo>
                  <a:pt x="0" y="0"/>
                </a:moveTo>
                <a:lnTo>
                  <a:pt x="385481" y="0"/>
                </a:lnTo>
                <a:lnTo>
                  <a:pt x="385481" y="385481"/>
                </a:lnTo>
                <a:lnTo>
                  <a:pt x="0" y="38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3277761" y="6362700"/>
            <a:ext cx="385481" cy="3854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397486" y="6400912"/>
            <a:ext cx="146029" cy="309057"/>
          </a:xfrm>
          <a:custGeom>
            <a:avLst/>
            <a:gdLst/>
            <a:ahLst/>
            <a:cxnLst/>
            <a:rect l="l" t="t" r="r" b="b"/>
            <a:pathLst>
              <a:path w="146029" h="309057">
                <a:moveTo>
                  <a:pt x="0" y="0"/>
                </a:moveTo>
                <a:lnTo>
                  <a:pt x="146030" y="0"/>
                </a:lnTo>
                <a:lnTo>
                  <a:pt x="146030" y="309057"/>
                </a:lnTo>
                <a:lnTo>
                  <a:pt x="0" y="309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3277761" y="3521270"/>
            <a:ext cx="6603107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 err="1">
                <a:solidFill>
                  <a:srgbClr val="176B92"/>
                </a:solidFill>
                <a:latin typeface="Arial Bold"/>
              </a:rPr>
              <a:t>Obrigado</a:t>
            </a:r>
            <a:r>
              <a:rPr lang="en-US" sz="7500" spc="225" dirty="0">
                <a:solidFill>
                  <a:srgbClr val="176B92"/>
                </a:solidFill>
                <a:latin typeface="Arial Bold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7761" y="4762500"/>
            <a:ext cx="6578565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176B92"/>
                </a:solidFill>
                <a:latin typeface="Arial"/>
              </a:rPr>
              <a:t>Siga nosso perfil nas redes sociais:​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1076" y="5677182"/>
            <a:ext cx="530292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4"/>
              </a:lnSpc>
            </a:pPr>
            <a:r>
              <a:rPr lang="en-US" sz="2499" spc="24" dirty="0">
                <a:solidFill>
                  <a:srgbClr val="176B92"/>
                </a:solidFill>
                <a:latin typeface="Arial"/>
              </a:rPr>
              <a:t>@cosems_pr</a:t>
            </a:r>
          </a:p>
          <a:p>
            <a:pPr>
              <a:lnSpc>
                <a:spcPts val="4274"/>
              </a:lnSpc>
            </a:pPr>
            <a:r>
              <a:rPr lang="en-US" sz="2499" spc="24" dirty="0">
                <a:solidFill>
                  <a:srgbClr val="176B92"/>
                </a:solidFill>
                <a:latin typeface="Arial"/>
              </a:rPr>
              <a:t>/</a:t>
            </a:r>
            <a:r>
              <a:rPr lang="en-US" sz="2499" spc="24" dirty="0" err="1">
                <a:solidFill>
                  <a:srgbClr val="176B92"/>
                </a:solidFill>
                <a:latin typeface="Arial"/>
              </a:rPr>
              <a:t>cosemspr</a:t>
            </a:r>
            <a:endParaRPr lang="en-US" sz="2499" spc="24" dirty="0">
              <a:solidFill>
                <a:srgbClr val="176B92"/>
              </a:solidFill>
              <a:latin typeface="Aria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093267" y="2080819"/>
            <a:ext cx="8894206" cy="9258300"/>
          </a:xfrm>
          <a:custGeom>
            <a:avLst/>
            <a:gdLst/>
            <a:ahLst/>
            <a:cxnLst/>
            <a:rect l="l" t="t" r="r" b="b"/>
            <a:pathLst>
              <a:path w="8894206" h="9258300">
                <a:moveTo>
                  <a:pt x="0" y="0"/>
                </a:moveTo>
                <a:lnTo>
                  <a:pt x="8894205" y="0"/>
                </a:lnTo>
                <a:lnTo>
                  <a:pt x="889420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017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393" y="303899"/>
            <a:ext cx="8991599" cy="1484986"/>
            <a:chOff x="0" y="31093"/>
            <a:chExt cx="13403576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Google Shape;119;p2">
            <a:extLst>
              <a:ext uri="{FF2B5EF4-FFF2-40B4-BE49-F238E27FC236}">
                <a16:creationId xmlns:a16="http://schemas.microsoft.com/office/drawing/2014/main" id="{3E0D652B-E038-56AC-7F2A-8175B1309B87}"/>
              </a:ext>
            </a:extLst>
          </p:cNvPr>
          <p:cNvSpPr txBox="1"/>
          <p:nvPr/>
        </p:nvSpPr>
        <p:spPr>
          <a:xfrm>
            <a:off x="649350" y="504725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Diretoria Executiva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 – Abril 2025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8;p2">
            <a:extLst>
              <a:ext uri="{FF2B5EF4-FFF2-40B4-BE49-F238E27FC236}">
                <a16:creationId xmlns:a16="http://schemas.microsoft.com/office/drawing/2014/main" id="{34D8F16F-4AD8-1E90-6ECC-E7508A1FB076}"/>
              </a:ext>
            </a:extLst>
          </p:cNvPr>
          <p:cNvSpPr txBox="1"/>
          <p:nvPr/>
        </p:nvSpPr>
        <p:spPr>
          <a:xfrm>
            <a:off x="595065" y="3727820"/>
            <a:ext cx="864290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Fabio de Mello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Vice-presidente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André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Luis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Campitelli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administrativa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Bruna Cristina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Markevicz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Diretora financeira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 Adriane da Silva Jorge Carvalho</a:t>
            </a: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0E5CEDD-9832-AF8E-6456-DD15C733D690}"/>
              </a:ext>
            </a:extLst>
          </p:cNvPr>
          <p:cNvGrpSpPr/>
          <p:nvPr/>
        </p:nvGrpSpPr>
        <p:grpSpPr>
          <a:xfrm>
            <a:off x="9232460" y="303899"/>
            <a:ext cx="8991598" cy="1484986"/>
            <a:chOff x="0" y="31093"/>
            <a:chExt cx="13403576" cy="2131161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837D84BD-F278-5742-1E3B-227907BCF47E}"/>
                </a:ext>
              </a:extLst>
            </p:cNvPr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58B6F014-7BE7-4EB9-40E4-FEA3085F90C8}"/>
                </a:ext>
              </a:extLst>
            </p:cNvPr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sp>
        <p:nvSpPr>
          <p:cNvPr id="24" name="Google Shape;119;p2">
            <a:extLst>
              <a:ext uri="{FF2B5EF4-FFF2-40B4-BE49-F238E27FC236}">
                <a16:creationId xmlns:a16="http://schemas.microsoft.com/office/drawing/2014/main" id="{F6E610F8-D250-9FD6-9CA2-9AA88077720B}"/>
              </a:ext>
            </a:extLst>
          </p:cNvPr>
          <p:cNvSpPr txBox="1"/>
          <p:nvPr/>
        </p:nvSpPr>
        <p:spPr>
          <a:xfrm>
            <a:off x="9982200" y="575624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Conselho Fiscal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 – Abril 2025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18;p2">
            <a:extLst>
              <a:ext uri="{FF2B5EF4-FFF2-40B4-BE49-F238E27FC236}">
                <a16:creationId xmlns:a16="http://schemas.microsoft.com/office/drawing/2014/main" id="{35C1A46F-4623-E1DF-36FA-5EF3E6302F53}"/>
              </a:ext>
            </a:extLst>
          </p:cNvPr>
          <p:cNvSpPr txBox="1"/>
          <p:nvPr/>
        </p:nvSpPr>
        <p:spPr>
          <a:xfrm>
            <a:off x="9824695" y="3404655"/>
            <a:ext cx="58674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Ediane Mance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Marcia Regina Rossi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Manoel Soares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Tatiane Pereira </a:t>
            </a:r>
            <a:r>
              <a:rPr lang="pt-B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Sabaini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Azevedo</a:t>
            </a:r>
          </a:p>
          <a:p>
            <a:pPr lvl="0" algn="just">
              <a:lnSpc>
                <a:spcPct val="150000"/>
              </a:lnSpc>
              <a:buSzPts val="1000"/>
              <a:tabLst>
                <a:tab pos="270510" algn="l"/>
              </a:tabLst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Marcia Fernandes de Carvalho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77904"/>
            <a:ext cx="17983200" cy="1657613"/>
            <a:chOff x="0" y="31093"/>
            <a:chExt cx="13403576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en-US" sz="5318" spc="159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Google Shape;119;p2">
            <a:extLst>
              <a:ext uri="{FF2B5EF4-FFF2-40B4-BE49-F238E27FC236}">
                <a16:creationId xmlns:a16="http://schemas.microsoft.com/office/drawing/2014/main" id="{3E0D652B-E038-56AC-7F2A-8175B1309B87}"/>
              </a:ext>
            </a:extLst>
          </p:cNvPr>
          <p:cNvSpPr txBox="1"/>
          <p:nvPr/>
        </p:nvSpPr>
        <p:spPr>
          <a:xfrm>
            <a:off x="6215742" y="491070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Conselho Consultivo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 – Abril 2025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D6E93D8-A61C-0679-966E-887CEC4BEB96}"/>
              </a:ext>
            </a:extLst>
          </p:cNvPr>
          <p:cNvSpPr txBox="1"/>
          <p:nvPr/>
        </p:nvSpPr>
        <p:spPr>
          <a:xfrm>
            <a:off x="8305800" y="2171700"/>
            <a:ext cx="9922191" cy="778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D43BD5-766D-42F5-EB66-919873519984}"/>
              </a:ext>
            </a:extLst>
          </p:cNvPr>
          <p:cNvSpPr txBox="1"/>
          <p:nvPr/>
        </p:nvSpPr>
        <p:spPr>
          <a:xfrm>
            <a:off x="7086599" y="242546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PRESIDENTES DE CRESEMS</a:t>
            </a:r>
          </a:p>
        </p:txBody>
      </p:sp>
      <p:sp>
        <p:nvSpPr>
          <p:cNvPr id="8" name="Google Shape;139;p4">
            <a:extLst>
              <a:ext uri="{FF2B5EF4-FFF2-40B4-BE49-F238E27FC236}">
                <a16:creationId xmlns:a16="http://schemas.microsoft.com/office/drawing/2014/main" id="{6AF5A980-52F5-5505-2013-1EBB959797EF}"/>
              </a:ext>
            </a:extLst>
          </p:cNvPr>
          <p:cNvSpPr txBox="1"/>
          <p:nvPr/>
        </p:nvSpPr>
        <p:spPr>
          <a:xfrm>
            <a:off x="1234824" y="3378386"/>
            <a:ext cx="6461376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Michele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Straub</a:t>
            </a:r>
            <a:endParaRPr lang="pt-BR"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Nice Andréia de Moraes Almeida Lara</a:t>
            </a:r>
            <a:endParaRPr lang="pt-BR"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Andreia Cristina Silva</a:t>
            </a:r>
            <a:endParaRPr lang="pt-BR" sz="200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4ª Região de Saúde: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Ismary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Lianes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Casanas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5ª Região de Saúde: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Cheila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Pecheka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Ribeiro de Jesus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6ª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Daiane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Metka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Ribeiro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7ª Região de Saúde: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Aran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Klein Fernandes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8ª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Simoni Pilz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Sphor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9ª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Rosangela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Fiametti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Zancett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10ª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Débora Nádia Pilati Vidor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11ª Região de Saúde: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Marcelo Francisco de Matos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9;p4">
            <a:extLst>
              <a:ext uri="{FF2B5EF4-FFF2-40B4-BE49-F238E27FC236}">
                <a16:creationId xmlns:a16="http://schemas.microsoft.com/office/drawing/2014/main" id="{A79A7281-3198-D2A9-79F7-0194037F5A06}"/>
              </a:ext>
            </a:extLst>
          </p:cNvPr>
          <p:cNvSpPr txBox="1"/>
          <p:nvPr/>
        </p:nvSpPr>
        <p:spPr>
          <a:xfrm>
            <a:off x="10972800" y="3378386"/>
            <a:ext cx="5943599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12ª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Alethéia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Patrícia Bush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13ª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Neilson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Etanio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de Sousa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14ª Região de Saúde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Andréia Martins de Souza Vilar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15ª Região de Saúde: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Antonio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Carlos Figueiredo Nardi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16ª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José de Andrade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17ª Região de Saúde: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Cláudio Miguel Ferreira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18ª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Emanuele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Antonia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Chede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Subtil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19ª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Odair de Oliveira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20ª Região de Saúde: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Marciane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Maria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Specht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21ª Região de Saúde: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Luiz Vantuil </a:t>
            </a:r>
            <a:r>
              <a:rPr lang="pt-BR" sz="200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Ajuz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22ª Região de Saúde: </a:t>
            </a:r>
            <a:r>
              <a:rPr lang="pt-B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Claudinei Batista de Jesus</a:t>
            </a:r>
            <a:endParaRPr lang="pt-BR" sz="20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63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77904"/>
            <a:ext cx="17983200" cy="1657613"/>
            <a:chOff x="0" y="31093"/>
            <a:chExt cx="13403576" cy="2131161"/>
          </a:xfrm>
        </p:grpSpPr>
        <p:sp>
          <p:nvSpPr>
            <p:cNvPr id="3" name="AutoShape 3"/>
            <p:cNvSpPr/>
            <p:nvPr/>
          </p:nvSpPr>
          <p:spPr>
            <a:xfrm>
              <a:off x="0" y="31093"/>
              <a:ext cx="13403576" cy="2131161"/>
            </a:xfrm>
            <a:prstGeom prst="rect">
              <a:avLst/>
            </a:prstGeom>
            <a:solidFill>
              <a:srgbClr val="176B92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2832" y="421056"/>
              <a:ext cx="11765036" cy="1069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81"/>
                </a:lnSpc>
              </a:pPr>
              <a:endParaRPr lang="pt-BR" sz="5318" spc="159" noProof="0" dirty="0">
                <a:solidFill>
                  <a:srgbClr val="F8F8F3"/>
                </a:solidFill>
                <a:latin typeface="Arial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8" name="Google Shape;119;p2">
            <a:extLst>
              <a:ext uri="{FF2B5EF4-FFF2-40B4-BE49-F238E27FC236}">
                <a16:creationId xmlns:a16="http://schemas.microsoft.com/office/drawing/2014/main" id="{3E0D652B-E038-56AC-7F2A-8175B1309B87}"/>
              </a:ext>
            </a:extLst>
          </p:cNvPr>
          <p:cNvSpPr txBox="1"/>
          <p:nvPr/>
        </p:nvSpPr>
        <p:spPr>
          <a:xfrm>
            <a:off x="4098471" y="464306"/>
            <a:ext cx="8414658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Equipe administrativa e técnica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noProof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Janeiro – Abril 2025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D6E93D8-A61C-0679-966E-887CEC4BEB96}"/>
              </a:ext>
            </a:extLst>
          </p:cNvPr>
          <p:cNvSpPr txBox="1"/>
          <p:nvPr/>
        </p:nvSpPr>
        <p:spPr>
          <a:xfrm>
            <a:off x="8305800" y="2171700"/>
            <a:ext cx="9922191" cy="778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noProof="0" dirty="0"/>
          </a:p>
        </p:txBody>
      </p:sp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80DC4DEA-E211-872C-9448-4AA33275757F}"/>
              </a:ext>
            </a:extLst>
          </p:cNvPr>
          <p:cNvSpPr txBox="1"/>
          <p:nvPr/>
        </p:nvSpPr>
        <p:spPr>
          <a:xfrm>
            <a:off x="428569" y="3785942"/>
            <a:ext cx="5691435" cy="413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Secretaria Executiva: 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Leila Cristina </a:t>
            </a:r>
            <a:r>
              <a:rPr lang="pt-BR" sz="1800" noProof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Pilonetto</a:t>
            </a:r>
            <a:endParaRPr lang="pt-BR" sz="1800" b="1" noProof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Jurídica: </a:t>
            </a:r>
            <a:r>
              <a:rPr lang="pt-BR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Ricardo Camargo </a:t>
            </a:r>
            <a:endParaRPr lang="pt-BR" sz="1800" noProof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Contábil: 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Thiago Borges</a:t>
            </a:r>
          </a:p>
          <a:p>
            <a:pPr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Coordenação Administrativa: </a:t>
            </a:r>
            <a:r>
              <a:rPr lang="pt-BR" sz="1800" noProof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Edilcelli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Oliveira </a:t>
            </a:r>
            <a:r>
              <a:rPr lang="pt-BR" sz="1800" noProof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Pendraki</a:t>
            </a:r>
            <a:endParaRPr lang="pt-BR" sz="1800" noProof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Técnico Administrativo: 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Marilene Aparecida Ferreira Bento</a:t>
            </a:r>
            <a:endParaRPr lang="pt-BR" sz="1800" b="1" noProof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Coordenação Técnica: 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Marina </a:t>
            </a:r>
            <a:r>
              <a:rPr lang="pt-BR" sz="1800" noProof="0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Sidineia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Ricardo Martins</a:t>
            </a:r>
            <a:endParaRPr lang="pt-BR" sz="1800" noProof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Técnica: 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Carla Daniele de Oliveira</a:t>
            </a:r>
          </a:p>
          <a:p>
            <a:pPr lvl="0">
              <a:lnSpc>
                <a:spcPct val="150000"/>
              </a:lnSpc>
            </a:pPr>
            <a:r>
              <a:rPr lang="pt-BR" sz="1800" b="1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Assessoria Técnica: </a:t>
            </a:r>
            <a:r>
              <a:rPr lang="pt-BR" sz="1800" noProof="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João Felipe Marques da Silva</a:t>
            </a:r>
          </a:p>
          <a:p>
            <a:pPr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Coordenação de Apoio: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Giorgia Regina Luchese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0;p5">
            <a:extLst>
              <a:ext uri="{FF2B5EF4-FFF2-40B4-BE49-F238E27FC236}">
                <a16:creationId xmlns:a16="http://schemas.microsoft.com/office/drawing/2014/main" id="{D7AB0950-9746-73C0-B7C2-F951DB6B60D4}"/>
              </a:ext>
            </a:extLst>
          </p:cNvPr>
          <p:cNvSpPr txBox="1"/>
          <p:nvPr/>
        </p:nvSpPr>
        <p:spPr>
          <a:xfrm>
            <a:off x="6652332" y="2442141"/>
            <a:ext cx="5166185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algn="just">
              <a:lnSpc>
                <a:spcPct val="150000"/>
              </a:lnSpc>
            </a:pPr>
            <a:endParaRPr lang="pt-BR" b="1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Luna Rezende Machado de Sousa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Gabriel Modesto de Oliveira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Marcos Cetra Piva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4ª Região de Saúde: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Marcieli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Adelaine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Pereira Ferreira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5ª Região de Saúde: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Keullin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Cristian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Oliboni</a:t>
            </a:r>
            <a:endParaRPr lang="pt-BR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6ª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Fernanda Rosilda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Loth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Braciak</a:t>
            </a:r>
            <a:endParaRPr lang="pt-BR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7ª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Mateus Magri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8ª Região de Saúde: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Nadiane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Schlosser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9ª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Carlos Guilherme Meister Arenhart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10ª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Jéssica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Kehrig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Fernandes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11ª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Ellen Alessandra de Souza Jesus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EE010A-5AEA-EB6C-D93D-7B5C5DB6A68D}"/>
              </a:ext>
            </a:extLst>
          </p:cNvPr>
          <p:cNvSpPr txBox="1"/>
          <p:nvPr/>
        </p:nvSpPr>
        <p:spPr>
          <a:xfrm>
            <a:off x="10395099" y="2135599"/>
            <a:ext cx="26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Apoiadores Regionais</a:t>
            </a:r>
          </a:p>
        </p:txBody>
      </p:sp>
      <p:sp>
        <p:nvSpPr>
          <p:cNvPr id="11" name="Google Shape;150;p5">
            <a:extLst>
              <a:ext uri="{FF2B5EF4-FFF2-40B4-BE49-F238E27FC236}">
                <a16:creationId xmlns:a16="http://schemas.microsoft.com/office/drawing/2014/main" id="{FEC2BE1B-9FAA-9431-0CA3-5898D7CCDD44}"/>
              </a:ext>
            </a:extLst>
          </p:cNvPr>
          <p:cNvSpPr txBox="1"/>
          <p:nvPr/>
        </p:nvSpPr>
        <p:spPr>
          <a:xfrm>
            <a:off x="12513130" y="2693335"/>
            <a:ext cx="5346302" cy="632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12ª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Regina Vasconcelos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Ulian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Peron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13ª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Marcia Vicentina Ricardo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Benedet</a:t>
            </a:r>
            <a:endParaRPr lang="pt-BR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14ª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Priscila Aparecida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Lunardon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Godoy Cavenaghi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15ª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Mauro Sérgio de Araújo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16ª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Juliana Ferreira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Canassa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Campitelli</a:t>
            </a:r>
            <a:endParaRPr lang="pt-BR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17ª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Rodrigo Luiz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Brassarotto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Luppi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18ª Região de Saúde: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Eloa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Baptistone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Wada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Helbel</a:t>
            </a:r>
            <a:endParaRPr lang="pt-BR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19ª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Wagner Mancuso Faria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Andreia Bento Maria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Scudeller</a:t>
            </a:r>
            <a:endParaRPr lang="pt-BR" noProof="0" dirty="0">
              <a:solidFill>
                <a:schemeClr val="tx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21ª Região de Saúde: 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Francisco Leônidas Carneiro Junior</a:t>
            </a:r>
          </a:p>
          <a:p>
            <a:pPr algn="just">
              <a:lnSpc>
                <a:spcPct val="150000"/>
              </a:lnSpc>
            </a:pPr>
            <a:r>
              <a:rPr lang="pt-BR" b="1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22ª Região de Saúde: </a:t>
            </a:r>
            <a:r>
              <a:rPr lang="pt-BR" noProof="0" dirty="0" err="1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Luis</a:t>
            </a:r>
            <a:r>
              <a:rPr lang="pt-BR" noProof="0" dirty="0">
                <a:solidFill>
                  <a:schemeClr val="tx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Fernando Novais</a:t>
            </a:r>
          </a:p>
        </p:txBody>
      </p:sp>
    </p:spTree>
    <p:extLst>
      <p:ext uri="{BB962C8B-B14F-4D97-AF65-F5344CB8AC3E}">
        <p14:creationId xmlns:p14="http://schemas.microsoft.com/office/powerpoint/2010/main" val="162882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82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20000"/>
              </a:blip>
              <a:stretch>
                <a:fillRect t="-9333" b="-933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99309" y="8561362"/>
            <a:ext cx="6598617" cy="1393875"/>
            <a:chOff x="0" y="0"/>
            <a:chExt cx="1737907" cy="3671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6965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Google Shape;184;p3">
            <a:extLst>
              <a:ext uri="{FF2B5EF4-FFF2-40B4-BE49-F238E27FC236}">
                <a16:creationId xmlns:a16="http://schemas.microsoft.com/office/drawing/2014/main" id="{CD106C80-AD7E-CAC0-8185-FF6F90B8B2A8}"/>
              </a:ext>
            </a:extLst>
          </p:cNvPr>
          <p:cNvSpPr txBox="1"/>
          <p:nvPr/>
        </p:nvSpPr>
        <p:spPr>
          <a:xfrm>
            <a:off x="5562600" y="824345"/>
            <a:ext cx="7162800" cy="1647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Missão</a:t>
            </a:r>
            <a:endParaRPr sz="2800" b="1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5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O Cosems tem por finalidade lutar pelo fortalecimento e autonomia dos municípios na área da saúde.</a:t>
            </a:r>
            <a:endParaRPr sz="2800" b="0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" name="Google Shape;185;p3">
            <a:extLst>
              <a:ext uri="{FF2B5EF4-FFF2-40B4-BE49-F238E27FC236}">
                <a16:creationId xmlns:a16="http://schemas.microsoft.com/office/drawing/2014/main" id="{B08DE201-2FCE-2722-09FA-A629DCC35F49}"/>
              </a:ext>
            </a:extLst>
          </p:cNvPr>
          <p:cNvSpPr txBox="1"/>
          <p:nvPr/>
        </p:nvSpPr>
        <p:spPr>
          <a:xfrm>
            <a:off x="5715000" y="3927770"/>
            <a:ext cx="7315200" cy="222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Visão</a:t>
            </a:r>
            <a:endParaRPr sz="2800" b="1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Ser uma entidade modelo no país pela sua organização e funcionamento, sendo interlocutor e suporte dos gestores municipais nas políticas públicas de saúde no estado do Paraná</a:t>
            </a: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ea typeface="Lato"/>
                <a:cs typeface="Lato"/>
                <a:sym typeface="Lato"/>
              </a:rPr>
              <a:t>.</a:t>
            </a:r>
            <a:endParaRPr sz="2800" b="0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11" name="Google Shape;186;p3">
            <a:extLst>
              <a:ext uri="{FF2B5EF4-FFF2-40B4-BE49-F238E27FC236}">
                <a16:creationId xmlns:a16="http://schemas.microsoft.com/office/drawing/2014/main" id="{85A4A115-7423-7853-3F79-F9AE76DCECD1}"/>
              </a:ext>
            </a:extLst>
          </p:cNvPr>
          <p:cNvSpPr txBox="1"/>
          <p:nvPr/>
        </p:nvSpPr>
        <p:spPr>
          <a:xfrm>
            <a:off x="5562600" y="7397870"/>
            <a:ext cx="7467600" cy="164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 Black"/>
              </a:rPr>
              <a:t>Valores</a:t>
            </a:r>
            <a:endParaRPr sz="2800" b="1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Ética, transparência, comprometimento, qualidade e solidariedade</a:t>
            </a:r>
            <a:r>
              <a:rPr lang="pt-BR" sz="2800" b="0" i="0" u="none" strike="noStrike" cap="none" dirty="0">
                <a:solidFill>
                  <a:schemeClr val="accent1">
                    <a:lumMod val="20000"/>
                    <a:lumOff val="80000"/>
                  </a:schemeClr>
                </a:solidFill>
                <a:ea typeface="Lato"/>
                <a:cs typeface="Lato"/>
                <a:sym typeface="Lato"/>
              </a:rPr>
              <a:t>.</a:t>
            </a:r>
            <a:endParaRPr sz="2800" b="0" i="0" u="none" strike="noStrike" cap="none" dirty="0">
              <a:solidFill>
                <a:schemeClr val="accent1">
                  <a:lumMod val="20000"/>
                  <a:lumOff val="80000"/>
                </a:schemeClr>
              </a:solidFill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9302" y="3094976"/>
            <a:ext cx="15025723" cy="5748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 primeiro quadrimestre de 2025 foi intenso e marcado por várias pautas importantes.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Iniciamos o ano com o acolhimento dos novos gestores municipais. De maneira inovadora, o acolhimento foi realizado nas regiões de saúde pelos apoiadores em parceria com as regionais de saúde, buscando a formação de vínculos, o olhar para o território e a potencialização da adesão e participação dos secretários e secretárias ~municipais de saúde. Os encontros regionais foram preparados com muito cuidado, tendo como suporte técnico e metodológico as orientações das coordenações de apoio e técnica e das assessorias técnicas. A palestra do Presidente do </a:t>
            </a:r>
            <a:r>
              <a:rPr lang="pt-BR" sz="2935" dirty="0" err="1">
                <a:solidFill>
                  <a:srgbClr val="EFF3F4"/>
                </a:solidFill>
              </a:rPr>
              <a:t>Conasems</a:t>
            </a:r>
            <a:r>
              <a:rPr lang="pt-BR" sz="2935" dirty="0">
                <a:solidFill>
                  <a:srgbClr val="EFF3F4"/>
                </a:solidFill>
              </a:rPr>
              <a:t> na 1ª Assembleia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 de 2025 fechou com louvor esta proposta de bem receber os gestores e provocou-os a uma gestão comprometida com o SUS e com o território na medida de sua participação nos espaços de governança</a:t>
            </a:r>
            <a:endParaRPr lang="en-US" sz="2935" dirty="0">
              <a:solidFill>
                <a:srgbClr val="EFF3F4"/>
              </a:solidFill>
              <a:latin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0650F-1023-AAF9-14C6-AC00AA274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AA519210-9774-3BA9-0DF2-C9A116ACF62F}"/>
              </a:ext>
            </a:extLst>
          </p:cNvPr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317D4D8-B145-A245-0017-3144F293D97B}"/>
                </a:ext>
              </a:extLst>
            </p:cNvPr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07FF621-608A-F5CC-B818-7EB93CA82340}"/>
                </a:ext>
              </a:extLst>
            </p:cNvPr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E41E0979-4886-4402-6CA0-77F95322043A}"/>
              </a:ext>
            </a:extLst>
          </p:cNvPr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7165FD9-C214-9372-90BE-F7B7F2C5123C}"/>
              </a:ext>
            </a:extLst>
          </p:cNvPr>
          <p:cNvSpPr txBox="1"/>
          <p:nvPr/>
        </p:nvSpPr>
        <p:spPr>
          <a:xfrm>
            <a:off x="1723989" y="3010211"/>
            <a:ext cx="15025723" cy="680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Outra pauta importante nestes primeiros meses do ano foi a Política Nacional de Atenção Especializada, principalmente o Programa Mais Especialistas. Foram oficinas de trabalho com a equipe e nas regiões de saúde,  inúmeras reuniões com a Secretaria de Estado da Saúde e nos espaços de governança regional, formação dos Comitês Gestores Macrorregionais, entre outras ações articuladas entre estado e municípios, por meio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-PR. A PNAES foi, sem dúvida, uma das principais agendas destes primeiros 4 meses.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Esteve também em foco o Programa Saúde Digital, com a construção de Planos Macrorregionais elaborados de forma ascendente e com forte articulação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 para garantir esse processo. Além da construção dos planos, foram realizadas oficinas internas (com a equipe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) e também das macrorregiões e regiões de saúde, bem como encontros estaduais.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4DC7CA8-1D7B-9A36-D3FE-FB8BB07A5EB3}"/>
              </a:ext>
            </a:extLst>
          </p:cNvPr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81E56479-5AA7-4165-7F5F-EDB31535ECC2}"/>
              </a:ext>
            </a:extLst>
          </p:cNvPr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86D1271-3895-2AEE-3360-D58502B2BD26}"/>
              </a:ext>
            </a:extLst>
          </p:cNvPr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ABCA266-2193-5E2F-099B-A42683324670}"/>
                </a:ext>
              </a:extLst>
            </p:cNvPr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4142794-B1A5-D25D-2C2C-3D6AA738D445}"/>
                </a:ext>
              </a:extLst>
            </p:cNvPr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B3C000D4-C101-E90E-7EF0-CF5FB01447BB}"/>
              </a:ext>
            </a:extLst>
          </p:cNvPr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70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3989" y="2857500"/>
            <a:ext cx="15025723" cy="5751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Com o início de um novo ciclo de gestão, as Oficinas de Instrumentos de Gestão foram intensificadas nas regiões de saúde, garantindo orientações precisas e respeitando os prazos da gestão para a elaboração e apresentação desses documentos.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Nesta toada, as Conferências Municipais de Saúde foram outro tema em voga. Foram realizadas discussões acerca da temporalidade para a realização desses eventos, respeitando o início de um novo mandato nos municípios. Diante de  realidades diversas, criadas pelas leis municipais,  o tema exigiu formação da equipe em encontros remotos e orientações nos territórios.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95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8111" y="0"/>
            <a:ext cx="11595748" cy="10287000"/>
            <a:chOff x="0" y="0"/>
            <a:chExt cx="3054024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54024" cy="2709333"/>
            </a:xfrm>
            <a:custGeom>
              <a:avLst/>
              <a:gdLst/>
              <a:ahLst/>
              <a:cxnLst/>
              <a:rect l="l" t="t" r="r" b="b"/>
              <a:pathLst>
                <a:path w="3054024" h="2709333">
                  <a:moveTo>
                    <a:pt x="0" y="0"/>
                  </a:moveTo>
                  <a:lnTo>
                    <a:pt x="3054024" y="0"/>
                  </a:lnTo>
                  <a:lnTo>
                    <a:pt x="3054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6B92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540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3989" y="1578806"/>
            <a:ext cx="8187695" cy="95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6"/>
              </a:lnSpc>
              <a:spcBef>
                <a:spcPct val="0"/>
              </a:spcBef>
            </a:pPr>
            <a:r>
              <a:rPr lang="en-US" sz="5633" b="1" dirty="0">
                <a:solidFill>
                  <a:srgbClr val="EFF3F4"/>
                </a:solidFill>
              </a:rPr>
              <a:t>APRESENTAÇÃO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3989" y="2857500"/>
            <a:ext cx="15025723" cy="6803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Um dos movimentos mais importantes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 nestes primeiros meses foi o processo de seleção de experiências exitosas para a participação na 20ª Mostra “Brasil, Aqui tem SUS” que será realizada em junho durante o Congresso do </a:t>
            </a:r>
            <a:r>
              <a:rPr lang="pt-BR" sz="2935" dirty="0" err="1">
                <a:solidFill>
                  <a:srgbClr val="EFF3F4"/>
                </a:solidFill>
              </a:rPr>
              <a:t>Conasems</a:t>
            </a:r>
            <a:r>
              <a:rPr lang="pt-BR" sz="2935" dirty="0">
                <a:solidFill>
                  <a:srgbClr val="EFF3F4"/>
                </a:solidFill>
              </a:rPr>
              <a:t>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r>
              <a:rPr lang="pt-BR" sz="2935" dirty="0">
                <a:solidFill>
                  <a:srgbClr val="EFF3F4"/>
                </a:solidFill>
              </a:rPr>
              <a:t>Todas as regiões de saúde, a partir dos respectivos </a:t>
            </a:r>
            <a:r>
              <a:rPr lang="pt-BR" sz="2935" dirty="0" err="1">
                <a:solidFill>
                  <a:srgbClr val="EFF3F4"/>
                </a:solidFill>
              </a:rPr>
              <a:t>Cresems</a:t>
            </a:r>
            <a:r>
              <a:rPr lang="pt-BR" sz="2935" dirty="0">
                <a:solidFill>
                  <a:srgbClr val="EFF3F4"/>
                </a:solidFill>
              </a:rPr>
              <a:t>, foram convidadas a criar seus Regulamentos Próprios e garantir (a depender do número de municípios da região) ao menos um trabalho que a representasse. Foram 18 Mostras Regionais de Experiências Exitosas, 1 Mostra on-line e 3 processos de seleção remota a partir da leitura de resumos. O resultado: 503 experiências inscritas, 47 selecionadas nas modalidades I (experiências dos municípios) e II (experiências do </a:t>
            </a:r>
            <a:r>
              <a:rPr lang="pt-BR" sz="2935" dirty="0" err="1">
                <a:solidFill>
                  <a:srgbClr val="EFF3F4"/>
                </a:solidFill>
              </a:rPr>
              <a:t>Cosems</a:t>
            </a:r>
            <a:r>
              <a:rPr lang="pt-BR" sz="2935" dirty="0">
                <a:solidFill>
                  <a:srgbClr val="EFF3F4"/>
                </a:solidFill>
              </a:rPr>
              <a:t>). </a:t>
            </a: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  <a:p>
            <a:pPr algn="just">
              <a:lnSpc>
                <a:spcPts val="4109"/>
              </a:lnSpc>
              <a:spcBef>
                <a:spcPct val="0"/>
              </a:spcBef>
            </a:pPr>
            <a:endParaRPr lang="pt-BR" sz="2935" dirty="0">
              <a:solidFill>
                <a:srgbClr val="EFF3F4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rot="-5400000">
            <a:off x="16837269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flipV="1">
            <a:off x="17252156" y="2218304"/>
            <a:ext cx="14288" cy="2075717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988691" y="8561362"/>
            <a:ext cx="6598617" cy="1393875"/>
            <a:chOff x="0" y="0"/>
            <a:chExt cx="1737907" cy="3671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7907" cy="367111"/>
            </a:xfrm>
            <a:custGeom>
              <a:avLst/>
              <a:gdLst/>
              <a:ahLst/>
              <a:cxnLst/>
              <a:rect l="l" t="t" r="r" b="b"/>
              <a:pathLst>
                <a:path w="1737907" h="367111">
                  <a:moveTo>
                    <a:pt x="29332" y="0"/>
                  </a:moveTo>
                  <a:lnTo>
                    <a:pt x="1708576" y="0"/>
                  </a:lnTo>
                  <a:cubicBezTo>
                    <a:pt x="1724775" y="0"/>
                    <a:pt x="1737907" y="13132"/>
                    <a:pt x="1737907" y="29332"/>
                  </a:cubicBezTo>
                  <a:lnTo>
                    <a:pt x="1737907" y="337780"/>
                  </a:lnTo>
                  <a:cubicBezTo>
                    <a:pt x="1737907" y="345559"/>
                    <a:pt x="1734817" y="353019"/>
                    <a:pt x="1729317" y="358520"/>
                  </a:cubicBezTo>
                  <a:cubicBezTo>
                    <a:pt x="1723816" y="364021"/>
                    <a:pt x="1716355" y="367111"/>
                    <a:pt x="1708576" y="367111"/>
                  </a:cubicBezTo>
                  <a:lnTo>
                    <a:pt x="29332" y="367111"/>
                  </a:lnTo>
                  <a:cubicBezTo>
                    <a:pt x="13132" y="367111"/>
                    <a:pt x="0" y="353979"/>
                    <a:pt x="0" y="337780"/>
                  </a:cubicBezTo>
                  <a:lnTo>
                    <a:pt x="0" y="29332"/>
                  </a:lnTo>
                  <a:cubicBezTo>
                    <a:pt x="0" y="13132"/>
                    <a:pt x="13132" y="0"/>
                    <a:pt x="29332" y="0"/>
                  </a:cubicBezTo>
                  <a:close/>
                </a:path>
              </a:pathLst>
            </a:custGeom>
            <a:solidFill>
              <a:srgbClr val="F1F2F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737907" cy="42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25479" y="8843601"/>
            <a:ext cx="2239093" cy="829397"/>
          </a:xfrm>
          <a:custGeom>
            <a:avLst/>
            <a:gdLst/>
            <a:ahLst/>
            <a:cxnLst/>
            <a:rect l="l" t="t" r="r" b="b"/>
            <a:pathLst>
              <a:path w="2239093" h="829397">
                <a:moveTo>
                  <a:pt x="0" y="0"/>
                </a:moveTo>
                <a:lnTo>
                  <a:pt x="2239092" y="0"/>
                </a:lnTo>
                <a:lnTo>
                  <a:pt x="2239092" y="829398"/>
                </a:lnTo>
                <a:lnTo>
                  <a:pt x="0" y="82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124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2037</Words>
  <Application>Microsoft Office PowerPoint</Application>
  <PresentationFormat>Personalizar</PresentationFormat>
  <Paragraphs>158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Aptos</vt:lpstr>
      <vt:lpstr>Calibri</vt:lpstr>
      <vt:lpstr>Arial</vt:lpstr>
      <vt:lpstr>Arial Bold</vt:lpstr>
      <vt:lpstr>Lato</vt:lpstr>
      <vt:lpstr>Arial Ultra-Bold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[COSEMS] Apresentação 1</dc:title>
  <dc:creator>Giorgia Luchese</dc:creator>
  <cp:lastModifiedBy>adm02.cosemspr@gmail.com</cp:lastModifiedBy>
  <cp:revision>7</cp:revision>
  <dcterms:created xsi:type="dcterms:W3CDTF">2006-08-16T00:00:00Z</dcterms:created>
  <dcterms:modified xsi:type="dcterms:W3CDTF">2025-06-26T20:18:12Z</dcterms:modified>
  <dc:identifier>DAF_NMzVkCQ</dc:identifier>
</cp:coreProperties>
</file>